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57" r:id="rId1"/>
  </p:sldMasterIdLst>
  <p:notesMasterIdLst>
    <p:notesMasterId r:id="rId72"/>
  </p:notesMasterIdLst>
  <p:sldIdLst>
    <p:sldId id="256" r:id="rId2"/>
    <p:sldId id="277" r:id="rId3"/>
    <p:sldId id="1626" r:id="rId4"/>
    <p:sldId id="385" r:id="rId5"/>
    <p:sldId id="845" r:id="rId6"/>
    <p:sldId id="257" r:id="rId7"/>
    <p:sldId id="846" r:id="rId8"/>
    <p:sldId id="1576" r:id="rId9"/>
    <p:sldId id="1613" r:id="rId10"/>
    <p:sldId id="1614" r:id="rId11"/>
    <p:sldId id="1610" r:id="rId12"/>
    <p:sldId id="1615" r:id="rId13"/>
    <p:sldId id="1616" r:id="rId14"/>
    <p:sldId id="1617" r:id="rId15"/>
    <p:sldId id="1596" r:id="rId16"/>
    <p:sldId id="1469" r:id="rId17"/>
    <p:sldId id="1470" r:id="rId18"/>
    <p:sldId id="1453" r:id="rId19"/>
    <p:sldId id="1454" r:id="rId20"/>
    <p:sldId id="1611" r:id="rId21"/>
    <p:sldId id="1607" r:id="rId22"/>
    <p:sldId id="1572" r:id="rId23"/>
    <p:sldId id="1575" r:id="rId24"/>
    <p:sldId id="1618" r:id="rId25"/>
    <p:sldId id="1585" r:id="rId26"/>
    <p:sldId id="1586" r:id="rId27"/>
    <p:sldId id="1624" r:id="rId28"/>
    <p:sldId id="1606" r:id="rId29"/>
    <p:sldId id="1621" r:id="rId30"/>
    <p:sldId id="1592" r:id="rId31"/>
    <p:sldId id="1529" r:id="rId32"/>
    <p:sldId id="1622" r:id="rId33"/>
    <p:sldId id="1612" r:id="rId34"/>
    <p:sldId id="1563" r:id="rId35"/>
    <p:sldId id="1418" r:id="rId36"/>
    <p:sldId id="1417" r:id="rId37"/>
    <p:sldId id="1534" r:id="rId38"/>
    <p:sldId id="1597" r:id="rId39"/>
    <p:sldId id="1530" r:id="rId40"/>
    <p:sldId id="1513" r:id="rId41"/>
    <p:sldId id="1625" r:id="rId42"/>
    <p:sldId id="1531" r:id="rId43"/>
    <p:sldId id="1598" r:id="rId44"/>
    <p:sldId id="1549" r:id="rId45"/>
    <p:sldId id="1548" r:id="rId46"/>
    <p:sldId id="1457" r:id="rId47"/>
    <p:sldId id="1540" r:id="rId48"/>
    <p:sldId id="1580" r:id="rId49"/>
    <p:sldId id="1581" r:id="rId50"/>
    <p:sldId id="1533" r:id="rId51"/>
    <p:sldId id="1551" r:id="rId52"/>
    <p:sldId id="1599" r:id="rId53"/>
    <p:sldId id="1577" r:id="rId54"/>
    <p:sldId id="1603" r:id="rId55"/>
    <p:sldId id="1605" r:id="rId56"/>
    <p:sldId id="1604" r:id="rId57"/>
    <p:sldId id="1600" r:id="rId58"/>
    <p:sldId id="1582" r:id="rId59"/>
    <p:sldId id="1406" r:id="rId60"/>
    <p:sldId id="1558" r:id="rId61"/>
    <p:sldId id="1571" r:id="rId62"/>
    <p:sldId id="1555" r:id="rId63"/>
    <p:sldId id="1557" r:id="rId64"/>
    <p:sldId id="1411" r:id="rId65"/>
    <p:sldId id="1527" r:id="rId66"/>
    <p:sldId id="1593" r:id="rId67"/>
    <p:sldId id="1587" r:id="rId68"/>
    <p:sldId id="1601" r:id="rId69"/>
    <p:sldId id="1588" r:id="rId70"/>
    <p:sldId id="1589" r:id="rId71"/>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7" roundtripDataSignature="AMtx7mjDEkXy9rUihzyZbtiwD/b3E9Pbw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CD264B-1F08-0D16-7835-E96CAAB5E989}" name="Alison Shames" initials="AS" userId="S::ashames@360cepp.onmicrosoft.com::e1f160a9-1c19-4d45-a072-a27d455dadd6" providerId="AD"/>
  <p188:author id="{D318449E-7C4D-602E-53FF-EE4E2EF851CF}" name="Tanya Anderson" initials="TA" userId="S::tanderson@360cepp.onmicrosoft.com::2a1b1ccb-e891-4278-8bf9-0b74c890e4ee" providerId="AD"/>
  <p188:author id="{6931E4A2-F167-CA60-41DD-97FB8272AB8C}" name="Troy Hatfield" initials="" userId="S::thatfield@360cepp.onmicrosoft.com::c144814e-6635-481f-b170-2663002aa69f" providerId="AD"/>
  <p188:author id="{086D5EB1-976C-DF95-FF93-778CFE023B35}" name="denise symdon" initials="ds" userId="0bd3a86d3a2b6e8c" providerId="Windows Live"/>
  <p188:author id="{D604C0B1-06E7-FC73-7E3A-121B27435F9A}" name="Kelvin Banks" initials="KB" userId="S::kbanks@360cepp.onmicrosoft.com::a228d215-64c6-44fc-a8e3-a1d2f39043db" providerId="AD"/>
  <p188:author id="{392ACAB3-2198-00E7-79A7-436967120155}" name="Samuel Steed" initials="SS" userId="S::ssteed@360cepp.onmicrosoft.com::e08a49d9-fd71-49bc-b815-cda19378d2c9" providerId="AD"/>
  <p188:author id="{C6ED52FD-112A-E4B9-1B67-09AC42BDC764}" name="Leilah Gilligan" initials="" userId="S::lgilligan@360cepp.onmicrosoft.com::0c208506-bc81-42a3-9389-226a3e1593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41"/>
    <a:srgbClr val="5E6CB1"/>
    <a:srgbClr val="009C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80" autoAdjust="0"/>
    <p:restoredTop sz="77150" autoAdjust="0"/>
  </p:normalViewPr>
  <p:slideViewPr>
    <p:cSldViewPr snapToGrid="0">
      <p:cViewPr varScale="1">
        <p:scale>
          <a:sx n="122" d="100"/>
          <a:sy n="122" d="100"/>
        </p:scale>
        <p:origin x="1272" y="11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102"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97"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E29235-587D-3448-8871-71E18BA188F1}"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B7AB36D9-A698-E649-84F5-5EB120295076}">
      <dgm:prSet phldrT="[Text]" custT="1"/>
      <dgm:spPr>
        <a:solidFill>
          <a:srgbClr val="558ED5"/>
        </a:solidFill>
      </dgm:spPr>
      <dgm:t>
        <a:bodyPr/>
        <a:lstStyle/>
        <a:p>
          <a:r>
            <a:rPr lang="en-US" sz="3200" dirty="0">
              <a:latin typeface="Roboto" panose="02000000000000000000" pitchFamily="2" charset="0"/>
              <a:ea typeface="Roboto" panose="02000000000000000000" pitchFamily="2" charset="0"/>
            </a:rPr>
            <a:t>CSRC</a:t>
          </a:r>
        </a:p>
      </dgm:t>
    </dgm:pt>
    <dgm:pt modelId="{6641542F-A9E0-9643-929C-FA832AE13678}" type="parTrans" cxnId="{A048A7AE-7853-3A47-86DB-048CFFBDF2BA}">
      <dgm:prSet/>
      <dgm:spPr/>
      <dgm:t>
        <a:bodyPr/>
        <a:lstStyle/>
        <a:p>
          <a:endParaRPr lang="en-US"/>
        </a:p>
      </dgm:t>
    </dgm:pt>
    <dgm:pt modelId="{AD1A81E1-51AB-504D-9582-54B162C4941B}" type="sibTrans" cxnId="{A048A7AE-7853-3A47-86DB-048CFFBDF2BA}">
      <dgm:prSet/>
      <dgm:spPr/>
      <dgm:t>
        <a:bodyPr/>
        <a:lstStyle/>
        <a:p>
          <a:endParaRPr lang="en-US"/>
        </a:p>
      </dgm:t>
    </dgm:pt>
    <dgm:pt modelId="{1D48F7C7-1FE2-E84D-B740-16FF67516672}">
      <dgm:prSet phldrT="[Text]" custT="1"/>
      <dgm:spPr>
        <a:solidFill>
          <a:srgbClr val="1F497D"/>
        </a:solidFill>
      </dgm:spPr>
      <dgm:t>
        <a:bodyPr/>
        <a:lstStyle/>
        <a:p>
          <a:r>
            <a:rPr lang="en-US" sz="1400" dirty="0">
              <a:latin typeface="Roboto" panose="02000000000000000000" pitchFamily="2" charset="0"/>
              <a:ea typeface="Roboto" panose="02000000000000000000" pitchFamily="2" charset="0"/>
            </a:rPr>
            <a:t>Website</a:t>
          </a:r>
        </a:p>
      </dgm:t>
    </dgm:pt>
    <dgm:pt modelId="{86128514-BB41-9F4E-9AE1-9607840D802C}" type="parTrans" cxnId="{DC10748C-8CC9-6245-A0DC-4BB0E2833593}">
      <dgm:prSet custT="1"/>
      <dgm:spPr/>
      <dgm:t>
        <a:bodyPr/>
        <a:lstStyle/>
        <a:p>
          <a:endParaRPr lang="en-US" sz="700">
            <a:latin typeface="Roboto" panose="02000000000000000000" pitchFamily="2" charset="0"/>
            <a:ea typeface="Roboto" panose="02000000000000000000" pitchFamily="2" charset="0"/>
          </a:endParaRPr>
        </a:p>
      </dgm:t>
    </dgm:pt>
    <dgm:pt modelId="{1099A305-FEE4-7047-9BD8-B234D748DFEF}" type="sibTrans" cxnId="{DC10748C-8CC9-6245-A0DC-4BB0E2833593}">
      <dgm:prSet/>
      <dgm:spPr/>
      <dgm:t>
        <a:bodyPr/>
        <a:lstStyle/>
        <a:p>
          <a:endParaRPr lang="en-US"/>
        </a:p>
      </dgm:t>
    </dgm:pt>
    <dgm:pt modelId="{5BB7EC1C-BB9B-FB4C-99D1-C0F9AF6260E2}">
      <dgm:prSet phldrT="[Text]" custT="1"/>
      <dgm:spPr>
        <a:solidFill>
          <a:srgbClr val="1F497D"/>
        </a:solidFill>
      </dgm:spPr>
      <dgm:t>
        <a:bodyPr/>
        <a:lstStyle/>
        <a:p>
          <a:r>
            <a:rPr lang="en-US" sz="1400" dirty="0">
              <a:latin typeface="Roboto" panose="02000000000000000000" pitchFamily="2" charset="0"/>
              <a:ea typeface="Roboto" panose="02000000000000000000" pitchFamily="2" charset="0"/>
            </a:rPr>
            <a:t>Resource Library</a:t>
          </a:r>
        </a:p>
      </dgm:t>
    </dgm:pt>
    <dgm:pt modelId="{7BB3B03F-ACAF-B148-8C5C-967B77CA2198}" type="parTrans" cxnId="{FCD6149C-0F67-C047-B32E-E1A0CA737A8B}">
      <dgm:prSet custT="1"/>
      <dgm:spPr/>
      <dgm:t>
        <a:bodyPr/>
        <a:lstStyle/>
        <a:p>
          <a:endParaRPr lang="en-US" sz="700">
            <a:latin typeface="Roboto" panose="02000000000000000000" pitchFamily="2" charset="0"/>
            <a:ea typeface="Roboto" panose="02000000000000000000" pitchFamily="2" charset="0"/>
          </a:endParaRPr>
        </a:p>
      </dgm:t>
    </dgm:pt>
    <dgm:pt modelId="{D39E0320-4950-2D4F-9BFC-848A9D2041CC}" type="sibTrans" cxnId="{FCD6149C-0F67-C047-B32E-E1A0CA737A8B}">
      <dgm:prSet/>
      <dgm:spPr/>
      <dgm:t>
        <a:bodyPr/>
        <a:lstStyle/>
        <a:p>
          <a:endParaRPr lang="en-US"/>
        </a:p>
      </dgm:t>
    </dgm:pt>
    <dgm:pt modelId="{A22EB02C-AEC4-4F4C-BE0C-A1BD52D0E715}">
      <dgm:prSet phldrT="[Text]" custT="1"/>
      <dgm:spPr>
        <a:solidFill>
          <a:srgbClr val="1F497D"/>
        </a:solidFill>
      </dgm:spPr>
      <dgm:t>
        <a:bodyPr/>
        <a:lstStyle/>
        <a:p>
          <a:r>
            <a:rPr lang="en-US" sz="1400" dirty="0">
              <a:latin typeface="Roboto" panose="02000000000000000000" pitchFamily="2" charset="0"/>
              <a:ea typeface="Roboto" panose="02000000000000000000" pitchFamily="2" charset="0"/>
            </a:rPr>
            <a:t>Technical Assistance</a:t>
          </a:r>
        </a:p>
      </dgm:t>
    </dgm:pt>
    <dgm:pt modelId="{E0B6AFCC-548C-2542-99F3-261876C0DCCD}" type="parTrans" cxnId="{85EFCE7E-93E8-D34D-A297-D8AF71282158}">
      <dgm:prSet custT="1"/>
      <dgm:spPr/>
      <dgm:t>
        <a:bodyPr/>
        <a:lstStyle/>
        <a:p>
          <a:endParaRPr lang="en-US" sz="700">
            <a:latin typeface="Roboto" panose="02000000000000000000" pitchFamily="2" charset="0"/>
            <a:ea typeface="Roboto" panose="02000000000000000000" pitchFamily="2" charset="0"/>
          </a:endParaRPr>
        </a:p>
      </dgm:t>
    </dgm:pt>
    <dgm:pt modelId="{136CC5E7-10A9-0E40-8133-E933913C6296}" type="sibTrans" cxnId="{85EFCE7E-93E8-D34D-A297-D8AF71282158}">
      <dgm:prSet/>
      <dgm:spPr/>
      <dgm:t>
        <a:bodyPr/>
        <a:lstStyle/>
        <a:p>
          <a:endParaRPr lang="en-US"/>
        </a:p>
      </dgm:t>
    </dgm:pt>
    <dgm:pt modelId="{A062387A-CCA3-B74E-80E4-4CD017772E1E}">
      <dgm:prSet phldrT="[Text]" custT="1"/>
      <dgm:spPr>
        <a:solidFill>
          <a:srgbClr val="1F497D"/>
        </a:solidFill>
      </dgm:spPr>
      <dgm:t>
        <a:bodyPr/>
        <a:lstStyle/>
        <a:p>
          <a:r>
            <a:rPr lang="en-US" sz="1400" dirty="0">
              <a:latin typeface="Roboto" panose="02000000000000000000" pitchFamily="2" charset="0"/>
              <a:ea typeface="Roboto" panose="02000000000000000000" pitchFamily="2" charset="0"/>
            </a:rPr>
            <a:t>Training</a:t>
          </a:r>
        </a:p>
      </dgm:t>
    </dgm:pt>
    <dgm:pt modelId="{8A27D094-C0E7-8944-BD0F-990E17D0925C}" type="parTrans" cxnId="{A693316E-972C-B94E-8BED-461F2C4AD788}">
      <dgm:prSet custT="1"/>
      <dgm:spPr/>
      <dgm:t>
        <a:bodyPr/>
        <a:lstStyle/>
        <a:p>
          <a:endParaRPr lang="en-US" sz="700">
            <a:latin typeface="Roboto" panose="02000000000000000000" pitchFamily="2" charset="0"/>
            <a:ea typeface="Roboto" panose="02000000000000000000" pitchFamily="2" charset="0"/>
          </a:endParaRPr>
        </a:p>
      </dgm:t>
    </dgm:pt>
    <dgm:pt modelId="{DBFE78D2-4743-B448-83BA-1F2D0C8AA68E}" type="sibTrans" cxnId="{A693316E-972C-B94E-8BED-461F2C4AD788}">
      <dgm:prSet/>
      <dgm:spPr/>
      <dgm:t>
        <a:bodyPr/>
        <a:lstStyle/>
        <a:p>
          <a:endParaRPr lang="en-US"/>
        </a:p>
      </dgm:t>
    </dgm:pt>
    <dgm:pt modelId="{21C2883A-E006-794F-A12C-5B247DE35BDE}">
      <dgm:prSet phldrT="[Text]" custT="1"/>
      <dgm:spPr>
        <a:solidFill>
          <a:srgbClr val="1F497D"/>
        </a:solidFill>
      </dgm:spPr>
      <dgm:t>
        <a:bodyPr/>
        <a:lstStyle/>
        <a:p>
          <a:r>
            <a:rPr lang="en-US" sz="1400" dirty="0">
              <a:latin typeface="Roboto" panose="02000000000000000000" pitchFamily="2" charset="0"/>
              <a:ea typeface="Roboto" panose="02000000000000000000" pitchFamily="2" charset="0"/>
            </a:rPr>
            <a:t>Online Peer Learning Community</a:t>
          </a:r>
        </a:p>
      </dgm:t>
    </dgm:pt>
    <dgm:pt modelId="{55BA9537-DECB-9E47-9A86-1558FC702377}" type="parTrans" cxnId="{4E442B0C-6585-C04E-BD99-9FA8F78F42AC}">
      <dgm:prSet custT="1"/>
      <dgm:spPr/>
      <dgm:t>
        <a:bodyPr/>
        <a:lstStyle/>
        <a:p>
          <a:endParaRPr lang="en-US" sz="700">
            <a:latin typeface="Roboto" panose="02000000000000000000" pitchFamily="2" charset="0"/>
            <a:ea typeface="Roboto" panose="02000000000000000000" pitchFamily="2" charset="0"/>
          </a:endParaRPr>
        </a:p>
      </dgm:t>
    </dgm:pt>
    <dgm:pt modelId="{72A38CCD-64FD-1648-AA1C-B840002C0E36}" type="sibTrans" cxnId="{4E442B0C-6585-C04E-BD99-9FA8F78F42AC}">
      <dgm:prSet/>
      <dgm:spPr/>
      <dgm:t>
        <a:bodyPr/>
        <a:lstStyle/>
        <a:p>
          <a:endParaRPr lang="en-US"/>
        </a:p>
      </dgm:t>
    </dgm:pt>
    <dgm:pt modelId="{A0BEBB6B-9C78-B44F-BE35-ACACD94CC41E}">
      <dgm:prSet phldrT="[Text]" custT="1"/>
      <dgm:spPr>
        <a:solidFill>
          <a:srgbClr val="1F497D"/>
        </a:solidFill>
      </dgm:spPr>
      <dgm:t>
        <a:bodyPr/>
        <a:lstStyle/>
        <a:p>
          <a:pPr>
            <a:buFont typeface="Arial" panose="020B0604020202020204" pitchFamily="34" charset="0"/>
            <a:buChar char="•"/>
          </a:pPr>
          <a:r>
            <a:rPr lang="en-US" sz="1350" b="0" i="0" u="none" dirty="0">
              <a:latin typeface="Roboto" panose="02000000000000000000" pitchFamily="2" charset="0"/>
              <a:ea typeface="Roboto" panose="02000000000000000000" pitchFamily="2" charset="0"/>
            </a:rPr>
            <a:t>ISI (Smart Supervision) Sites</a:t>
          </a:r>
          <a:endParaRPr lang="en-US" sz="1350" dirty="0">
            <a:latin typeface="Roboto" panose="02000000000000000000" pitchFamily="2" charset="0"/>
            <a:ea typeface="Roboto" panose="02000000000000000000" pitchFamily="2" charset="0"/>
          </a:endParaRPr>
        </a:p>
      </dgm:t>
    </dgm:pt>
    <dgm:pt modelId="{8F25B088-7DAD-DA46-8D96-BCED5F2D7EA0}" type="parTrans" cxnId="{F5C1E487-00E0-A34B-8D0D-E602A81E9E63}">
      <dgm:prSet custT="1"/>
      <dgm:spPr/>
      <dgm:t>
        <a:bodyPr/>
        <a:lstStyle/>
        <a:p>
          <a:endParaRPr lang="en-US" sz="700">
            <a:latin typeface="Roboto" panose="02000000000000000000" pitchFamily="2" charset="0"/>
            <a:ea typeface="Roboto" panose="02000000000000000000" pitchFamily="2" charset="0"/>
          </a:endParaRPr>
        </a:p>
      </dgm:t>
    </dgm:pt>
    <dgm:pt modelId="{599EFADD-E656-5A44-873A-3F0DF0675629}" type="sibTrans" cxnId="{F5C1E487-00E0-A34B-8D0D-E602A81E9E63}">
      <dgm:prSet/>
      <dgm:spPr/>
      <dgm:t>
        <a:bodyPr/>
        <a:lstStyle/>
        <a:p>
          <a:endParaRPr lang="en-US"/>
        </a:p>
      </dgm:t>
    </dgm:pt>
    <dgm:pt modelId="{11DDA515-F95F-734E-974E-17620274E072}" type="pres">
      <dgm:prSet presAssocID="{C9E29235-587D-3448-8871-71E18BA188F1}" presName="cycle" presStyleCnt="0">
        <dgm:presLayoutVars>
          <dgm:chMax val="1"/>
          <dgm:dir/>
          <dgm:animLvl val="ctr"/>
          <dgm:resizeHandles val="exact"/>
        </dgm:presLayoutVars>
      </dgm:prSet>
      <dgm:spPr/>
    </dgm:pt>
    <dgm:pt modelId="{0016C8BE-7FD7-C848-B335-86F7879EA62A}" type="pres">
      <dgm:prSet presAssocID="{B7AB36D9-A698-E649-84F5-5EB120295076}" presName="centerShape" presStyleLbl="node0" presStyleIdx="0" presStyleCnt="1" custScaleX="164351" custScaleY="139379"/>
      <dgm:spPr/>
    </dgm:pt>
    <dgm:pt modelId="{AE61D95C-139B-EC4A-AA52-AB360FE0E61A}" type="pres">
      <dgm:prSet presAssocID="{86128514-BB41-9F4E-9AE1-9607840D802C}" presName="Name9" presStyleLbl="parChTrans1D2" presStyleIdx="0" presStyleCnt="6" custScaleX="2000000" custScaleY="86800"/>
      <dgm:spPr/>
    </dgm:pt>
    <dgm:pt modelId="{8AB63757-A5FA-5148-895F-685703E42AE0}" type="pres">
      <dgm:prSet presAssocID="{86128514-BB41-9F4E-9AE1-9607840D802C}" presName="connTx" presStyleLbl="parChTrans1D2" presStyleIdx="0" presStyleCnt="6"/>
      <dgm:spPr/>
    </dgm:pt>
    <dgm:pt modelId="{7BD7D67A-88F1-A247-8E2E-38E019E24040}" type="pres">
      <dgm:prSet presAssocID="{1D48F7C7-1FE2-E84D-B740-16FF67516672}" presName="node" presStyleLbl="node1" presStyleIdx="0" presStyleCnt="6" custScaleX="130106" custScaleY="101907">
        <dgm:presLayoutVars>
          <dgm:bulletEnabled val="1"/>
        </dgm:presLayoutVars>
      </dgm:prSet>
      <dgm:spPr/>
    </dgm:pt>
    <dgm:pt modelId="{72625323-553C-3C47-8113-0837DB524188}" type="pres">
      <dgm:prSet presAssocID="{7BB3B03F-ACAF-B148-8C5C-967B77CA2198}" presName="Name9" presStyleLbl="parChTrans1D2" presStyleIdx="1" presStyleCnt="6" custScaleX="2000000" custScaleY="86800"/>
      <dgm:spPr/>
    </dgm:pt>
    <dgm:pt modelId="{9AD264AA-A5DA-A74E-A53F-FFAB45150348}" type="pres">
      <dgm:prSet presAssocID="{7BB3B03F-ACAF-B148-8C5C-967B77CA2198}" presName="connTx" presStyleLbl="parChTrans1D2" presStyleIdx="1" presStyleCnt="6"/>
      <dgm:spPr/>
    </dgm:pt>
    <dgm:pt modelId="{350FB000-2D59-CF43-94C6-537575AFE18A}" type="pres">
      <dgm:prSet presAssocID="{5BB7EC1C-BB9B-FB4C-99D1-C0F9AF6260E2}" presName="node" presStyleLbl="node1" presStyleIdx="1" presStyleCnt="6" custScaleX="130106" custScaleY="101907" custRadScaleRad="150995" custRadScaleInc="36455">
        <dgm:presLayoutVars>
          <dgm:bulletEnabled val="1"/>
        </dgm:presLayoutVars>
      </dgm:prSet>
      <dgm:spPr/>
    </dgm:pt>
    <dgm:pt modelId="{286EFE9C-20D5-C641-95A8-027CEB0C8383}" type="pres">
      <dgm:prSet presAssocID="{E0B6AFCC-548C-2542-99F3-261876C0DCCD}" presName="Name9" presStyleLbl="parChTrans1D2" presStyleIdx="2" presStyleCnt="6" custScaleX="2000000" custScaleY="86800"/>
      <dgm:spPr/>
    </dgm:pt>
    <dgm:pt modelId="{5F5B985D-99DD-D64D-8892-ECF8CF12CE33}" type="pres">
      <dgm:prSet presAssocID="{E0B6AFCC-548C-2542-99F3-261876C0DCCD}" presName="connTx" presStyleLbl="parChTrans1D2" presStyleIdx="2" presStyleCnt="6"/>
      <dgm:spPr/>
    </dgm:pt>
    <dgm:pt modelId="{9BD2A427-BB61-DD41-A884-8191AA5F04A4}" type="pres">
      <dgm:prSet presAssocID="{A22EB02C-AEC4-4F4C-BE0C-A1BD52D0E715}" presName="node" presStyleLbl="node1" presStyleIdx="2" presStyleCnt="6" custScaleX="130106" custScaleY="101907" custRadScaleRad="155521" custRadScaleInc="-21953">
        <dgm:presLayoutVars>
          <dgm:bulletEnabled val="1"/>
        </dgm:presLayoutVars>
      </dgm:prSet>
      <dgm:spPr/>
    </dgm:pt>
    <dgm:pt modelId="{6C43B2FE-B83F-6E40-BAF4-F52C1514C680}" type="pres">
      <dgm:prSet presAssocID="{8A27D094-C0E7-8944-BD0F-990E17D0925C}" presName="Name9" presStyleLbl="parChTrans1D2" presStyleIdx="3" presStyleCnt="6" custScaleX="2000000" custScaleY="86800"/>
      <dgm:spPr/>
    </dgm:pt>
    <dgm:pt modelId="{94451E15-88FC-9345-926E-E9A1F9E80F29}" type="pres">
      <dgm:prSet presAssocID="{8A27D094-C0E7-8944-BD0F-990E17D0925C}" presName="connTx" presStyleLbl="parChTrans1D2" presStyleIdx="3" presStyleCnt="6"/>
      <dgm:spPr/>
    </dgm:pt>
    <dgm:pt modelId="{8F447B99-C843-F344-9738-11596E0619E7}" type="pres">
      <dgm:prSet presAssocID="{A062387A-CCA3-B74E-80E4-4CD017772E1E}" presName="node" presStyleLbl="node1" presStyleIdx="3" presStyleCnt="6" custScaleX="130106" custScaleY="101907">
        <dgm:presLayoutVars>
          <dgm:bulletEnabled val="1"/>
        </dgm:presLayoutVars>
      </dgm:prSet>
      <dgm:spPr/>
    </dgm:pt>
    <dgm:pt modelId="{48650275-1DFA-2542-8103-CFF9E6C4CB55}" type="pres">
      <dgm:prSet presAssocID="{55BA9537-DECB-9E47-9A86-1558FC702377}" presName="Name9" presStyleLbl="parChTrans1D2" presStyleIdx="4" presStyleCnt="6" custScaleX="2000000" custScaleY="86800"/>
      <dgm:spPr/>
    </dgm:pt>
    <dgm:pt modelId="{3A9FF344-A4F1-504A-9E3D-FBAC094D9437}" type="pres">
      <dgm:prSet presAssocID="{55BA9537-DECB-9E47-9A86-1558FC702377}" presName="connTx" presStyleLbl="parChTrans1D2" presStyleIdx="4" presStyleCnt="6"/>
      <dgm:spPr/>
    </dgm:pt>
    <dgm:pt modelId="{21FAE6BB-C114-424C-A375-C88FB1274765}" type="pres">
      <dgm:prSet presAssocID="{21C2883A-E006-794F-A12C-5B247DE35BDE}" presName="node" presStyleLbl="node1" presStyleIdx="4" presStyleCnt="6" custScaleX="130106" custScaleY="101907" custRadScaleRad="152186" custRadScaleInc="20137">
        <dgm:presLayoutVars>
          <dgm:bulletEnabled val="1"/>
        </dgm:presLayoutVars>
      </dgm:prSet>
      <dgm:spPr/>
    </dgm:pt>
    <dgm:pt modelId="{6E8C554D-3975-5244-B349-9CA4D36534D7}" type="pres">
      <dgm:prSet presAssocID="{8F25B088-7DAD-DA46-8D96-BCED5F2D7EA0}" presName="Name9" presStyleLbl="parChTrans1D2" presStyleIdx="5" presStyleCnt="6" custScaleX="2000000" custScaleY="86800"/>
      <dgm:spPr/>
    </dgm:pt>
    <dgm:pt modelId="{8EBB796D-641F-C449-B7B8-AE9D42E32A32}" type="pres">
      <dgm:prSet presAssocID="{8F25B088-7DAD-DA46-8D96-BCED5F2D7EA0}" presName="connTx" presStyleLbl="parChTrans1D2" presStyleIdx="5" presStyleCnt="6"/>
      <dgm:spPr/>
    </dgm:pt>
    <dgm:pt modelId="{6B1A6F0D-E77B-024F-BE2B-6C0F1661F8B9}" type="pres">
      <dgm:prSet presAssocID="{A0BEBB6B-9C78-B44F-BE35-ACACD94CC41E}" presName="node" presStyleLbl="node1" presStyleIdx="5" presStyleCnt="6" custScaleX="130106" custScaleY="101907" custRadScaleRad="153295" custRadScaleInc="-37444">
        <dgm:presLayoutVars>
          <dgm:bulletEnabled val="1"/>
        </dgm:presLayoutVars>
      </dgm:prSet>
      <dgm:spPr/>
    </dgm:pt>
  </dgm:ptLst>
  <dgm:cxnLst>
    <dgm:cxn modelId="{4E442B0C-6585-C04E-BD99-9FA8F78F42AC}" srcId="{B7AB36D9-A698-E649-84F5-5EB120295076}" destId="{21C2883A-E006-794F-A12C-5B247DE35BDE}" srcOrd="4" destOrd="0" parTransId="{55BA9537-DECB-9E47-9A86-1558FC702377}" sibTransId="{72A38CCD-64FD-1648-AA1C-B840002C0E36}"/>
    <dgm:cxn modelId="{44D98D0F-C2B5-7A4B-A248-0C5DEC44DFAD}" type="presOf" srcId="{55BA9537-DECB-9E47-9A86-1558FC702377}" destId="{3A9FF344-A4F1-504A-9E3D-FBAC094D9437}" srcOrd="1" destOrd="0" presId="urn:microsoft.com/office/officeart/2005/8/layout/radial1"/>
    <dgm:cxn modelId="{82194C1F-16E2-0844-9435-4C50C1FE5154}" type="presOf" srcId="{8F25B088-7DAD-DA46-8D96-BCED5F2D7EA0}" destId="{6E8C554D-3975-5244-B349-9CA4D36534D7}" srcOrd="0" destOrd="0" presId="urn:microsoft.com/office/officeart/2005/8/layout/radial1"/>
    <dgm:cxn modelId="{82095469-308F-694D-A316-94A13D0074D9}" type="presOf" srcId="{55BA9537-DECB-9E47-9A86-1558FC702377}" destId="{48650275-1DFA-2542-8103-CFF9E6C4CB55}" srcOrd="0" destOrd="0" presId="urn:microsoft.com/office/officeart/2005/8/layout/radial1"/>
    <dgm:cxn modelId="{A693316E-972C-B94E-8BED-461F2C4AD788}" srcId="{B7AB36D9-A698-E649-84F5-5EB120295076}" destId="{A062387A-CCA3-B74E-80E4-4CD017772E1E}" srcOrd="3" destOrd="0" parTransId="{8A27D094-C0E7-8944-BD0F-990E17D0925C}" sibTransId="{DBFE78D2-4743-B448-83BA-1F2D0C8AA68E}"/>
    <dgm:cxn modelId="{85EFCE7E-93E8-D34D-A297-D8AF71282158}" srcId="{B7AB36D9-A698-E649-84F5-5EB120295076}" destId="{A22EB02C-AEC4-4F4C-BE0C-A1BD52D0E715}" srcOrd="2" destOrd="0" parTransId="{E0B6AFCC-548C-2542-99F3-261876C0DCCD}" sibTransId="{136CC5E7-10A9-0E40-8133-E933913C6296}"/>
    <dgm:cxn modelId="{F5C1E487-00E0-A34B-8D0D-E602A81E9E63}" srcId="{B7AB36D9-A698-E649-84F5-5EB120295076}" destId="{A0BEBB6B-9C78-B44F-BE35-ACACD94CC41E}" srcOrd="5" destOrd="0" parTransId="{8F25B088-7DAD-DA46-8D96-BCED5F2D7EA0}" sibTransId="{599EFADD-E656-5A44-873A-3F0DF0675629}"/>
    <dgm:cxn modelId="{30B2948A-0220-E042-9458-5E7C3C43E02D}" type="presOf" srcId="{1D48F7C7-1FE2-E84D-B740-16FF67516672}" destId="{7BD7D67A-88F1-A247-8E2E-38E019E24040}" srcOrd="0" destOrd="0" presId="urn:microsoft.com/office/officeart/2005/8/layout/radial1"/>
    <dgm:cxn modelId="{DC10748C-8CC9-6245-A0DC-4BB0E2833593}" srcId="{B7AB36D9-A698-E649-84F5-5EB120295076}" destId="{1D48F7C7-1FE2-E84D-B740-16FF67516672}" srcOrd="0" destOrd="0" parTransId="{86128514-BB41-9F4E-9AE1-9607840D802C}" sibTransId="{1099A305-FEE4-7047-9BD8-B234D748DFEF}"/>
    <dgm:cxn modelId="{1888D18D-B326-444E-8240-9C3020EDD0C8}" type="presOf" srcId="{8A27D094-C0E7-8944-BD0F-990E17D0925C}" destId="{6C43B2FE-B83F-6E40-BAF4-F52C1514C680}" srcOrd="0" destOrd="0" presId="urn:microsoft.com/office/officeart/2005/8/layout/radial1"/>
    <dgm:cxn modelId="{02C89894-FB2A-2E47-BDA1-189D4EE4EF4E}" type="presOf" srcId="{B7AB36D9-A698-E649-84F5-5EB120295076}" destId="{0016C8BE-7FD7-C848-B335-86F7879EA62A}" srcOrd="0" destOrd="0" presId="urn:microsoft.com/office/officeart/2005/8/layout/radial1"/>
    <dgm:cxn modelId="{4B9C9198-60D0-EE40-839C-A9E6F3D7DAB6}" type="presOf" srcId="{86128514-BB41-9F4E-9AE1-9607840D802C}" destId="{8AB63757-A5FA-5148-895F-685703E42AE0}" srcOrd="1" destOrd="0" presId="urn:microsoft.com/office/officeart/2005/8/layout/radial1"/>
    <dgm:cxn modelId="{FCD6149C-0F67-C047-B32E-E1A0CA737A8B}" srcId="{B7AB36D9-A698-E649-84F5-5EB120295076}" destId="{5BB7EC1C-BB9B-FB4C-99D1-C0F9AF6260E2}" srcOrd="1" destOrd="0" parTransId="{7BB3B03F-ACAF-B148-8C5C-967B77CA2198}" sibTransId="{D39E0320-4950-2D4F-9BFC-848A9D2041CC}"/>
    <dgm:cxn modelId="{1668CB9C-1FAD-8946-A83F-E79C8E0C895B}" type="presOf" srcId="{86128514-BB41-9F4E-9AE1-9607840D802C}" destId="{AE61D95C-139B-EC4A-AA52-AB360FE0E61A}" srcOrd="0" destOrd="0" presId="urn:microsoft.com/office/officeart/2005/8/layout/radial1"/>
    <dgm:cxn modelId="{1F5BDEA5-9E81-3A47-BE50-8DA11013A945}" type="presOf" srcId="{7BB3B03F-ACAF-B148-8C5C-967B77CA2198}" destId="{9AD264AA-A5DA-A74E-A53F-FFAB45150348}" srcOrd="1" destOrd="0" presId="urn:microsoft.com/office/officeart/2005/8/layout/radial1"/>
    <dgm:cxn modelId="{1F78B8AD-9B54-C840-95B3-29DB6B740069}" type="presOf" srcId="{7BB3B03F-ACAF-B148-8C5C-967B77CA2198}" destId="{72625323-553C-3C47-8113-0837DB524188}" srcOrd="0" destOrd="0" presId="urn:microsoft.com/office/officeart/2005/8/layout/radial1"/>
    <dgm:cxn modelId="{D40BE2AD-D21E-4D49-8435-0909DA4299A3}" type="presOf" srcId="{8F25B088-7DAD-DA46-8D96-BCED5F2D7EA0}" destId="{8EBB796D-641F-C449-B7B8-AE9D42E32A32}" srcOrd="1" destOrd="0" presId="urn:microsoft.com/office/officeart/2005/8/layout/radial1"/>
    <dgm:cxn modelId="{A048A7AE-7853-3A47-86DB-048CFFBDF2BA}" srcId="{C9E29235-587D-3448-8871-71E18BA188F1}" destId="{B7AB36D9-A698-E649-84F5-5EB120295076}" srcOrd="0" destOrd="0" parTransId="{6641542F-A9E0-9643-929C-FA832AE13678}" sibTransId="{AD1A81E1-51AB-504D-9582-54B162C4941B}"/>
    <dgm:cxn modelId="{32B830B9-670A-CC46-AC56-956E54E11F0E}" type="presOf" srcId="{E0B6AFCC-548C-2542-99F3-261876C0DCCD}" destId="{5F5B985D-99DD-D64D-8892-ECF8CF12CE33}" srcOrd="1" destOrd="0" presId="urn:microsoft.com/office/officeart/2005/8/layout/radial1"/>
    <dgm:cxn modelId="{09641AC2-69C2-454A-874A-4ADC6912FBCD}" type="presOf" srcId="{21C2883A-E006-794F-A12C-5B247DE35BDE}" destId="{21FAE6BB-C114-424C-A375-C88FB1274765}" srcOrd="0" destOrd="0" presId="urn:microsoft.com/office/officeart/2005/8/layout/radial1"/>
    <dgm:cxn modelId="{145332C6-951B-8B47-AC5F-18F9002D4B34}" type="presOf" srcId="{A0BEBB6B-9C78-B44F-BE35-ACACD94CC41E}" destId="{6B1A6F0D-E77B-024F-BE2B-6C0F1661F8B9}" srcOrd="0" destOrd="0" presId="urn:microsoft.com/office/officeart/2005/8/layout/radial1"/>
    <dgm:cxn modelId="{A38C03D5-18E1-7A41-AF7A-6F190010A794}" type="presOf" srcId="{A22EB02C-AEC4-4F4C-BE0C-A1BD52D0E715}" destId="{9BD2A427-BB61-DD41-A884-8191AA5F04A4}" srcOrd="0" destOrd="0" presId="urn:microsoft.com/office/officeart/2005/8/layout/radial1"/>
    <dgm:cxn modelId="{BFD3B6DD-3C7D-D147-906F-A8AE02E8DB00}" type="presOf" srcId="{5BB7EC1C-BB9B-FB4C-99D1-C0F9AF6260E2}" destId="{350FB000-2D59-CF43-94C6-537575AFE18A}" srcOrd="0" destOrd="0" presId="urn:microsoft.com/office/officeart/2005/8/layout/radial1"/>
    <dgm:cxn modelId="{55CDFDDE-C811-C04C-A36B-9B28E4ECB0B8}" type="presOf" srcId="{C9E29235-587D-3448-8871-71E18BA188F1}" destId="{11DDA515-F95F-734E-974E-17620274E072}" srcOrd="0" destOrd="0" presId="urn:microsoft.com/office/officeart/2005/8/layout/radial1"/>
    <dgm:cxn modelId="{F28406EA-8F18-E943-9C90-562DBA49EF51}" type="presOf" srcId="{A062387A-CCA3-B74E-80E4-4CD017772E1E}" destId="{8F447B99-C843-F344-9738-11596E0619E7}" srcOrd="0" destOrd="0" presId="urn:microsoft.com/office/officeart/2005/8/layout/radial1"/>
    <dgm:cxn modelId="{C548A2EA-1DD5-6440-AA37-91E15BBD879D}" type="presOf" srcId="{8A27D094-C0E7-8944-BD0F-990E17D0925C}" destId="{94451E15-88FC-9345-926E-E9A1F9E80F29}" srcOrd="1" destOrd="0" presId="urn:microsoft.com/office/officeart/2005/8/layout/radial1"/>
    <dgm:cxn modelId="{867C3FEC-AC1C-424D-9CF2-416BDA9ECDFE}" type="presOf" srcId="{E0B6AFCC-548C-2542-99F3-261876C0DCCD}" destId="{286EFE9C-20D5-C641-95A8-027CEB0C8383}" srcOrd="0" destOrd="0" presId="urn:microsoft.com/office/officeart/2005/8/layout/radial1"/>
    <dgm:cxn modelId="{A306ADDD-85D2-FC43-9B32-73EF40F7734C}" type="presParOf" srcId="{11DDA515-F95F-734E-974E-17620274E072}" destId="{0016C8BE-7FD7-C848-B335-86F7879EA62A}" srcOrd="0" destOrd="0" presId="urn:microsoft.com/office/officeart/2005/8/layout/radial1"/>
    <dgm:cxn modelId="{036BCB20-3817-A84E-8241-6D1CE1A9CB5B}" type="presParOf" srcId="{11DDA515-F95F-734E-974E-17620274E072}" destId="{AE61D95C-139B-EC4A-AA52-AB360FE0E61A}" srcOrd="1" destOrd="0" presId="urn:microsoft.com/office/officeart/2005/8/layout/radial1"/>
    <dgm:cxn modelId="{B4ACDB90-2CB9-E84B-93E4-54DAB2AAEC7A}" type="presParOf" srcId="{AE61D95C-139B-EC4A-AA52-AB360FE0E61A}" destId="{8AB63757-A5FA-5148-895F-685703E42AE0}" srcOrd="0" destOrd="0" presId="urn:microsoft.com/office/officeart/2005/8/layout/radial1"/>
    <dgm:cxn modelId="{D42F7EA3-7F7C-3B4C-A09C-E8BC489966AA}" type="presParOf" srcId="{11DDA515-F95F-734E-974E-17620274E072}" destId="{7BD7D67A-88F1-A247-8E2E-38E019E24040}" srcOrd="2" destOrd="0" presId="urn:microsoft.com/office/officeart/2005/8/layout/radial1"/>
    <dgm:cxn modelId="{5D8259FD-5D35-2F46-A881-101390365B50}" type="presParOf" srcId="{11DDA515-F95F-734E-974E-17620274E072}" destId="{72625323-553C-3C47-8113-0837DB524188}" srcOrd="3" destOrd="0" presId="urn:microsoft.com/office/officeart/2005/8/layout/radial1"/>
    <dgm:cxn modelId="{D336D1A6-5F05-4145-8C24-2E49DDDD3D9B}" type="presParOf" srcId="{72625323-553C-3C47-8113-0837DB524188}" destId="{9AD264AA-A5DA-A74E-A53F-FFAB45150348}" srcOrd="0" destOrd="0" presId="urn:microsoft.com/office/officeart/2005/8/layout/radial1"/>
    <dgm:cxn modelId="{015D2B44-D95D-0B42-9720-8C00F95023E7}" type="presParOf" srcId="{11DDA515-F95F-734E-974E-17620274E072}" destId="{350FB000-2D59-CF43-94C6-537575AFE18A}" srcOrd="4" destOrd="0" presId="urn:microsoft.com/office/officeart/2005/8/layout/radial1"/>
    <dgm:cxn modelId="{F6E6CEFE-4D82-3442-943A-BB0B88E5EB0E}" type="presParOf" srcId="{11DDA515-F95F-734E-974E-17620274E072}" destId="{286EFE9C-20D5-C641-95A8-027CEB0C8383}" srcOrd="5" destOrd="0" presId="urn:microsoft.com/office/officeart/2005/8/layout/radial1"/>
    <dgm:cxn modelId="{FEFAFD16-EEBD-F442-9485-8BF3DE82DB9D}" type="presParOf" srcId="{286EFE9C-20D5-C641-95A8-027CEB0C8383}" destId="{5F5B985D-99DD-D64D-8892-ECF8CF12CE33}" srcOrd="0" destOrd="0" presId="urn:microsoft.com/office/officeart/2005/8/layout/radial1"/>
    <dgm:cxn modelId="{71AB3973-1BDF-EF48-BFDD-E3E7EB004B87}" type="presParOf" srcId="{11DDA515-F95F-734E-974E-17620274E072}" destId="{9BD2A427-BB61-DD41-A884-8191AA5F04A4}" srcOrd="6" destOrd="0" presId="urn:microsoft.com/office/officeart/2005/8/layout/radial1"/>
    <dgm:cxn modelId="{F3237D46-7066-5C4D-A475-8FB5258049F2}" type="presParOf" srcId="{11DDA515-F95F-734E-974E-17620274E072}" destId="{6C43B2FE-B83F-6E40-BAF4-F52C1514C680}" srcOrd="7" destOrd="0" presId="urn:microsoft.com/office/officeart/2005/8/layout/radial1"/>
    <dgm:cxn modelId="{AE6C2996-8DEA-064C-BF97-9214A83517C2}" type="presParOf" srcId="{6C43B2FE-B83F-6E40-BAF4-F52C1514C680}" destId="{94451E15-88FC-9345-926E-E9A1F9E80F29}" srcOrd="0" destOrd="0" presId="urn:microsoft.com/office/officeart/2005/8/layout/radial1"/>
    <dgm:cxn modelId="{EA23DA58-85F5-8C4A-902B-5924CA840F00}" type="presParOf" srcId="{11DDA515-F95F-734E-974E-17620274E072}" destId="{8F447B99-C843-F344-9738-11596E0619E7}" srcOrd="8" destOrd="0" presId="urn:microsoft.com/office/officeart/2005/8/layout/radial1"/>
    <dgm:cxn modelId="{57389A50-8AFD-824F-BE6F-1DD1FA094797}" type="presParOf" srcId="{11DDA515-F95F-734E-974E-17620274E072}" destId="{48650275-1DFA-2542-8103-CFF9E6C4CB55}" srcOrd="9" destOrd="0" presId="urn:microsoft.com/office/officeart/2005/8/layout/radial1"/>
    <dgm:cxn modelId="{22EEBC5B-BCD9-4447-ABA8-6BA3115E37C6}" type="presParOf" srcId="{48650275-1DFA-2542-8103-CFF9E6C4CB55}" destId="{3A9FF344-A4F1-504A-9E3D-FBAC094D9437}" srcOrd="0" destOrd="0" presId="urn:microsoft.com/office/officeart/2005/8/layout/radial1"/>
    <dgm:cxn modelId="{EA5F019F-B2BF-4545-B0CB-C6641F91EB89}" type="presParOf" srcId="{11DDA515-F95F-734E-974E-17620274E072}" destId="{21FAE6BB-C114-424C-A375-C88FB1274765}" srcOrd="10" destOrd="0" presId="urn:microsoft.com/office/officeart/2005/8/layout/radial1"/>
    <dgm:cxn modelId="{94BDB96A-F179-CE4A-9C3F-A8AC9A26CB26}" type="presParOf" srcId="{11DDA515-F95F-734E-974E-17620274E072}" destId="{6E8C554D-3975-5244-B349-9CA4D36534D7}" srcOrd="11" destOrd="0" presId="urn:microsoft.com/office/officeart/2005/8/layout/radial1"/>
    <dgm:cxn modelId="{B0667094-68DA-1A4F-B7DC-7BD8E34767E1}" type="presParOf" srcId="{6E8C554D-3975-5244-B349-9CA4D36534D7}" destId="{8EBB796D-641F-C449-B7B8-AE9D42E32A32}" srcOrd="0" destOrd="0" presId="urn:microsoft.com/office/officeart/2005/8/layout/radial1"/>
    <dgm:cxn modelId="{9243238F-EDC5-F94C-9FD6-8C839F0ED457}" type="presParOf" srcId="{11DDA515-F95F-734E-974E-17620274E072}" destId="{6B1A6F0D-E77B-024F-BE2B-6C0F1661F8B9}"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AB46F9-0B22-479F-ADBA-6ADF25F51FD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71AED81C-9E00-4E32-BD00-CBB2D55AC123}">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Pretrial</a:t>
          </a:r>
        </a:p>
      </dgm:t>
    </dgm:pt>
    <dgm:pt modelId="{69C741F8-36B4-4D7A-809D-C94A2D4F5BE3}" type="parTrans" cxnId="{4A8DC99A-792C-48C5-AE00-84C946B8F0D8}">
      <dgm:prSet/>
      <dgm:spPr/>
      <dgm:t>
        <a:bodyPr/>
        <a:lstStyle/>
        <a:p>
          <a:endParaRPr lang="en-US"/>
        </a:p>
      </dgm:t>
    </dgm:pt>
    <dgm:pt modelId="{A5907D02-81AC-418D-B2C0-35B2F4F4FC2C}" type="sibTrans" cxnId="{4A8DC99A-792C-48C5-AE00-84C946B8F0D8}">
      <dgm:prSet/>
      <dgm:spPr/>
      <dgm:t>
        <a:bodyPr/>
        <a:lstStyle/>
        <a:p>
          <a:endParaRPr lang="en-US"/>
        </a:p>
      </dgm:t>
    </dgm:pt>
    <dgm:pt modelId="{9B2F4911-A689-439B-92FF-79C42E9FE606}">
      <dgm:prSet phldrT="[Text]"/>
      <dgm:spPr/>
      <dgm:t>
        <a:bodyPr/>
        <a:lstStyle/>
        <a:p>
          <a:pPr>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Determine the likelihood of success.</a:t>
          </a:r>
        </a:p>
      </dgm:t>
    </dgm:pt>
    <dgm:pt modelId="{283AE81B-EE5E-423A-8C13-F651748D7F6A}" type="parTrans" cxnId="{3127F6FB-FED0-4422-BE7F-DBC38CFCAF3E}">
      <dgm:prSet/>
      <dgm:spPr/>
      <dgm:t>
        <a:bodyPr/>
        <a:lstStyle/>
        <a:p>
          <a:endParaRPr lang="en-US"/>
        </a:p>
      </dgm:t>
    </dgm:pt>
    <dgm:pt modelId="{5D0A11A9-C329-4B04-B60F-0D67D5A003AF}" type="sibTrans" cxnId="{3127F6FB-FED0-4422-BE7F-DBC38CFCAF3E}">
      <dgm:prSet/>
      <dgm:spPr/>
      <dgm:t>
        <a:bodyPr/>
        <a:lstStyle/>
        <a:p>
          <a:endParaRPr lang="en-US"/>
        </a:p>
      </dgm:t>
    </dgm:pt>
    <dgm:pt modelId="{C821F08F-6644-44EE-B695-1EB697072E13}">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Assign to an appropriate supervision level.</a:t>
          </a:r>
        </a:p>
      </dgm:t>
    </dgm:pt>
    <dgm:pt modelId="{398DD65B-5DF6-47AA-B58E-9F00124EDFD4}" type="parTrans" cxnId="{AB526CA7-13D2-461C-8326-9EE1738DBF21}">
      <dgm:prSet/>
      <dgm:spPr/>
      <dgm:t>
        <a:bodyPr/>
        <a:lstStyle/>
        <a:p>
          <a:endParaRPr lang="en-US"/>
        </a:p>
      </dgm:t>
    </dgm:pt>
    <dgm:pt modelId="{C790FACD-CC39-4DEB-8637-A71D03F7070E}" type="sibTrans" cxnId="{AB526CA7-13D2-461C-8326-9EE1738DBF21}">
      <dgm:prSet/>
      <dgm:spPr/>
      <dgm:t>
        <a:bodyPr/>
        <a:lstStyle/>
        <a:p>
          <a:endParaRPr lang="en-US"/>
        </a:p>
      </dgm:t>
    </dgm:pt>
    <dgm:pt modelId="{34D626F6-16D2-4782-99AA-F4949BE7D0EF}">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Support to ensure needs are met, court appearance, and remain arrest-free.</a:t>
          </a:r>
        </a:p>
      </dgm:t>
    </dgm:pt>
    <dgm:pt modelId="{C6DAC472-A386-4777-B166-9413B8E2469A}" type="parTrans" cxnId="{C7B1EF18-AC1F-4D35-B1AD-14B777B68640}">
      <dgm:prSet/>
      <dgm:spPr/>
      <dgm:t>
        <a:bodyPr/>
        <a:lstStyle/>
        <a:p>
          <a:endParaRPr lang="en-US"/>
        </a:p>
      </dgm:t>
    </dgm:pt>
    <dgm:pt modelId="{5E350B90-865C-421B-885D-F72E01DB8FCD}" type="sibTrans" cxnId="{C7B1EF18-AC1F-4D35-B1AD-14B777B68640}">
      <dgm:prSet/>
      <dgm:spPr/>
      <dgm:t>
        <a:bodyPr/>
        <a:lstStyle/>
        <a:p>
          <a:endParaRPr lang="en-US"/>
        </a:p>
      </dgm:t>
    </dgm:pt>
    <dgm:pt modelId="{339F116C-C50F-407E-A7BA-31E78468ACBB}">
      <dgm:prSet phldrT="[Text]"/>
      <dgm:spPr/>
      <dgm:t>
        <a:bodyPr/>
        <a:lstStyle/>
        <a:p>
          <a:pPr>
            <a:buFont typeface="Arial" panose="020B0604020202020204" pitchFamily="34" charset="0"/>
            <a:buChar char="•"/>
          </a:pPr>
          <a:endParaRPr lang="en-US" dirty="0">
            <a:latin typeface="Roboto" panose="02000000000000000000" pitchFamily="2" charset="0"/>
            <a:ea typeface="Roboto" panose="02000000000000000000" pitchFamily="2" charset="0"/>
            <a:cs typeface="Roboto" panose="02000000000000000000" pitchFamily="2" charset="0"/>
          </a:endParaRPr>
        </a:p>
      </dgm:t>
    </dgm:pt>
    <dgm:pt modelId="{1A67B5E8-B0FE-4FDB-B6F7-A7BC05CB1673}" type="parTrans" cxnId="{65132045-E3DF-4909-8012-6B809D7D8D4F}">
      <dgm:prSet/>
      <dgm:spPr/>
      <dgm:t>
        <a:bodyPr/>
        <a:lstStyle/>
        <a:p>
          <a:endParaRPr lang="en-US"/>
        </a:p>
      </dgm:t>
    </dgm:pt>
    <dgm:pt modelId="{BD8680BD-9520-4881-A10B-6943A79856D2}" type="sibTrans" cxnId="{65132045-E3DF-4909-8012-6B809D7D8D4F}">
      <dgm:prSet/>
      <dgm:spPr/>
      <dgm:t>
        <a:bodyPr/>
        <a:lstStyle/>
        <a:p>
          <a:endParaRPr lang="en-US"/>
        </a:p>
      </dgm:t>
    </dgm:pt>
    <dgm:pt modelId="{B928745B-C510-4D78-83EB-2C2A0FB048D1}">
      <dgm:prSet phldrT="[Text]"/>
      <dgm:spPr/>
      <dgm:t>
        <a:bodyPr/>
        <a:lstStyle/>
        <a:p>
          <a:endParaRPr lang="en-US" dirty="0">
            <a:latin typeface="Roboto" panose="02000000000000000000" pitchFamily="2" charset="0"/>
            <a:ea typeface="Roboto" panose="02000000000000000000" pitchFamily="2" charset="0"/>
            <a:cs typeface="Roboto" panose="02000000000000000000" pitchFamily="2" charset="0"/>
          </a:endParaRPr>
        </a:p>
      </dgm:t>
    </dgm:pt>
    <dgm:pt modelId="{D14F92F1-B698-499D-9A4D-342146C945F7}" type="parTrans" cxnId="{9064F1D7-9AF0-43FB-A397-B3607D4C5E9A}">
      <dgm:prSet/>
      <dgm:spPr/>
      <dgm:t>
        <a:bodyPr/>
        <a:lstStyle/>
        <a:p>
          <a:endParaRPr lang="en-US"/>
        </a:p>
      </dgm:t>
    </dgm:pt>
    <dgm:pt modelId="{F8BA23EA-C851-4FBD-A279-DF75220F32B7}" type="sibTrans" cxnId="{9064F1D7-9AF0-43FB-A397-B3607D4C5E9A}">
      <dgm:prSet/>
      <dgm:spPr/>
      <dgm:t>
        <a:bodyPr/>
        <a:lstStyle/>
        <a:p>
          <a:endParaRPr lang="en-US"/>
        </a:p>
      </dgm:t>
    </dgm:pt>
    <dgm:pt modelId="{66B13206-485B-4711-8F18-ADC2395A55AD}" type="pres">
      <dgm:prSet presAssocID="{76AB46F9-0B22-479F-ADBA-6ADF25F51FD2}" presName="Name0" presStyleCnt="0">
        <dgm:presLayoutVars>
          <dgm:dir/>
          <dgm:animLvl val="lvl"/>
          <dgm:resizeHandles/>
        </dgm:presLayoutVars>
      </dgm:prSet>
      <dgm:spPr/>
    </dgm:pt>
    <dgm:pt modelId="{DE5A2A6D-B24A-4B4D-BE96-AD15A8C1CB38}" type="pres">
      <dgm:prSet presAssocID="{71AED81C-9E00-4E32-BD00-CBB2D55AC123}" presName="linNode" presStyleCnt="0"/>
      <dgm:spPr/>
    </dgm:pt>
    <dgm:pt modelId="{9A6D9F8A-D86A-4689-B2F1-7A2053731590}" type="pres">
      <dgm:prSet presAssocID="{71AED81C-9E00-4E32-BD00-CBB2D55AC123}" presName="parentShp" presStyleLbl="node1" presStyleIdx="0" presStyleCnt="1" custScaleY="43832">
        <dgm:presLayoutVars>
          <dgm:bulletEnabled val="1"/>
        </dgm:presLayoutVars>
      </dgm:prSet>
      <dgm:spPr/>
    </dgm:pt>
    <dgm:pt modelId="{589830DB-57CF-44ED-A949-65EC44CBE1A9}" type="pres">
      <dgm:prSet presAssocID="{71AED81C-9E00-4E32-BD00-CBB2D55AC123}" presName="childShp" presStyleLbl="bgAccFollowNode1" presStyleIdx="0" presStyleCnt="1" custScaleX="127425">
        <dgm:presLayoutVars>
          <dgm:bulletEnabled val="1"/>
        </dgm:presLayoutVars>
      </dgm:prSet>
      <dgm:spPr/>
    </dgm:pt>
  </dgm:ptLst>
  <dgm:cxnLst>
    <dgm:cxn modelId="{94283F18-ABB1-4135-AAB7-A31D4F3CDBFB}" type="presOf" srcId="{B928745B-C510-4D78-83EB-2C2A0FB048D1}" destId="{589830DB-57CF-44ED-A949-65EC44CBE1A9}" srcOrd="0" destOrd="3" presId="urn:microsoft.com/office/officeart/2005/8/layout/vList6"/>
    <dgm:cxn modelId="{C7B1EF18-AC1F-4D35-B1AD-14B777B68640}" srcId="{71AED81C-9E00-4E32-BD00-CBB2D55AC123}" destId="{34D626F6-16D2-4782-99AA-F4949BE7D0EF}" srcOrd="4" destOrd="0" parTransId="{C6DAC472-A386-4777-B166-9413B8E2469A}" sibTransId="{5E350B90-865C-421B-885D-F72E01DB8FCD}"/>
    <dgm:cxn modelId="{1DB89235-183A-4539-A44E-E5FC3D4E79E3}" type="presOf" srcId="{339F116C-C50F-407E-A7BA-31E78468ACBB}" destId="{589830DB-57CF-44ED-A949-65EC44CBE1A9}" srcOrd="0" destOrd="1" presId="urn:microsoft.com/office/officeart/2005/8/layout/vList6"/>
    <dgm:cxn modelId="{65132045-E3DF-4909-8012-6B809D7D8D4F}" srcId="{71AED81C-9E00-4E32-BD00-CBB2D55AC123}" destId="{339F116C-C50F-407E-A7BA-31E78468ACBB}" srcOrd="1" destOrd="0" parTransId="{1A67B5E8-B0FE-4FDB-B6F7-A7BC05CB1673}" sibTransId="{BD8680BD-9520-4881-A10B-6943A79856D2}"/>
    <dgm:cxn modelId="{1EC65852-FB5A-43D8-942B-479F9035D82C}" type="presOf" srcId="{76AB46F9-0B22-479F-ADBA-6ADF25F51FD2}" destId="{66B13206-485B-4711-8F18-ADC2395A55AD}" srcOrd="0" destOrd="0" presId="urn:microsoft.com/office/officeart/2005/8/layout/vList6"/>
    <dgm:cxn modelId="{A70B3285-8F21-4ADE-9EF5-DA946D96DA8B}" type="presOf" srcId="{9B2F4911-A689-439B-92FF-79C42E9FE606}" destId="{589830DB-57CF-44ED-A949-65EC44CBE1A9}" srcOrd="0" destOrd="0" presId="urn:microsoft.com/office/officeart/2005/8/layout/vList6"/>
    <dgm:cxn modelId="{57433C87-F6E7-4C42-B824-57FBD66D4CF2}" type="presOf" srcId="{71AED81C-9E00-4E32-BD00-CBB2D55AC123}" destId="{9A6D9F8A-D86A-4689-B2F1-7A2053731590}" srcOrd="0" destOrd="0" presId="urn:microsoft.com/office/officeart/2005/8/layout/vList6"/>
    <dgm:cxn modelId="{4A8DC99A-792C-48C5-AE00-84C946B8F0D8}" srcId="{76AB46F9-0B22-479F-ADBA-6ADF25F51FD2}" destId="{71AED81C-9E00-4E32-BD00-CBB2D55AC123}" srcOrd="0" destOrd="0" parTransId="{69C741F8-36B4-4D7A-809D-C94A2D4F5BE3}" sibTransId="{A5907D02-81AC-418D-B2C0-35B2F4F4FC2C}"/>
    <dgm:cxn modelId="{0BD6329B-6DA0-4A91-9B95-A414E3C4BB62}" type="presOf" srcId="{C821F08F-6644-44EE-B695-1EB697072E13}" destId="{589830DB-57CF-44ED-A949-65EC44CBE1A9}" srcOrd="0" destOrd="2" presId="urn:microsoft.com/office/officeart/2005/8/layout/vList6"/>
    <dgm:cxn modelId="{8A11759D-A471-4574-8D84-693719913EBC}" type="presOf" srcId="{34D626F6-16D2-4782-99AA-F4949BE7D0EF}" destId="{589830DB-57CF-44ED-A949-65EC44CBE1A9}" srcOrd="0" destOrd="4" presId="urn:microsoft.com/office/officeart/2005/8/layout/vList6"/>
    <dgm:cxn modelId="{AB526CA7-13D2-461C-8326-9EE1738DBF21}" srcId="{71AED81C-9E00-4E32-BD00-CBB2D55AC123}" destId="{C821F08F-6644-44EE-B695-1EB697072E13}" srcOrd="2" destOrd="0" parTransId="{398DD65B-5DF6-47AA-B58E-9F00124EDFD4}" sibTransId="{C790FACD-CC39-4DEB-8637-A71D03F7070E}"/>
    <dgm:cxn modelId="{9064F1D7-9AF0-43FB-A397-B3607D4C5E9A}" srcId="{71AED81C-9E00-4E32-BD00-CBB2D55AC123}" destId="{B928745B-C510-4D78-83EB-2C2A0FB048D1}" srcOrd="3" destOrd="0" parTransId="{D14F92F1-B698-499D-9A4D-342146C945F7}" sibTransId="{F8BA23EA-C851-4FBD-A279-DF75220F32B7}"/>
    <dgm:cxn modelId="{3127F6FB-FED0-4422-BE7F-DBC38CFCAF3E}" srcId="{71AED81C-9E00-4E32-BD00-CBB2D55AC123}" destId="{9B2F4911-A689-439B-92FF-79C42E9FE606}" srcOrd="0" destOrd="0" parTransId="{283AE81B-EE5E-423A-8C13-F651748D7F6A}" sibTransId="{5D0A11A9-C329-4B04-B60F-0D67D5A003AF}"/>
    <dgm:cxn modelId="{FE886656-B985-46D5-AE70-F75D72816F61}" type="presParOf" srcId="{66B13206-485B-4711-8F18-ADC2395A55AD}" destId="{DE5A2A6D-B24A-4B4D-BE96-AD15A8C1CB38}" srcOrd="0" destOrd="0" presId="urn:microsoft.com/office/officeart/2005/8/layout/vList6"/>
    <dgm:cxn modelId="{8B28B4B5-C4C7-44FD-942D-A335CD836448}" type="presParOf" srcId="{DE5A2A6D-B24A-4B4D-BE96-AD15A8C1CB38}" destId="{9A6D9F8A-D86A-4689-B2F1-7A2053731590}" srcOrd="0" destOrd="0" presId="urn:microsoft.com/office/officeart/2005/8/layout/vList6"/>
    <dgm:cxn modelId="{21E2A5A1-3482-4A4E-9BAA-E091DC623E7F}" type="presParOf" srcId="{DE5A2A6D-B24A-4B4D-BE96-AD15A8C1CB38}" destId="{589830DB-57CF-44ED-A949-65EC44CBE1A9}"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AB46F9-0B22-479F-ADBA-6ADF25F51FD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71AED81C-9E00-4E32-BD00-CBB2D55AC123}">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Probation/Post-Release</a:t>
          </a:r>
        </a:p>
      </dgm:t>
    </dgm:pt>
    <dgm:pt modelId="{69C741F8-36B4-4D7A-809D-C94A2D4F5BE3}" type="parTrans" cxnId="{4A8DC99A-792C-48C5-AE00-84C946B8F0D8}">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A5907D02-81AC-418D-B2C0-35B2F4F4FC2C}" type="sibTrans" cxnId="{4A8DC99A-792C-48C5-AE00-84C946B8F0D8}">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B2F4911-A689-439B-92FF-79C42E9FE606}">
      <dgm:prSet phldrT="[Text]"/>
      <dgm:spPr/>
      <dgm:t>
        <a:bodyPr/>
        <a:lstStyle/>
        <a:p>
          <a:pPr>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Determine needs and risk.</a:t>
          </a:r>
        </a:p>
      </dgm:t>
    </dgm:pt>
    <dgm:pt modelId="{283AE81B-EE5E-423A-8C13-F651748D7F6A}" type="parTrans" cxnId="{3127F6FB-FED0-4422-BE7F-DBC38CFCAF3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5D0A11A9-C329-4B04-B60F-0D67D5A003AF}" type="sibTrans" cxnId="{3127F6FB-FED0-4422-BE7F-DBC38CFCAF3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C821F08F-6644-44EE-B695-1EB697072E13}">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Assign to an appropriate supervision level.</a:t>
          </a:r>
        </a:p>
      </dgm:t>
    </dgm:pt>
    <dgm:pt modelId="{398DD65B-5DF6-47AA-B58E-9F00124EDFD4}" type="parTrans" cxnId="{AB526CA7-13D2-461C-8326-9EE1738DBF21}">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C790FACD-CC39-4DEB-8637-A71D03F7070E}" type="sibTrans" cxnId="{AB526CA7-13D2-461C-8326-9EE1738DBF21}">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4D626F6-16D2-4782-99AA-F4949BE7D0EF}">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Develop a strengths-based case plan; focus on reducing risk.</a:t>
          </a:r>
        </a:p>
      </dgm:t>
    </dgm:pt>
    <dgm:pt modelId="{C6DAC472-A386-4777-B166-9413B8E2469A}" type="parTrans" cxnId="{C7B1EF18-AC1F-4D35-B1AD-14B777B68640}">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5E350B90-865C-421B-885D-F72E01DB8FCD}" type="sibTrans" cxnId="{C7B1EF18-AC1F-4D35-B1AD-14B777B68640}">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28DC6358-0F5C-4A1B-A187-4EC53D660DC3}">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Prioritize needs and utilize cognitive-based programs.</a:t>
          </a:r>
        </a:p>
      </dgm:t>
    </dgm:pt>
    <dgm:pt modelId="{EB2BAB68-61C2-4B3C-BEE7-9133BFAF76DB}" type="parTrans" cxnId="{62E7CBA2-9996-4757-95A4-6657BBA7310D}">
      <dgm:prSet/>
      <dgm:spPr/>
      <dgm:t>
        <a:bodyPr/>
        <a:lstStyle/>
        <a:p>
          <a:endParaRPr lang="en-US"/>
        </a:p>
      </dgm:t>
    </dgm:pt>
    <dgm:pt modelId="{E3320BA5-8682-4A4F-BA18-3222221F183C}" type="sibTrans" cxnId="{62E7CBA2-9996-4757-95A4-6657BBA7310D}">
      <dgm:prSet/>
      <dgm:spPr/>
      <dgm:t>
        <a:bodyPr/>
        <a:lstStyle/>
        <a:p>
          <a:endParaRPr lang="en-US"/>
        </a:p>
      </dgm:t>
    </dgm:pt>
    <dgm:pt modelId="{6DB145CE-F914-41A9-B266-EE5B69CD889A}">
      <dgm:prSet phldrT="[Text]"/>
      <dgm:spPr/>
      <dgm:t>
        <a:bodyPr/>
        <a:lstStyle/>
        <a:p>
          <a:pPr>
            <a:buFont typeface="Arial" panose="020B0604020202020204" pitchFamily="34" charset="0"/>
            <a:buNone/>
          </a:pPr>
          <a:endParaRPr lang="en-US" dirty="0">
            <a:latin typeface="Roboto" panose="02000000000000000000" pitchFamily="2" charset="0"/>
            <a:ea typeface="Roboto" panose="02000000000000000000" pitchFamily="2" charset="0"/>
            <a:cs typeface="Roboto" panose="02000000000000000000" pitchFamily="2" charset="0"/>
          </a:endParaRPr>
        </a:p>
      </dgm:t>
    </dgm:pt>
    <dgm:pt modelId="{68FC0731-5B2D-4CA5-AC4B-228E27AEB7DF}" type="parTrans" cxnId="{2B16DB45-77F3-44BE-BB44-04DADEDD4C95}">
      <dgm:prSet/>
      <dgm:spPr/>
    </dgm:pt>
    <dgm:pt modelId="{EE840EAB-D90D-4080-A8F3-8472FF8EB0D8}" type="sibTrans" cxnId="{2B16DB45-77F3-44BE-BB44-04DADEDD4C95}">
      <dgm:prSet/>
      <dgm:spPr/>
    </dgm:pt>
    <dgm:pt modelId="{A2C01393-8389-4D64-BF23-B4A5446A3295}">
      <dgm:prSet phldrT="[Text]"/>
      <dgm:spPr/>
      <dgm:t>
        <a:bodyPr/>
        <a:lstStyle/>
        <a:p>
          <a:endParaRPr lang="en-US" dirty="0">
            <a:latin typeface="Roboto" panose="02000000000000000000" pitchFamily="2" charset="0"/>
            <a:ea typeface="Roboto" panose="02000000000000000000" pitchFamily="2" charset="0"/>
            <a:cs typeface="Roboto" panose="02000000000000000000" pitchFamily="2" charset="0"/>
          </a:endParaRPr>
        </a:p>
      </dgm:t>
    </dgm:pt>
    <dgm:pt modelId="{19F72C3C-B079-4EB1-B86C-40EFEE475060}" type="parTrans" cxnId="{9C057A25-B49F-41D9-8852-7E18D50F2F46}">
      <dgm:prSet/>
      <dgm:spPr/>
    </dgm:pt>
    <dgm:pt modelId="{A8997C97-7203-467E-B55D-9AE7E7659712}" type="sibTrans" cxnId="{9C057A25-B49F-41D9-8852-7E18D50F2F46}">
      <dgm:prSet/>
      <dgm:spPr/>
    </dgm:pt>
    <dgm:pt modelId="{67E0C6E6-4766-4E66-BE2A-EA56CE2476F0}">
      <dgm:prSet phldrT="[Text]"/>
      <dgm:spPr/>
      <dgm:t>
        <a:bodyPr/>
        <a:lstStyle/>
        <a:p>
          <a:endParaRPr lang="en-US" dirty="0">
            <a:latin typeface="Roboto" panose="02000000000000000000" pitchFamily="2" charset="0"/>
            <a:ea typeface="Roboto" panose="02000000000000000000" pitchFamily="2" charset="0"/>
            <a:cs typeface="Roboto" panose="02000000000000000000" pitchFamily="2" charset="0"/>
          </a:endParaRPr>
        </a:p>
      </dgm:t>
    </dgm:pt>
    <dgm:pt modelId="{A571FAAC-D195-43F2-96BA-E8A8CD0B57F2}" type="parTrans" cxnId="{869D0C9B-54B3-4BBA-B6CE-23769307F68F}">
      <dgm:prSet/>
      <dgm:spPr/>
    </dgm:pt>
    <dgm:pt modelId="{4F00C514-4623-4EAF-A021-F4F15C7A2870}" type="sibTrans" cxnId="{869D0C9B-54B3-4BBA-B6CE-23769307F68F}">
      <dgm:prSet/>
      <dgm:spPr/>
    </dgm:pt>
    <dgm:pt modelId="{66B13206-485B-4711-8F18-ADC2395A55AD}" type="pres">
      <dgm:prSet presAssocID="{76AB46F9-0B22-479F-ADBA-6ADF25F51FD2}" presName="Name0" presStyleCnt="0">
        <dgm:presLayoutVars>
          <dgm:dir/>
          <dgm:animLvl val="lvl"/>
          <dgm:resizeHandles/>
        </dgm:presLayoutVars>
      </dgm:prSet>
      <dgm:spPr/>
    </dgm:pt>
    <dgm:pt modelId="{DE5A2A6D-B24A-4B4D-BE96-AD15A8C1CB38}" type="pres">
      <dgm:prSet presAssocID="{71AED81C-9E00-4E32-BD00-CBB2D55AC123}" presName="linNode" presStyleCnt="0"/>
      <dgm:spPr/>
    </dgm:pt>
    <dgm:pt modelId="{9A6D9F8A-D86A-4689-B2F1-7A2053731590}" type="pres">
      <dgm:prSet presAssocID="{71AED81C-9E00-4E32-BD00-CBB2D55AC123}" presName="parentShp" presStyleLbl="node1" presStyleIdx="0" presStyleCnt="1" custScaleY="43832">
        <dgm:presLayoutVars>
          <dgm:bulletEnabled val="1"/>
        </dgm:presLayoutVars>
      </dgm:prSet>
      <dgm:spPr/>
    </dgm:pt>
    <dgm:pt modelId="{589830DB-57CF-44ED-A949-65EC44CBE1A9}" type="pres">
      <dgm:prSet presAssocID="{71AED81C-9E00-4E32-BD00-CBB2D55AC123}" presName="childShp" presStyleLbl="bgAccFollowNode1" presStyleIdx="0" presStyleCnt="1" custScaleX="127425">
        <dgm:presLayoutVars>
          <dgm:bulletEnabled val="1"/>
        </dgm:presLayoutVars>
      </dgm:prSet>
      <dgm:spPr/>
    </dgm:pt>
  </dgm:ptLst>
  <dgm:cxnLst>
    <dgm:cxn modelId="{C7B1EF18-AC1F-4D35-B1AD-14B777B68640}" srcId="{71AED81C-9E00-4E32-BD00-CBB2D55AC123}" destId="{34D626F6-16D2-4782-99AA-F4949BE7D0EF}" srcOrd="4" destOrd="0" parTransId="{C6DAC472-A386-4777-B166-9413B8E2469A}" sibTransId="{5E350B90-865C-421B-885D-F72E01DB8FCD}"/>
    <dgm:cxn modelId="{9C057A25-B49F-41D9-8852-7E18D50F2F46}" srcId="{71AED81C-9E00-4E32-BD00-CBB2D55AC123}" destId="{A2C01393-8389-4D64-BF23-B4A5446A3295}" srcOrd="3" destOrd="0" parTransId="{19F72C3C-B079-4EB1-B86C-40EFEE475060}" sibTransId="{A8997C97-7203-467E-B55D-9AE7E7659712}"/>
    <dgm:cxn modelId="{2B16DB45-77F3-44BE-BB44-04DADEDD4C95}" srcId="{71AED81C-9E00-4E32-BD00-CBB2D55AC123}" destId="{6DB145CE-F914-41A9-B266-EE5B69CD889A}" srcOrd="1" destOrd="0" parTransId="{68FC0731-5B2D-4CA5-AC4B-228E27AEB7DF}" sibTransId="{EE840EAB-D90D-4080-A8F3-8472FF8EB0D8}"/>
    <dgm:cxn modelId="{1EC65852-FB5A-43D8-942B-479F9035D82C}" type="presOf" srcId="{76AB46F9-0B22-479F-ADBA-6ADF25F51FD2}" destId="{66B13206-485B-4711-8F18-ADC2395A55AD}" srcOrd="0" destOrd="0" presId="urn:microsoft.com/office/officeart/2005/8/layout/vList6"/>
    <dgm:cxn modelId="{A70B3285-8F21-4ADE-9EF5-DA946D96DA8B}" type="presOf" srcId="{9B2F4911-A689-439B-92FF-79C42E9FE606}" destId="{589830DB-57CF-44ED-A949-65EC44CBE1A9}" srcOrd="0" destOrd="0" presId="urn:microsoft.com/office/officeart/2005/8/layout/vList6"/>
    <dgm:cxn modelId="{57433C87-F6E7-4C42-B824-57FBD66D4CF2}" type="presOf" srcId="{71AED81C-9E00-4E32-BD00-CBB2D55AC123}" destId="{9A6D9F8A-D86A-4689-B2F1-7A2053731590}" srcOrd="0" destOrd="0" presId="urn:microsoft.com/office/officeart/2005/8/layout/vList6"/>
    <dgm:cxn modelId="{2F5FAD94-CAA3-4ED8-A9CE-0BA00E738346}" type="presOf" srcId="{A2C01393-8389-4D64-BF23-B4A5446A3295}" destId="{589830DB-57CF-44ED-A949-65EC44CBE1A9}" srcOrd="0" destOrd="3" presId="urn:microsoft.com/office/officeart/2005/8/layout/vList6"/>
    <dgm:cxn modelId="{4A8DC99A-792C-48C5-AE00-84C946B8F0D8}" srcId="{76AB46F9-0B22-479F-ADBA-6ADF25F51FD2}" destId="{71AED81C-9E00-4E32-BD00-CBB2D55AC123}" srcOrd="0" destOrd="0" parTransId="{69C741F8-36B4-4D7A-809D-C94A2D4F5BE3}" sibTransId="{A5907D02-81AC-418D-B2C0-35B2F4F4FC2C}"/>
    <dgm:cxn modelId="{869D0C9B-54B3-4BBA-B6CE-23769307F68F}" srcId="{71AED81C-9E00-4E32-BD00-CBB2D55AC123}" destId="{67E0C6E6-4766-4E66-BE2A-EA56CE2476F0}" srcOrd="5" destOrd="0" parTransId="{A571FAAC-D195-43F2-96BA-E8A8CD0B57F2}" sibTransId="{4F00C514-4623-4EAF-A021-F4F15C7A2870}"/>
    <dgm:cxn modelId="{0BD6329B-6DA0-4A91-9B95-A414E3C4BB62}" type="presOf" srcId="{C821F08F-6644-44EE-B695-1EB697072E13}" destId="{589830DB-57CF-44ED-A949-65EC44CBE1A9}" srcOrd="0" destOrd="2" presId="urn:microsoft.com/office/officeart/2005/8/layout/vList6"/>
    <dgm:cxn modelId="{8A11759D-A471-4574-8D84-693719913EBC}" type="presOf" srcId="{34D626F6-16D2-4782-99AA-F4949BE7D0EF}" destId="{589830DB-57CF-44ED-A949-65EC44CBE1A9}" srcOrd="0" destOrd="4" presId="urn:microsoft.com/office/officeart/2005/8/layout/vList6"/>
    <dgm:cxn modelId="{62E7CBA2-9996-4757-95A4-6657BBA7310D}" srcId="{71AED81C-9E00-4E32-BD00-CBB2D55AC123}" destId="{28DC6358-0F5C-4A1B-A187-4EC53D660DC3}" srcOrd="6" destOrd="0" parTransId="{EB2BAB68-61C2-4B3C-BEE7-9133BFAF76DB}" sibTransId="{E3320BA5-8682-4A4F-BA18-3222221F183C}"/>
    <dgm:cxn modelId="{AB526CA7-13D2-461C-8326-9EE1738DBF21}" srcId="{71AED81C-9E00-4E32-BD00-CBB2D55AC123}" destId="{C821F08F-6644-44EE-B695-1EB697072E13}" srcOrd="2" destOrd="0" parTransId="{398DD65B-5DF6-47AA-B58E-9F00124EDFD4}" sibTransId="{C790FACD-CC39-4DEB-8637-A71D03F7070E}"/>
    <dgm:cxn modelId="{93888CB4-4D42-4925-9739-7D657CDF1D23}" type="presOf" srcId="{6DB145CE-F914-41A9-B266-EE5B69CD889A}" destId="{589830DB-57CF-44ED-A949-65EC44CBE1A9}" srcOrd="0" destOrd="1" presId="urn:microsoft.com/office/officeart/2005/8/layout/vList6"/>
    <dgm:cxn modelId="{B12A7DC7-30F9-41D2-8B3D-A14874F5B77E}" type="presOf" srcId="{28DC6358-0F5C-4A1B-A187-4EC53D660DC3}" destId="{589830DB-57CF-44ED-A949-65EC44CBE1A9}" srcOrd="0" destOrd="6" presId="urn:microsoft.com/office/officeart/2005/8/layout/vList6"/>
    <dgm:cxn modelId="{AFBFCEEA-F2B7-4B8E-9EF9-A110FE284BEA}" type="presOf" srcId="{67E0C6E6-4766-4E66-BE2A-EA56CE2476F0}" destId="{589830DB-57CF-44ED-A949-65EC44CBE1A9}" srcOrd="0" destOrd="5" presId="urn:microsoft.com/office/officeart/2005/8/layout/vList6"/>
    <dgm:cxn modelId="{3127F6FB-FED0-4422-BE7F-DBC38CFCAF3E}" srcId="{71AED81C-9E00-4E32-BD00-CBB2D55AC123}" destId="{9B2F4911-A689-439B-92FF-79C42E9FE606}" srcOrd="0" destOrd="0" parTransId="{283AE81B-EE5E-423A-8C13-F651748D7F6A}" sibTransId="{5D0A11A9-C329-4B04-B60F-0D67D5A003AF}"/>
    <dgm:cxn modelId="{FE886656-B985-46D5-AE70-F75D72816F61}" type="presParOf" srcId="{66B13206-485B-4711-8F18-ADC2395A55AD}" destId="{DE5A2A6D-B24A-4B4D-BE96-AD15A8C1CB38}" srcOrd="0" destOrd="0" presId="urn:microsoft.com/office/officeart/2005/8/layout/vList6"/>
    <dgm:cxn modelId="{8B28B4B5-C4C7-44FD-942D-A335CD836448}" type="presParOf" srcId="{DE5A2A6D-B24A-4B4D-BE96-AD15A8C1CB38}" destId="{9A6D9F8A-D86A-4689-B2F1-7A2053731590}" srcOrd="0" destOrd="0" presId="urn:microsoft.com/office/officeart/2005/8/layout/vList6"/>
    <dgm:cxn modelId="{21E2A5A1-3482-4A4E-9BAA-E091DC623E7F}" type="presParOf" srcId="{DE5A2A6D-B24A-4B4D-BE96-AD15A8C1CB38}" destId="{589830DB-57CF-44ED-A949-65EC44CBE1A9}"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68EAC43-2C6C-458D-94CF-46AF7E775398}"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3D4F06DC-86B5-4682-A656-9947C72CD9C2}">
      <dgm:prSet/>
      <dgm:spPr>
        <a:solidFill>
          <a:srgbClr val="002060"/>
        </a:solidFill>
      </dgm:spPr>
      <dgm:t>
        <a:bodyPr/>
        <a:lstStyle/>
        <a:p>
          <a:r>
            <a:rPr lang="en-US" b="1" dirty="0">
              <a:latin typeface="Roboto" panose="02000000000000000000" pitchFamily="2" charset="0"/>
              <a:ea typeface="Roboto" panose="02000000000000000000" pitchFamily="2" charset="0"/>
              <a:cs typeface="Roboto" panose="02000000000000000000" pitchFamily="2" charset="0"/>
            </a:rPr>
            <a:t>Probation and Post-Release</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2714A894-80DC-44B8-8AE8-E7333723F89B}" type="parTrans" cxnId="{197CB549-E831-45AE-A462-752AC58AE11F}">
      <dgm:prSet/>
      <dgm:spPr/>
      <dgm:t>
        <a:bodyPr/>
        <a:lstStyle/>
        <a:p>
          <a:endParaRPr lang="en-US"/>
        </a:p>
      </dgm:t>
    </dgm:pt>
    <dgm:pt modelId="{FA091C26-8AD4-4A91-AA3C-C218DC7DCABE}" type="sibTrans" cxnId="{197CB549-E831-45AE-A462-752AC58AE11F}">
      <dgm:prSet/>
      <dgm:spPr/>
      <dgm:t>
        <a:bodyPr/>
        <a:lstStyle/>
        <a:p>
          <a:endParaRPr lang="en-US"/>
        </a:p>
      </dgm:t>
    </dgm:pt>
    <dgm:pt modelId="{4BA14882-0ABC-4B6B-B0DF-C78E71A2B2C4}">
      <dgm:prSet/>
      <dgm:spPr>
        <a:solidFill>
          <a:srgbClr val="002060"/>
        </a:solidFill>
      </dgm:spPr>
      <dgm:t>
        <a:bodyPr/>
        <a:lstStyle/>
        <a:p>
          <a:r>
            <a:rPr lang="en-US" b="1" dirty="0">
              <a:latin typeface="Roboto" panose="02000000000000000000" pitchFamily="2" charset="0"/>
              <a:ea typeface="Roboto" panose="02000000000000000000" pitchFamily="2" charset="0"/>
              <a:cs typeface="Roboto" panose="02000000000000000000" pitchFamily="2" charset="0"/>
            </a:rPr>
            <a:t>Pretrial</a:t>
          </a:r>
          <a:endParaRPr lang="en-US" dirty="0">
            <a:latin typeface="Roboto" panose="02000000000000000000" pitchFamily="2" charset="0"/>
            <a:ea typeface="Roboto" panose="02000000000000000000" pitchFamily="2" charset="0"/>
            <a:cs typeface="Roboto" panose="02000000000000000000" pitchFamily="2" charset="0"/>
          </a:endParaRPr>
        </a:p>
      </dgm:t>
    </dgm:pt>
    <dgm:pt modelId="{F3B4EE24-24C3-4471-A663-DF8645FE6F8B}" type="parTrans" cxnId="{A6090933-188D-4FA9-A48F-1D9E46F7A914}">
      <dgm:prSet/>
      <dgm:spPr/>
      <dgm:t>
        <a:bodyPr/>
        <a:lstStyle/>
        <a:p>
          <a:endParaRPr lang="en-US"/>
        </a:p>
      </dgm:t>
    </dgm:pt>
    <dgm:pt modelId="{6228A88C-D8E2-4579-89C1-FA1D42153008}" type="sibTrans" cxnId="{A6090933-188D-4FA9-A48F-1D9E46F7A914}">
      <dgm:prSet/>
      <dgm:spPr/>
      <dgm:t>
        <a:bodyPr/>
        <a:lstStyle/>
        <a:p>
          <a:endParaRPr lang="en-US"/>
        </a:p>
      </dgm:t>
    </dgm:pt>
    <dgm:pt modelId="{5459973D-492D-4FC1-8517-7C8624C71A76}">
      <dgm:prSet/>
      <dgm:spPr>
        <a:solidFill>
          <a:schemeClr val="accent1">
            <a:lumMod val="20000"/>
            <a:lumOff val="80000"/>
            <a:alpha val="90000"/>
          </a:schemeClr>
        </a:solidFill>
      </dgm:spPr>
      <dgm:t>
        <a:bodyPr/>
        <a:lstStyle/>
        <a:p>
          <a:r>
            <a:rPr lang="en-US" dirty="0">
              <a:latin typeface="Roboto" panose="02000000000000000000" pitchFamily="2" charset="0"/>
              <a:ea typeface="Roboto" panose="02000000000000000000" pitchFamily="2" charset="0"/>
              <a:cs typeface="Roboto" panose="02000000000000000000" pitchFamily="2" charset="0"/>
            </a:rPr>
            <a:t>Promote success</a:t>
          </a:r>
        </a:p>
      </dgm:t>
    </dgm:pt>
    <dgm:pt modelId="{8E8E3E17-9214-454E-B4FA-3380146125AB}" type="parTrans" cxnId="{79F79088-31FF-46C6-8D25-FDE816CAE285}">
      <dgm:prSet/>
      <dgm:spPr/>
      <dgm:t>
        <a:bodyPr/>
        <a:lstStyle/>
        <a:p>
          <a:endParaRPr lang="en-US"/>
        </a:p>
      </dgm:t>
    </dgm:pt>
    <dgm:pt modelId="{947A1B42-69DB-481C-B0D5-1EC2722189D6}" type="sibTrans" cxnId="{79F79088-31FF-46C6-8D25-FDE816CAE285}">
      <dgm:prSet/>
      <dgm:spPr/>
      <dgm:t>
        <a:bodyPr/>
        <a:lstStyle/>
        <a:p>
          <a:endParaRPr lang="en-US"/>
        </a:p>
      </dgm:t>
    </dgm:pt>
    <dgm:pt modelId="{98FFDB79-F476-4C21-95D3-D2196E5700D5}">
      <dgm:prSet/>
      <dgm:spPr>
        <a:solidFill>
          <a:schemeClr val="accent1">
            <a:lumMod val="20000"/>
            <a:lumOff val="80000"/>
            <a:alpha val="90000"/>
          </a:schemeClr>
        </a:solidFill>
      </dgm:spPr>
      <dgm:t>
        <a:bodyPr/>
        <a:lstStyle/>
        <a:p>
          <a:r>
            <a:rPr lang="en-US" dirty="0">
              <a:latin typeface="Roboto" panose="02000000000000000000" pitchFamily="2" charset="0"/>
              <a:ea typeface="Roboto" panose="02000000000000000000" pitchFamily="2" charset="0"/>
              <a:cs typeface="Roboto" panose="02000000000000000000" pitchFamily="2" charset="0"/>
            </a:rPr>
            <a:t>Prevent unnecessary detention</a:t>
          </a:r>
        </a:p>
      </dgm:t>
    </dgm:pt>
    <dgm:pt modelId="{033A5ABC-A8B4-48CF-9468-2CE8032AF62F}" type="parTrans" cxnId="{480CDA3A-8EE8-49EC-81FB-4A7D6887BF5E}">
      <dgm:prSet/>
      <dgm:spPr/>
      <dgm:t>
        <a:bodyPr/>
        <a:lstStyle/>
        <a:p>
          <a:endParaRPr lang="en-US"/>
        </a:p>
      </dgm:t>
    </dgm:pt>
    <dgm:pt modelId="{F135EB95-0550-4CAD-AFE2-E02D8E261C07}" type="sibTrans" cxnId="{480CDA3A-8EE8-49EC-81FB-4A7D6887BF5E}">
      <dgm:prSet/>
      <dgm:spPr/>
      <dgm:t>
        <a:bodyPr/>
        <a:lstStyle/>
        <a:p>
          <a:endParaRPr lang="en-US"/>
        </a:p>
      </dgm:t>
    </dgm:pt>
    <dgm:pt modelId="{0CA67AEE-C924-4181-9482-6ECE4952EA34}">
      <dgm:prSet/>
      <dgm:spPr>
        <a:solidFill>
          <a:schemeClr val="accent1">
            <a:lumMod val="20000"/>
            <a:lumOff val="80000"/>
            <a:alpha val="90000"/>
          </a:schemeClr>
        </a:solidFill>
      </dgm:spPr>
      <dgm:t>
        <a:bodyPr/>
        <a:lstStyle/>
        <a:p>
          <a:r>
            <a:rPr lang="en-US" dirty="0">
              <a:latin typeface="Roboto" panose="02000000000000000000" pitchFamily="2" charset="0"/>
              <a:ea typeface="Roboto" panose="02000000000000000000" pitchFamily="2" charset="0"/>
              <a:cs typeface="Roboto" panose="02000000000000000000" pitchFamily="2" charset="0"/>
            </a:rPr>
            <a:t>Build rapport</a:t>
          </a:r>
        </a:p>
      </dgm:t>
    </dgm:pt>
    <dgm:pt modelId="{09F4C517-6FF5-44C7-968A-9BF5AF8FBD03}" type="parTrans" cxnId="{46B9E7AA-6FE9-494B-BAFF-C3DC45BD9E22}">
      <dgm:prSet/>
      <dgm:spPr/>
      <dgm:t>
        <a:bodyPr/>
        <a:lstStyle/>
        <a:p>
          <a:endParaRPr lang="en-US"/>
        </a:p>
      </dgm:t>
    </dgm:pt>
    <dgm:pt modelId="{BBE184E9-7298-4285-81E0-860A417605BF}" type="sibTrans" cxnId="{46B9E7AA-6FE9-494B-BAFF-C3DC45BD9E22}">
      <dgm:prSet/>
      <dgm:spPr/>
      <dgm:t>
        <a:bodyPr/>
        <a:lstStyle/>
        <a:p>
          <a:endParaRPr lang="en-US"/>
        </a:p>
      </dgm:t>
    </dgm:pt>
    <dgm:pt modelId="{48AA37E5-3D63-45B2-9B5B-A4AC01934BEA}">
      <dgm:prSet/>
      <dgm:spPr>
        <a:solidFill>
          <a:schemeClr val="accent1">
            <a:lumMod val="20000"/>
            <a:lumOff val="80000"/>
            <a:alpha val="90000"/>
          </a:schemeClr>
        </a:solidFill>
      </dgm:spPr>
      <dgm:t>
        <a:bodyPr/>
        <a:lstStyle/>
        <a:p>
          <a:r>
            <a:rPr lang="en-US" dirty="0">
              <a:latin typeface="Roboto" panose="02000000000000000000" pitchFamily="2" charset="0"/>
              <a:ea typeface="Roboto" panose="02000000000000000000" pitchFamily="2" charset="0"/>
              <a:cs typeface="Roboto" panose="02000000000000000000" pitchFamily="2" charset="0"/>
            </a:rPr>
            <a:t>Promote success</a:t>
          </a:r>
        </a:p>
      </dgm:t>
    </dgm:pt>
    <dgm:pt modelId="{980C353B-5E71-4AC7-B3C6-312A7C362CAA}" type="parTrans" cxnId="{EC2073D5-1547-416E-ACA5-B210CE09A8C2}">
      <dgm:prSet/>
      <dgm:spPr/>
      <dgm:t>
        <a:bodyPr/>
        <a:lstStyle/>
        <a:p>
          <a:endParaRPr lang="en-US"/>
        </a:p>
      </dgm:t>
    </dgm:pt>
    <dgm:pt modelId="{4398A41F-2929-473A-A303-A2A08AB4E68B}" type="sibTrans" cxnId="{EC2073D5-1547-416E-ACA5-B210CE09A8C2}">
      <dgm:prSet/>
      <dgm:spPr/>
      <dgm:t>
        <a:bodyPr/>
        <a:lstStyle/>
        <a:p>
          <a:endParaRPr lang="en-US"/>
        </a:p>
      </dgm:t>
    </dgm:pt>
    <dgm:pt modelId="{F8564533-7D81-4468-8686-40B58DF79E31}">
      <dgm:prSet/>
      <dgm:spPr>
        <a:solidFill>
          <a:schemeClr val="accent1">
            <a:lumMod val="20000"/>
            <a:lumOff val="80000"/>
            <a:alpha val="90000"/>
          </a:schemeClr>
        </a:solidFill>
      </dgm:spPr>
      <dgm:t>
        <a:bodyPr/>
        <a:lstStyle/>
        <a:p>
          <a:r>
            <a:rPr lang="en-US" dirty="0">
              <a:latin typeface="Roboto" panose="02000000000000000000" pitchFamily="2" charset="0"/>
              <a:ea typeface="Roboto" panose="02000000000000000000" pitchFamily="2" charset="0"/>
              <a:cs typeface="Roboto" panose="02000000000000000000" pitchFamily="2" charset="0"/>
            </a:rPr>
            <a:t>Reduce recidivism</a:t>
          </a:r>
        </a:p>
      </dgm:t>
    </dgm:pt>
    <dgm:pt modelId="{FDFDF095-3496-43CC-84A1-857559CAC9D8}" type="parTrans" cxnId="{FC30CB08-A4A1-44C0-8101-B1C2AB6BCA4C}">
      <dgm:prSet/>
      <dgm:spPr/>
      <dgm:t>
        <a:bodyPr/>
        <a:lstStyle/>
        <a:p>
          <a:endParaRPr lang="en-US"/>
        </a:p>
      </dgm:t>
    </dgm:pt>
    <dgm:pt modelId="{605B1803-CB64-4171-9FCA-F99F5C7413CD}" type="sibTrans" cxnId="{FC30CB08-A4A1-44C0-8101-B1C2AB6BCA4C}">
      <dgm:prSet/>
      <dgm:spPr/>
      <dgm:t>
        <a:bodyPr/>
        <a:lstStyle/>
        <a:p>
          <a:endParaRPr lang="en-US"/>
        </a:p>
      </dgm:t>
    </dgm:pt>
    <dgm:pt modelId="{868A17B9-EA42-461C-9426-E8047A8C7EC8}">
      <dgm:prSet/>
      <dgm:spPr>
        <a:solidFill>
          <a:schemeClr val="accent1">
            <a:lumMod val="20000"/>
            <a:lumOff val="80000"/>
            <a:alpha val="90000"/>
          </a:schemeClr>
        </a:solidFill>
      </dgm:spPr>
      <dgm:t>
        <a:bodyPr/>
        <a:lstStyle/>
        <a:p>
          <a:r>
            <a:rPr lang="en-US" dirty="0">
              <a:latin typeface="Roboto" panose="02000000000000000000" pitchFamily="2" charset="0"/>
              <a:ea typeface="Roboto" panose="02000000000000000000" pitchFamily="2" charset="0"/>
              <a:cs typeface="Roboto" panose="02000000000000000000" pitchFamily="2" charset="0"/>
            </a:rPr>
            <a:t>Encourage compliance</a:t>
          </a:r>
        </a:p>
      </dgm:t>
    </dgm:pt>
    <dgm:pt modelId="{C15E4288-6384-41F4-8150-59C7D56AD09C}" type="parTrans" cxnId="{FAB30982-C8E6-421B-B3FB-8182F8A0B322}">
      <dgm:prSet/>
      <dgm:spPr/>
      <dgm:t>
        <a:bodyPr/>
        <a:lstStyle/>
        <a:p>
          <a:endParaRPr lang="en-US"/>
        </a:p>
      </dgm:t>
    </dgm:pt>
    <dgm:pt modelId="{F87A3FBD-B29B-48A8-9BCE-A2963A5B71E9}" type="sibTrans" cxnId="{FAB30982-C8E6-421B-B3FB-8182F8A0B322}">
      <dgm:prSet/>
      <dgm:spPr/>
      <dgm:t>
        <a:bodyPr/>
        <a:lstStyle/>
        <a:p>
          <a:endParaRPr lang="en-US"/>
        </a:p>
      </dgm:t>
    </dgm:pt>
    <dgm:pt modelId="{13D31F01-95B4-49AE-9BFB-A97C87235DC3}">
      <dgm:prSet/>
      <dgm:spPr>
        <a:solidFill>
          <a:schemeClr val="accent1">
            <a:lumMod val="20000"/>
            <a:lumOff val="80000"/>
            <a:alpha val="90000"/>
          </a:schemeClr>
        </a:solidFill>
      </dgm:spPr>
      <dgm:t>
        <a:bodyPr/>
        <a:lstStyle/>
        <a:p>
          <a:r>
            <a:rPr lang="en-US" dirty="0">
              <a:latin typeface="Roboto" panose="02000000000000000000" pitchFamily="2" charset="0"/>
              <a:ea typeface="Roboto" panose="02000000000000000000" pitchFamily="2" charset="0"/>
              <a:cs typeface="Roboto" panose="02000000000000000000" pitchFamily="2" charset="0"/>
            </a:rPr>
            <a:t>Build rapport</a:t>
          </a:r>
        </a:p>
      </dgm:t>
    </dgm:pt>
    <dgm:pt modelId="{5FEDC277-413A-4BCE-9FBC-1A8D4C4B85D7}" type="parTrans" cxnId="{C5F293B7-FADC-4379-9EC4-00D3C0654395}">
      <dgm:prSet/>
      <dgm:spPr/>
      <dgm:t>
        <a:bodyPr/>
        <a:lstStyle/>
        <a:p>
          <a:endParaRPr lang="en-US"/>
        </a:p>
      </dgm:t>
    </dgm:pt>
    <dgm:pt modelId="{73ED630E-7925-4FA3-ACE3-C2D799D6CFD4}" type="sibTrans" cxnId="{C5F293B7-FADC-4379-9EC4-00D3C0654395}">
      <dgm:prSet/>
      <dgm:spPr/>
      <dgm:t>
        <a:bodyPr/>
        <a:lstStyle/>
        <a:p>
          <a:endParaRPr lang="en-US"/>
        </a:p>
      </dgm:t>
    </dgm:pt>
    <dgm:pt modelId="{C350EAFA-587E-4424-B254-C423EA92A429}">
      <dgm:prSet/>
      <dgm:spPr>
        <a:solidFill>
          <a:schemeClr val="accent1">
            <a:lumMod val="20000"/>
            <a:lumOff val="80000"/>
            <a:alpha val="90000"/>
          </a:schemeClr>
        </a:solidFill>
      </dgm:spPr>
      <dgm:t>
        <a:bodyPr/>
        <a:lstStyle/>
        <a:p>
          <a:r>
            <a:rPr lang="en-US" dirty="0">
              <a:latin typeface="Roboto" panose="02000000000000000000" pitchFamily="2" charset="0"/>
              <a:ea typeface="Roboto" panose="02000000000000000000" pitchFamily="2" charset="0"/>
              <a:cs typeface="Roboto" panose="02000000000000000000" pitchFamily="2" charset="0"/>
            </a:rPr>
            <a:t>Encourage change</a:t>
          </a:r>
        </a:p>
      </dgm:t>
    </dgm:pt>
    <dgm:pt modelId="{902A4686-6444-4219-AFA6-E2E4F71A0A55}" type="parTrans" cxnId="{69E0E24B-EBA7-4BAB-935E-846B678CC96C}">
      <dgm:prSet/>
      <dgm:spPr/>
      <dgm:t>
        <a:bodyPr/>
        <a:lstStyle/>
        <a:p>
          <a:endParaRPr lang="en-US"/>
        </a:p>
      </dgm:t>
    </dgm:pt>
    <dgm:pt modelId="{FAC7D7F0-01E4-4285-986C-635E2303B532}" type="sibTrans" cxnId="{69E0E24B-EBA7-4BAB-935E-846B678CC96C}">
      <dgm:prSet/>
      <dgm:spPr/>
      <dgm:t>
        <a:bodyPr/>
        <a:lstStyle/>
        <a:p>
          <a:endParaRPr lang="en-US"/>
        </a:p>
      </dgm:t>
    </dgm:pt>
    <dgm:pt modelId="{91134DBE-661B-4789-84C3-23C917FB72DF}" type="pres">
      <dgm:prSet presAssocID="{168EAC43-2C6C-458D-94CF-46AF7E775398}" presName="Name0" presStyleCnt="0">
        <dgm:presLayoutVars>
          <dgm:dir/>
          <dgm:animLvl val="lvl"/>
          <dgm:resizeHandles val="exact"/>
        </dgm:presLayoutVars>
      </dgm:prSet>
      <dgm:spPr/>
    </dgm:pt>
    <dgm:pt modelId="{74A55C7D-19A2-4F53-960F-244589FD8931}" type="pres">
      <dgm:prSet presAssocID="{3D4F06DC-86B5-4682-A656-9947C72CD9C2}" presName="linNode" presStyleCnt="0"/>
      <dgm:spPr/>
    </dgm:pt>
    <dgm:pt modelId="{E2ACD3F6-6311-4DA7-9B7A-1273577D5606}" type="pres">
      <dgm:prSet presAssocID="{3D4F06DC-86B5-4682-A656-9947C72CD9C2}" presName="parentText" presStyleLbl="node1" presStyleIdx="0" presStyleCnt="2" custLinFactY="70551" custLinFactNeighborX="-16294" custLinFactNeighborY="100000">
        <dgm:presLayoutVars>
          <dgm:chMax val="1"/>
          <dgm:bulletEnabled val="1"/>
        </dgm:presLayoutVars>
      </dgm:prSet>
      <dgm:spPr/>
    </dgm:pt>
    <dgm:pt modelId="{E00F9CA3-52BA-4CB2-94CF-AFE65DF7337B}" type="pres">
      <dgm:prSet presAssocID="{3D4F06DC-86B5-4682-A656-9947C72CD9C2}" presName="descendantText" presStyleLbl="alignAccFollowNode1" presStyleIdx="0" presStyleCnt="2" custLinFactY="26144" custLinFactNeighborX="445" custLinFactNeighborY="100000">
        <dgm:presLayoutVars>
          <dgm:bulletEnabled val="1"/>
        </dgm:presLayoutVars>
      </dgm:prSet>
      <dgm:spPr/>
    </dgm:pt>
    <dgm:pt modelId="{33EBE91F-0B9E-4DA5-B905-E9A81E3ACFCA}" type="pres">
      <dgm:prSet presAssocID="{FA091C26-8AD4-4A91-AA3C-C218DC7DCABE}" presName="sp" presStyleCnt="0"/>
      <dgm:spPr/>
    </dgm:pt>
    <dgm:pt modelId="{C00B71C6-DA48-4150-996D-B58A50F60624}" type="pres">
      <dgm:prSet presAssocID="{4BA14882-0ABC-4B6B-B0DF-C78E71A2B2C4}" presName="linNode" presStyleCnt="0"/>
      <dgm:spPr/>
    </dgm:pt>
    <dgm:pt modelId="{FC3D228D-970E-4316-A882-AAC9FF17EDB9}" type="pres">
      <dgm:prSet presAssocID="{4BA14882-0ABC-4B6B-B0DF-C78E71A2B2C4}" presName="parentText" presStyleLbl="node1" presStyleIdx="1" presStyleCnt="2" custLinFactY="-9918" custLinFactNeighborX="1316" custLinFactNeighborY="-100000">
        <dgm:presLayoutVars>
          <dgm:chMax val="1"/>
          <dgm:bulletEnabled val="1"/>
        </dgm:presLayoutVars>
      </dgm:prSet>
      <dgm:spPr/>
    </dgm:pt>
    <dgm:pt modelId="{8633CB12-44F8-4D43-B8E6-E9F65CAE0BAA}" type="pres">
      <dgm:prSet presAssocID="{4BA14882-0ABC-4B6B-B0DF-C78E71A2B2C4}" presName="descendantText" presStyleLbl="alignAccFollowNode1" presStyleIdx="1" presStyleCnt="2" custScaleX="94161" custLinFactY="-36042" custLinFactNeighborX="4011" custLinFactNeighborY="-100000">
        <dgm:presLayoutVars>
          <dgm:bulletEnabled val="1"/>
        </dgm:presLayoutVars>
      </dgm:prSet>
      <dgm:spPr/>
    </dgm:pt>
  </dgm:ptLst>
  <dgm:cxnLst>
    <dgm:cxn modelId="{FC30CB08-A4A1-44C0-8101-B1C2AB6BCA4C}" srcId="{3D4F06DC-86B5-4682-A656-9947C72CD9C2}" destId="{F8564533-7D81-4468-8686-40B58DF79E31}" srcOrd="1" destOrd="0" parTransId="{FDFDF095-3496-43CC-84A1-857559CAC9D8}" sibTransId="{605B1803-CB64-4171-9FCA-F99F5C7413CD}"/>
    <dgm:cxn modelId="{F697C409-6485-44AB-B022-B320BB223AA9}" type="presOf" srcId="{4BA14882-0ABC-4B6B-B0DF-C78E71A2B2C4}" destId="{FC3D228D-970E-4316-A882-AAC9FF17EDB9}" srcOrd="0" destOrd="0" presId="urn:microsoft.com/office/officeart/2005/8/layout/vList5"/>
    <dgm:cxn modelId="{07149A1C-CEBA-444F-921C-79A2A762C3CC}" type="presOf" srcId="{168EAC43-2C6C-458D-94CF-46AF7E775398}" destId="{91134DBE-661B-4789-84C3-23C917FB72DF}" srcOrd="0" destOrd="0" presId="urn:microsoft.com/office/officeart/2005/8/layout/vList5"/>
    <dgm:cxn modelId="{16CF5F2E-8EF7-4435-AC1B-A1E1B2B64D34}" type="presOf" srcId="{0CA67AEE-C924-4181-9482-6ECE4952EA34}" destId="{8633CB12-44F8-4D43-B8E6-E9F65CAE0BAA}" srcOrd="0" destOrd="2" presId="urn:microsoft.com/office/officeart/2005/8/layout/vList5"/>
    <dgm:cxn modelId="{A6090933-188D-4FA9-A48F-1D9E46F7A914}" srcId="{168EAC43-2C6C-458D-94CF-46AF7E775398}" destId="{4BA14882-0ABC-4B6B-B0DF-C78E71A2B2C4}" srcOrd="1" destOrd="0" parTransId="{F3B4EE24-24C3-4471-A663-DF8645FE6F8B}" sibTransId="{6228A88C-D8E2-4579-89C1-FA1D42153008}"/>
    <dgm:cxn modelId="{480CDA3A-8EE8-49EC-81FB-4A7D6887BF5E}" srcId="{4BA14882-0ABC-4B6B-B0DF-C78E71A2B2C4}" destId="{98FFDB79-F476-4C21-95D3-D2196E5700D5}" srcOrd="1" destOrd="0" parTransId="{033A5ABC-A8B4-48CF-9468-2CE8032AF62F}" sibTransId="{F135EB95-0550-4CAD-AFE2-E02D8E261C07}"/>
    <dgm:cxn modelId="{197CB549-E831-45AE-A462-752AC58AE11F}" srcId="{168EAC43-2C6C-458D-94CF-46AF7E775398}" destId="{3D4F06DC-86B5-4682-A656-9947C72CD9C2}" srcOrd="0" destOrd="0" parTransId="{2714A894-80DC-44B8-8AE8-E7333723F89B}" sibTransId="{FA091C26-8AD4-4A91-AA3C-C218DC7DCABE}"/>
    <dgm:cxn modelId="{69E0E24B-EBA7-4BAB-935E-846B678CC96C}" srcId="{3D4F06DC-86B5-4682-A656-9947C72CD9C2}" destId="{C350EAFA-587E-4424-B254-C423EA92A429}" srcOrd="3" destOrd="0" parTransId="{902A4686-6444-4219-AFA6-E2E4F71A0A55}" sibTransId="{FAC7D7F0-01E4-4285-986C-635E2303B532}"/>
    <dgm:cxn modelId="{48809C4E-3223-4A3C-9F50-BFA1D151D3A8}" type="presOf" srcId="{13D31F01-95B4-49AE-9BFB-A97C87235DC3}" destId="{E00F9CA3-52BA-4CB2-94CF-AFE65DF7337B}" srcOrd="0" destOrd="2" presId="urn:microsoft.com/office/officeart/2005/8/layout/vList5"/>
    <dgm:cxn modelId="{3A70A86E-DEBD-4774-89F0-B8B7E25FCCCF}" type="presOf" srcId="{868A17B9-EA42-461C-9426-E8047A8C7EC8}" destId="{8633CB12-44F8-4D43-B8E6-E9F65CAE0BAA}" srcOrd="0" destOrd="3" presId="urn:microsoft.com/office/officeart/2005/8/layout/vList5"/>
    <dgm:cxn modelId="{84065C74-9BC5-4A8C-A217-1FE8CF48CE34}" type="presOf" srcId="{48AA37E5-3D63-45B2-9B5B-A4AC01934BEA}" destId="{E00F9CA3-52BA-4CB2-94CF-AFE65DF7337B}" srcOrd="0" destOrd="0" presId="urn:microsoft.com/office/officeart/2005/8/layout/vList5"/>
    <dgm:cxn modelId="{A7B0D47F-B8B1-4B89-80D7-C37C62D6EF3A}" type="presOf" srcId="{3D4F06DC-86B5-4682-A656-9947C72CD9C2}" destId="{E2ACD3F6-6311-4DA7-9B7A-1273577D5606}" srcOrd="0" destOrd="0" presId="urn:microsoft.com/office/officeart/2005/8/layout/vList5"/>
    <dgm:cxn modelId="{FAB30982-C8E6-421B-B3FB-8182F8A0B322}" srcId="{4BA14882-0ABC-4B6B-B0DF-C78E71A2B2C4}" destId="{868A17B9-EA42-461C-9426-E8047A8C7EC8}" srcOrd="3" destOrd="0" parTransId="{C15E4288-6384-41F4-8150-59C7D56AD09C}" sibTransId="{F87A3FBD-B29B-48A8-9BCE-A2963A5B71E9}"/>
    <dgm:cxn modelId="{ED0C9082-4163-4E25-9B6D-6EA11B60514C}" type="presOf" srcId="{98FFDB79-F476-4C21-95D3-D2196E5700D5}" destId="{8633CB12-44F8-4D43-B8E6-E9F65CAE0BAA}" srcOrd="0" destOrd="1" presId="urn:microsoft.com/office/officeart/2005/8/layout/vList5"/>
    <dgm:cxn modelId="{79F79088-31FF-46C6-8D25-FDE816CAE285}" srcId="{4BA14882-0ABC-4B6B-B0DF-C78E71A2B2C4}" destId="{5459973D-492D-4FC1-8517-7C8624C71A76}" srcOrd="0" destOrd="0" parTransId="{8E8E3E17-9214-454E-B4FA-3380146125AB}" sibTransId="{947A1B42-69DB-481C-B0D5-1EC2722189D6}"/>
    <dgm:cxn modelId="{F32A9793-A6FF-42C2-B6D4-35B4EF6DEFC8}" type="presOf" srcId="{C350EAFA-587E-4424-B254-C423EA92A429}" destId="{E00F9CA3-52BA-4CB2-94CF-AFE65DF7337B}" srcOrd="0" destOrd="3" presId="urn:microsoft.com/office/officeart/2005/8/layout/vList5"/>
    <dgm:cxn modelId="{46B9E7AA-6FE9-494B-BAFF-C3DC45BD9E22}" srcId="{4BA14882-0ABC-4B6B-B0DF-C78E71A2B2C4}" destId="{0CA67AEE-C924-4181-9482-6ECE4952EA34}" srcOrd="2" destOrd="0" parTransId="{09F4C517-6FF5-44C7-968A-9BF5AF8FBD03}" sibTransId="{BBE184E9-7298-4285-81E0-860A417605BF}"/>
    <dgm:cxn modelId="{C5F293B7-FADC-4379-9EC4-00D3C0654395}" srcId="{3D4F06DC-86B5-4682-A656-9947C72CD9C2}" destId="{13D31F01-95B4-49AE-9BFB-A97C87235DC3}" srcOrd="2" destOrd="0" parTransId="{5FEDC277-413A-4BCE-9FBC-1A8D4C4B85D7}" sibTransId="{73ED630E-7925-4FA3-ACE3-C2D799D6CFD4}"/>
    <dgm:cxn modelId="{53185BCA-6476-44B3-B5CF-6D928AA46D8C}" type="presOf" srcId="{F8564533-7D81-4468-8686-40B58DF79E31}" destId="{E00F9CA3-52BA-4CB2-94CF-AFE65DF7337B}" srcOrd="0" destOrd="1" presId="urn:microsoft.com/office/officeart/2005/8/layout/vList5"/>
    <dgm:cxn modelId="{EC2073D5-1547-416E-ACA5-B210CE09A8C2}" srcId="{3D4F06DC-86B5-4682-A656-9947C72CD9C2}" destId="{48AA37E5-3D63-45B2-9B5B-A4AC01934BEA}" srcOrd="0" destOrd="0" parTransId="{980C353B-5E71-4AC7-B3C6-312A7C362CAA}" sibTransId="{4398A41F-2929-473A-A303-A2A08AB4E68B}"/>
    <dgm:cxn modelId="{C0CE87EF-C5E4-41F1-B319-A1B3690B764B}" type="presOf" srcId="{5459973D-492D-4FC1-8517-7C8624C71A76}" destId="{8633CB12-44F8-4D43-B8E6-E9F65CAE0BAA}" srcOrd="0" destOrd="0" presId="urn:microsoft.com/office/officeart/2005/8/layout/vList5"/>
    <dgm:cxn modelId="{AE97753F-0B4E-4382-8AFA-048BCF4506C9}" type="presParOf" srcId="{91134DBE-661B-4789-84C3-23C917FB72DF}" destId="{74A55C7D-19A2-4F53-960F-244589FD8931}" srcOrd="0" destOrd="0" presId="urn:microsoft.com/office/officeart/2005/8/layout/vList5"/>
    <dgm:cxn modelId="{A0212370-BC25-4BBB-9854-C1B2254A45DC}" type="presParOf" srcId="{74A55C7D-19A2-4F53-960F-244589FD8931}" destId="{E2ACD3F6-6311-4DA7-9B7A-1273577D5606}" srcOrd="0" destOrd="0" presId="urn:microsoft.com/office/officeart/2005/8/layout/vList5"/>
    <dgm:cxn modelId="{3E319C2E-DA72-4C8A-9C6A-86CD19C9A856}" type="presParOf" srcId="{74A55C7D-19A2-4F53-960F-244589FD8931}" destId="{E00F9CA3-52BA-4CB2-94CF-AFE65DF7337B}" srcOrd="1" destOrd="0" presId="urn:microsoft.com/office/officeart/2005/8/layout/vList5"/>
    <dgm:cxn modelId="{69BD1002-15E0-4EB8-8CE4-51673307416F}" type="presParOf" srcId="{91134DBE-661B-4789-84C3-23C917FB72DF}" destId="{33EBE91F-0B9E-4DA5-B905-E9A81E3ACFCA}" srcOrd="1" destOrd="0" presId="urn:microsoft.com/office/officeart/2005/8/layout/vList5"/>
    <dgm:cxn modelId="{EAAE5BA5-8A4B-407F-9D1C-8724395AFFEF}" type="presParOf" srcId="{91134DBE-661B-4789-84C3-23C917FB72DF}" destId="{C00B71C6-DA48-4150-996D-B58A50F60624}" srcOrd="2" destOrd="0" presId="urn:microsoft.com/office/officeart/2005/8/layout/vList5"/>
    <dgm:cxn modelId="{6111D149-3C25-4271-8F62-A9C9FE4E2BCF}" type="presParOf" srcId="{C00B71C6-DA48-4150-996D-B58A50F60624}" destId="{FC3D228D-970E-4316-A882-AAC9FF17EDB9}" srcOrd="0" destOrd="0" presId="urn:microsoft.com/office/officeart/2005/8/layout/vList5"/>
    <dgm:cxn modelId="{2C76B62E-C80A-437A-8290-C680CBE1AD18}" type="presParOf" srcId="{C00B71C6-DA48-4150-996D-B58A50F60624}" destId="{8633CB12-44F8-4D43-B8E6-E9F65CAE0BAA}"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8F397D4-6FBD-4D1D-BCB2-97099EF64089}" type="doc">
      <dgm:prSet loTypeId="urn:microsoft.com/office/officeart/2016/7/layout/BasicLinearProcessNumbered" loCatId="process" qsTypeId="urn:microsoft.com/office/officeart/2005/8/quickstyle/simple4" qsCatId="simple" csTypeId="urn:microsoft.com/office/officeart/2005/8/colors/accent1_2" csCatId="accent1" phldr="1"/>
      <dgm:spPr/>
      <dgm:t>
        <a:bodyPr/>
        <a:lstStyle/>
        <a:p>
          <a:endParaRPr lang="en-US"/>
        </a:p>
      </dgm:t>
    </dgm:pt>
    <dgm:pt modelId="{1CBFDEA8-4521-4399-8315-66640C629194}">
      <dgm:prSet custT="1"/>
      <dgm:spPr/>
      <dgm:t>
        <a:bodyPr/>
        <a:lstStyle/>
        <a:p>
          <a:pPr algn="l"/>
          <a:r>
            <a:rPr lang="en-US" sz="2400" dirty="0">
              <a:latin typeface="Roboto" panose="02000000000000000000" pitchFamily="2" charset="0"/>
              <a:ea typeface="Roboto" panose="02000000000000000000" pitchFamily="2" charset="0"/>
              <a:cs typeface="Roboto" panose="02000000000000000000" pitchFamily="2" charset="0"/>
            </a:rPr>
            <a:t>Identify compliant and non-compliant behavior.</a:t>
          </a:r>
        </a:p>
      </dgm:t>
    </dgm:pt>
    <dgm:pt modelId="{72324260-15C9-401F-9B8E-C38A3BE1127E}" type="parTrans" cxnId="{6907BB5F-DEAB-4872-B078-E48062EC4A1D}">
      <dgm:prSet/>
      <dgm:spPr/>
      <dgm:t>
        <a:bodyPr/>
        <a:lstStyle/>
        <a:p>
          <a:endParaRPr lang="en-US"/>
        </a:p>
      </dgm:t>
    </dgm:pt>
    <dgm:pt modelId="{D81F19FE-CAB2-435B-8F65-7867956CD42E}" type="sibTrans" cxnId="{6907BB5F-DEAB-4872-B078-E48062EC4A1D}">
      <dgm:prSet phldrT="1" phldr="0"/>
      <dgm:spPr>
        <a:ln>
          <a:solidFill>
            <a:schemeClr val="tx1"/>
          </a:solidFill>
        </a:ln>
      </dgm:spPr>
      <dgm:t>
        <a:bodyPr/>
        <a:lstStyle/>
        <a:p>
          <a:r>
            <a:rPr lang="en-US" dirty="0"/>
            <a:t>1</a:t>
          </a:r>
        </a:p>
      </dgm:t>
    </dgm:pt>
    <dgm:pt modelId="{57A43932-12B9-4889-9C32-E495D2BFAB10}">
      <dgm:prSet custT="1"/>
      <dgm:spPr/>
      <dgm:t>
        <a:bodyPr/>
        <a:lstStyle/>
        <a:p>
          <a:pPr algn="l"/>
          <a:r>
            <a:rPr lang="en-US" sz="2400" dirty="0">
              <a:latin typeface="Roboto" panose="02000000000000000000" pitchFamily="2" charset="0"/>
              <a:ea typeface="Roboto" panose="02000000000000000000" pitchFamily="2" charset="0"/>
              <a:cs typeface="Roboto" panose="02000000000000000000" pitchFamily="2" charset="0"/>
            </a:rPr>
            <a:t>Identify different responses for each behavior.</a:t>
          </a:r>
        </a:p>
      </dgm:t>
    </dgm:pt>
    <dgm:pt modelId="{FFBEAC09-EC3D-4843-9CD5-5C81460988D5}" type="parTrans" cxnId="{1C2FE850-6885-4E6A-942F-184F351A7F5C}">
      <dgm:prSet/>
      <dgm:spPr/>
      <dgm:t>
        <a:bodyPr/>
        <a:lstStyle/>
        <a:p>
          <a:endParaRPr lang="en-US"/>
        </a:p>
      </dgm:t>
    </dgm:pt>
    <dgm:pt modelId="{8E1A9A0A-BE17-4023-B68A-9456DCE63F21}" type="sibTrans" cxnId="{1C2FE850-6885-4E6A-942F-184F351A7F5C}">
      <dgm:prSet phldrT="2" phldr="0"/>
      <dgm:spPr>
        <a:ln>
          <a:solidFill>
            <a:schemeClr val="tx1"/>
          </a:solidFill>
        </a:ln>
      </dgm:spPr>
      <dgm:t>
        <a:bodyPr/>
        <a:lstStyle/>
        <a:p>
          <a:r>
            <a:rPr lang="en-US"/>
            <a:t>2</a:t>
          </a:r>
          <a:endParaRPr lang="en-US" dirty="0"/>
        </a:p>
      </dgm:t>
    </dgm:pt>
    <dgm:pt modelId="{1F91CB7D-E332-458A-B357-8DDDBF61B5BF}">
      <dgm:prSet custT="1"/>
      <dgm:spPr/>
      <dgm:t>
        <a:bodyPr/>
        <a:lstStyle/>
        <a:p>
          <a:pPr algn="l"/>
          <a:r>
            <a:rPr lang="en-US" sz="1800" dirty="0">
              <a:latin typeface="Roboto" panose="02000000000000000000" pitchFamily="2" charset="0"/>
              <a:ea typeface="Roboto" panose="02000000000000000000" pitchFamily="2" charset="0"/>
              <a:cs typeface="Roboto" panose="02000000000000000000" pitchFamily="2" charset="0"/>
            </a:rPr>
            <a:t>Match positive behavior to an appropriate incentive.</a:t>
          </a:r>
        </a:p>
        <a:p>
          <a:pPr algn="l"/>
          <a:r>
            <a:rPr lang="en-US" sz="1800" dirty="0">
              <a:latin typeface="Roboto" panose="02000000000000000000" pitchFamily="2" charset="0"/>
              <a:ea typeface="Roboto" panose="02000000000000000000" pitchFamily="2" charset="0"/>
              <a:cs typeface="Roboto" panose="02000000000000000000" pitchFamily="2" charset="0"/>
            </a:rPr>
            <a:t>Match severity of non-compliant behavior to an  appropriate response.</a:t>
          </a:r>
        </a:p>
      </dgm:t>
    </dgm:pt>
    <dgm:pt modelId="{4F662336-6F08-4682-8A21-928A9933D766}" type="parTrans" cxnId="{DEF9D3FA-7335-4875-AF8C-D5C7CA1C8C0B}">
      <dgm:prSet/>
      <dgm:spPr/>
      <dgm:t>
        <a:bodyPr/>
        <a:lstStyle/>
        <a:p>
          <a:endParaRPr lang="en-US"/>
        </a:p>
      </dgm:t>
    </dgm:pt>
    <dgm:pt modelId="{70A80AE0-B065-47A4-98B1-105695F39366}" type="sibTrans" cxnId="{DEF9D3FA-7335-4875-AF8C-D5C7CA1C8C0B}">
      <dgm:prSet phldrT="3" phldr="0"/>
      <dgm:spPr>
        <a:ln>
          <a:solidFill>
            <a:schemeClr val="tx1"/>
          </a:solidFill>
        </a:ln>
      </dgm:spPr>
      <dgm:t>
        <a:bodyPr/>
        <a:lstStyle/>
        <a:p>
          <a:r>
            <a:rPr lang="en-US"/>
            <a:t>3</a:t>
          </a:r>
          <a:endParaRPr lang="en-US" dirty="0"/>
        </a:p>
      </dgm:t>
    </dgm:pt>
    <dgm:pt modelId="{5524089B-83D9-4828-B0D4-71C02EB02A06}" type="pres">
      <dgm:prSet presAssocID="{28F397D4-6FBD-4D1D-BCB2-97099EF64089}" presName="Name0" presStyleCnt="0">
        <dgm:presLayoutVars>
          <dgm:animLvl val="lvl"/>
          <dgm:resizeHandles val="exact"/>
        </dgm:presLayoutVars>
      </dgm:prSet>
      <dgm:spPr/>
    </dgm:pt>
    <dgm:pt modelId="{3604D0C4-3E74-4710-AD68-D0A55633BBFB}" type="pres">
      <dgm:prSet presAssocID="{1CBFDEA8-4521-4399-8315-66640C629194}" presName="compositeNode" presStyleCnt="0">
        <dgm:presLayoutVars>
          <dgm:bulletEnabled val="1"/>
        </dgm:presLayoutVars>
      </dgm:prSet>
      <dgm:spPr/>
    </dgm:pt>
    <dgm:pt modelId="{A2562DFD-53A1-4A99-A626-9E635D8F9A80}" type="pres">
      <dgm:prSet presAssocID="{1CBFDEA8-4521-4399-8315-66640C629194}" presName="bgRect" presStyleLbl="bgAccFollowNode1" presStyleIdx="0" presStyleCnt="3" custScaleX="173793" custScaleY="126535" custLinFactNeighborX="-839" custLinFactNeighborY="200"/>
      <dgm:spPr/>
    </dgm:pt>
    <dgm:pt modelId="{D103A19D-20BA-401C-8C62-06B3D4D009B6}" type="pres">
      <dgm:prSet presAssocID="{D81F19FE-CAB2-435B-8F65-7867956CD42E}" presName="sibTransNodeCircle" presStyleLbl="alignNode1" presStyleIdx="0" presStyleCnt="6" custLinFactNeighborX="-3644" custLinFactNeighborY="-58154">
        <dgm:presLayoutVars>
          <dgm:chMax val="0"/>
          <dgm:bulletEnabled/>
        </dgm:presLayoutVars>
      </dgm:prSet>
      <dgm:spPr/>
    </dgm:pt>
    <dgm:pt modelId="{1CF24E23-2C7F-4EDA-8A0A-2BAB55396C7C}" type="pres">
      <dgm:prSet presAssocID="{1CBFDEA8-4521-4399-8315-66640C629194}" presName="bottomLine" presStyleLbl="alignNode1" presStyleIdx="1" presStyleCnt="6">
        <dgm:presLayoutVars/>
      </dgm:prSet>
      <dgm:spPr/>
    </dgm:pt>
    <dgm:pt modelId="{6CC86D5F-E483-4E74-86E8-AAB6DD63F969}" type="pres">
      <dgm:prSet presAssocID="{1CBFDEA8-4521-4399-8315-66640C629194}" presName="nodeText" presStyleLbl="bgAccFollowNode1" presStyleIdx="0" presStyleCnt="3">
        <dgm:presLayoutVars>
          <dgm:bulletEnabled val="1"/>
        </dgm:presLayoutVars>
      </dgm:prSet>
      <dgm:spPr/>
    </dgm:pt>
    <dgm:pt modelId="{37057B71-4AAB-4314-B760-27AB8C23F83C}" type="pres">
      <dgm:prSet presAssocID="{D81F19FE-CAB2-435B-8F65-7867956CD42E}" presName="sibTrans" presStyleCnt="0"/>
      <dgm:spPr/>
    </dgm:pt>
    <dgm:pt modelId="{4F7A56A5-FDF2-46A5-AB90-6C88B9A7EEDD}" type="pres">
      <dgm:prSet presAssocID="{57A43932-12B9-4889-9C32-E495D2BFAB10}" presName="compositeNode" presStyleCnt="0">
        <dgm:presLayoutVars>
          <dgm:bulletEnabled val="1"/>
        </dgm:presLayoutVars>
      </dgm:prSet>
      <dgm:spPr/>
    </dgm:pt>
    <dgm:pt modelId="{983467BF-4CB4-40C0-8755-91B73A42269C}" type="pres">
      <dgm:prSet presAssocID="{57A43932-12B9-4889-9C32-E495D2BFAB10}" presName="bgRect" presStyleLbl="bgAccFollowNode1" presStyleIdx="1" presStyleCnt="3" custScaleX="169739" custScaleY="126535" custLinFactNeighborX="903"/>
      <dgm:spPr/>
    </dgm:pt>
    <dgm:pt modelId="{F6B2E6B7-3DAC-463B-88FA-E4E405565F12}" type="pres">
      <dgm:prSet presAssocID="{8E1A9A0A-BE17-4023-B68A-9456DCE63F21}" presName="sibTransNodeCircle" presStyleLbl="alignNode1" presStyleIdx="2" presStyleCnt="6" custLinFactNeighborX="-387" custLinFactNeighborY="-57046">
        <dgm:presLayoutVars>
          <dgm:chMax val="0"/>
          <dgm:bulletEnabled/>
        </dgm:presLayoutVars>
      </dgm:prSet>
      <dgm:spPr/>
    </dgm:pt>
    <dgm:pt modelId="{0B507EB6-0D9C-46B5-8B82-48B1FF540F7D}" type="pres">
      <dgm:prSet presAssocID="{57A43932-12B9-4889-9C32-E495D2BFAB10}" presName="bottomLine" presStyleLbl="alignNode1" presStyleIdx="3" presStyleCnt="6">
        <dgm:presLayoutVars/>
      </dgm:prSet>
      <dgm:spPr/>
    </dgm:pt>
    <dgm:pt modelId="{B5673E15-4DF8-49E5-AD38-EE5952A1A805}" type="pres">
      <dgm:prSet presAssocID="{57A43932-12B9-4889-9C32-E495D2BFAB10}" presName="nodeText" presStyleLbl="bgAccFollowNode1" presStyleIdx="1" presStyleCnt="3">
        <dgm:presLayoutVars>
          <dgm:bulletEnabled val="1"/>
        </dgm:presLayoutVars>
      </dgm:prSet>
      <dgm:spPr/>
    </dgm:pt>
    <dgm:pt modelId="{838D02C3-268E-4D8F-9D61-6ADB81C43E83}" type="pres">
      <dgm:prSet presAssocID="{8E1A9A0A-BE17-4023-B68A-9456DCE63F21}" presName="sibTrans" presStyleCnt="0"/>
      <dgm:spPr/>
    </dgm:pt>
    <dgm:pt modelId="{3082B053-830D-4744-AA5F-4A50A34C85F4}" type="pres">
      <dgm:prSet presAssocID="{1F91CB7D-E332-458A-B357-8DDDBF61B5BF}" presName="compositeNode" presStyleCnt="0">
        <dgm:presLayoutVars>
          <dgm:bulletEnabled val="1"/>
        </dgm:presLayoutVars>
      </dgm:prSet>
      <dgm:spPr/>
    </dgm:pt>
    <dgm:pt modelId="{880D53F5-E122-44E7-9D7D-363E052064FA}" type="pres">
      <dgm:prSet presAssocID="{1F91CB7D-E332-458A-B357-8DDDBF61B5BF}" presName="bgRect" presStyleLbl="bgAccFollowNode1" presStyleIdx="2" presStyleCnt="3" custScaleX="156830" custScaleY="126535"/>
      <dgm:spPr/>
    </dgm:pt>
    <dgm:pt modelId="{1F66E00C-18FB-4755-B5A0-4B5A531EFD95}" type="pres">
      <dgm:prSet presAssocID="{70A80AE0-B065-47A4-98B1-105695F39366}" presName="sibTransNodeCircle" presStyleLbl="alignNode1" presStyleIdx="4" presStyleCnt="6" custLinFactNeighborX="-4198" custLinFactNeighborY="-57046">
        <dgm:presLayoutVars>
          <dgm:chMax val="0"/>
          <dgm:bulletEnabled/>
        </dgm:presLayoutVars>
      </dgm:prSet>
      <dgm:spPr/>
    </dgm:pt>
    <dgm:pt modelId="{798AA1B1-ECD8-46BD-A665-13C847EB55FB}" type="pres">
      <dgm:prSet presAssocID="{1F91CB7D-E332-458A-B357-8DDDBF61B5BF}" presName="bottomLine" presStyleLbl="alignNode1" presStyleIdx="5" presStyleCnt="6">
        <dgm:presLayoutVars/>
      </dgm:prSet>
      <dgm:spPr/>
    </dgm:pt>
    <dgm:pt modelId="{65B24108-FB33-4016-ACC7-CD08E7043A69}" type="pres">
      <dgm:prSet presAssocID="{1F91CB7D-E332-458A-B357-8DDDBF61B5BF}" presName="nodeText" presStyleLbl="bgAccFollowNode1" presStyleIdx="2" presStyleCnt="3">
        <dgm:presLayoutVars>
          <dgm:bulletEnabled val="1"/>
        </dgm:presLayoutVars>
      </dgm:prSet>
      <dgm:spPr/>
    </dgm:pt>
  </dgm:ptLst>
  <dgm:cxnLst>
    <dgm:cxn modelId="{67E44121-563B-47B2-A988-7E0124F5D402}" type="presOf" srcId="{D81F19FE-CAB2-435B-8F65-7867956CD42E}" destId="{D103A19D-20BA-401C-8C62-06B3D4D009B6}" srcOrd="0" destOrd="0" presId="urn:microsoft.com/office/officeart/2016/7/layout/BasicLinearProcessNumbered"/>
    <dgm:cxn modelId="{58965828-89C9-4688-A6A3-E5B0E1DE0A45}" type="presOf" srcId="{1CBFDEA8-4521-4399-8315-66640C629194}" destId="{6CC86D5F-E483-4E74-86E8-AAB6DD63F969}" srcOrd="1" destOrd="0" presId="urn:microsoft.com/office/officeart/2016/7/layout/BasicLinearProcessNumbered"/>
    <dgm:cxn modelId="{6907BB5F-DEAB-4872-B078-E48062EC4A1D}" srcId="{28F397D4-6FBD-4D1D-BCB2-97099EF64089}" destId="{1CBFDEA8-4521-4399-8315-66640C629194}" srcOrd="0" destOrd="0" parTransId="{72324260-15C9-401F-9B8E-C38A3BE1127E}" sibTransId="{D81F19FE-CAB2-435B-8F65-7867956CD42E}"/>
    <dgm:cxn modelId="{1C2FE850-6885-4E6A-942F-184F351A7F5C}" srcId="{28F397D4-6FBD-4D1D-BCB2-97099EF64089}" destId="{57A43932-12B9-4889-9C32-E495D2BFAB10}" srcOrd="1" destOrd="0" parTransId="{FFBEAC09-EC3D-4843-9CD5-5C81460988D5}" sibTransId="{8E1A9A0A-BE17-4023-B68A-9456DCE63F21}"/>
    <dgm:cxn modelId="{97870780-2885-459F-980A-B1F04ABD5D37}" type="presOf" srcId="{57A43932-12B9-4889-9C32-E495D2BFAB10}" destId="{B5673E15-4DF8-49E5-AD38-EE5952A1A805}" srcOrd="1" destOrd="0" presId="urn:microsoft.com/office/officeart/2016/7/layout/BasicLinearProcessNumbered"/>
    <dgm:cxn modelId="{2341FD8A-3770-463D-A120-F33E2EE41C71}" type="presOf" srcId="{8E1A9A0A-BE17-4023-B68A-9456DCE63F21}" destId="{F6B2E6B7-3DAC-463B-88FA-E4E405565F12}" srcOrd="0" destOrd="0" presId="urn:microsoft.com/office/officeart/2016/7/layout/BasicLinearProcessNumbered"/>
    <dgm:cxn modelId="{2B9F72A1-3BE1-485F-992B-C5F975D2FE70}" type="presOf" srcId="{28F397D4-6FBD-4D1D-BCB2-97099EF64089}" destId="{5524089B-83D9-4828-B0D4-71C02EB02A06}" srcOrd="0" destOrd="0" presId="urn:microsoft.com/office/officeart/2016/7/layout/BasicLinearProcessNumbered"/>
    <dgm:cxn modelId="{9CBF5AAF-778F-4489-AD0A-4DB098ADF2DB}" type="presOf" srcId="{70A80AE0-B065-47A4-98B1-105695F39366}" destId="{1F66E00C-18FB-4755-B5A0-4B5A531EFD95}" srcOrd="0" destOrd="0" presId="urn:microsoft.com/office/officeart/2016/7/layout/BasicLinearProcessNumbered"/>
    <dgm:cxn modelId="{BB2362B8-5BD9-41ED-9093-8688292C5B9F}" type="presOf" srcId="{1F91CB7D-E332-458A-B357-8DDDBF61B5BF}" destId="{880D53F5-E122-44E7-9D7D-363E052064FA}" srcOrd="0" destOrd="0" presId="urn:microsoft.com/office/officeart/2016/7/layout/BasicLinearProcessNumbered"/>
    <dgm:cxn modelId="{0BED07BE-9D85-4C53-80AD-124F9152AE84}" type="presOf" srcId="{1CBFDEA8-4521-4399-8315-66640C629194}" destId="{A2562DFD-53A1-4A99-A626-9E635D8F9A80}" srcOrd="0" destOrd="0" presId="urn:microsoft.com/office/officeart/2016/7/layout/BasicLinearProcessNumbered"/>
    <dgm:cxn modelId="{FB0941DD-6F7B-4DEB-A4C3-2B882DC62578}" type="presOf" srcId="{1F91CB7D-E332-458A-B357-8DDDBF61B5BF}" destId="{65B24108-FB33-4016-ACC7-CD08E7043A69}" srcOrd="1" destOrd="0" presId="urn:microsoft.com/office/officeart/2016/7/layout/BasicLinearProcessNumbered"/>
    <dgm:cxn modelId="{50459AE3-A7A3-4002-908B-898AD9618637}" type="presOf" srcId="{57A43932-12B9-4889-9C32-E495D2BFAB10}" destId="{983467BF-4CB4-40C0-8755-91B73A42269C}" srcOrd="0" destOrd="0" presId="urn:microsoft.com/office/officeart/2016/7/layout/BasicLinearProcessNumbered"/>
    <dgm:cxn modelId="{DEF9D3FA-7335-4875-AF8C-D5C7CA1C8C0B}" srcId="{28F397D4-6FBD-4D1D-BCB2-97099EF64089}" destId="{1F91CB7D-E332-458A-B357-8DDDBF61B5BF}" srcOrd="2" destOrd="0" parTransId="{4F662336-6F08-4682-8A21-928A9933D766}" sibTransId="{70A80AE0-B065-47A4-98B1-105695F39366}"/>
    <dgm:cxn modelId="{98E0C5DC-EA0F-45BC-8DBB-BF476E13D840}" type="presParOf" srcId="{5524089B-83D9-4828-B0D4-71C02EB02A06}" destId="{3604D0C4-3E74-4710-AD68-D0A55633BBFB}" srcOrd="0" destOrd="0" presId="urn:microsoft.com/office/officeart/2016/7/layout/BasicLinearProcessNumbered"/>
    <dgm:cxn modelId="{1F56532A-3AB4-4135-90FA-D9B2D2BD998F}" type="presParOf" srcId="{3604D0C4-3E74-4710-AD68-D0A55633BBFB}" destId="{A2562DFD-53A1-4A99-A626-9E635D8F9A80}" srcOrd="0" destOrd="0" presId="urn:microsoft.com/office/officeart/2016/7/layout/BasicLinearProcessNumbered"/>
    <dgm:cxn modelId="{83744E81-8EBF-4046-842B-120693FB6C37}" type="presParOf" srcId="{3604D0C4-3E74-4710-AD68-D0A55633BBFB}" destId="{D103A19D-20BA-401C-8C62-06B3D4D009B6}" srcOrd="1" destOrd="0" presId="urn:microsoft.com/office/officeart/2016/7/layout/BasicLinearProcessNumbered"/>
    <dgm:cxn modelId="{D1A4B304-A15E-4A29-9CF1-55B8F82616A7}" type="presParOf" srcId="{3604D0C4-3E74-4710-AD68-D0A55633BBFB}" destId="{1CF24E23-2C7F-4EDA-8A0A-2BAB55396C7C}" srcOrd="2" destOrd="0" presId="urn:microsoft.com/office/officeart/2016/7/layout/BasicLinearProcessNumbered"/>
    <dgm:cxn modelId="{3DD47919-85BF-4DC6-8722-A8346D80B0E2}" type="presParOf" srcId="{3604D0C4-3E74-4710-AD68-D0A55633BBFB}" destId="{6CC86D5F-E483-4E74-86E8-AAB6DD63F969}" srcOrd="3" destOrd="0" presId="urn:microsoft.com/office/officeart/2016/7/layout/BasicLinearProcessNumbered"/>
    <dgm:cxn modelId="{C323BEED-BB4F-42FE-A320-5FE2492447CA}" type="presParOf" srcId="{5524089B-83D9-4828-B0D4-71C02EB02A06}" destId="{37057B71-4AAB-4314-B760-27AB8C23F83C}" srcOrd="1" destOrd="0" presId="urn:microsoft.com/office/officeart/2016/7/layout/BasicLinearProcessNumbered"/>
    <dgm:cxn modelId="{277E55C9-AD63-4903-AACD-21E6CEE9C69C}" type="presParOf" srcId="{5524089B-83D9-4828-B0D4-71C02EB02A06}" destId="{4F7A56A5-FDF2-46A5-AB90-6C88B9A7EEDD}" srcOrd="2" destOrd="0" presId="urn:microsoft.com/office/officeart/2016/7/layout/BasicLinearProcessNumbered"/>
    <dgm:cxn modelId="{82B8C486-B008-469C-AB68-EC4A557D0C08}" type="presParOf" srcId="{4F7A56A5-FDF2-46A5-AB90-6C88B9A7EEDD}" destId="{983467BF-4CB4-40C0-8755-91B73A42269C}" srcOrd="0" destOrd="0" presId="urn:microsoft.com/office/officeart/2016/7/layout/BasicLinearProcessNumbered"/>
    <dgm:cxn modelId="{76449C14-798B-43CB-8981-E00CD40BD394}" type="presParOf" srcId="{4F7A56A5-FDF2-46A5-AB90-6C88B9A7EEDD}" destId="{F6B2E6B7-3DAC-463B-88FA-E4E405565F12}" srcOrd="1" destOrd="0" presId="urn:microsoft.com/office/officeart/2016/7/layout/BasicLinearProcessNumbered"/>
    <dgm:cxn modelId="{81C7156E-18A3-4963-92E0-186A24AFA09E}" type="presParOf" srcId="{4F7A56A5-FDF2-46A5-AB90-6C88B9A7EEDD}" destId="{0B507EB6-0D9C-46B5-8B82-48B1FF540F7D}" srcOrd="2" destOrd="0" presId="urn:microsoft.com/office/officeart/2016/7/layout/BasicLinearProcessNumbered"/>
    <dgm:cxn modelId="{C9B272E9-6228-4D8F-A334-C7632B9D5AE0}" type="presParOf" srcId="{4F7A56A5-FDF2-46A5-AB90-6C88B9A7EEDD}" destId="{B5673E15-4DF8-49E5-AD38-EE5952A1A805}" srcOrd="3" destOrd="0" presId="urn:microsoft.com/office/officeart/2016/7/layout/BasicLinearProcessNumbered"/>
    <dgm:cxn modelId="{E1F376F6-0E28-4F24-AEAF-479EAEA02B34}" type="presParOf" srcId="{5524089B-83D9-4828-B0D4-71C02EB02A06}" destId="{838D02C3-268E-4D8F-9D61-6ADB81C43E83}" srcOrd="3" destOrd="0" presId="urn:microsoft.com/office/officeart/2016/7/layout/BasicLinearProcessNumbered"/>
    <dgm:cxn modelId="{6E9EBBAC-AA4B-4D64-8BB2-C447B9205CB0}" type="presParOf" srcId="{5524089B-83D9-4828-B0D4-71C02EB02A06}" destId="{3082B053-830D-4744-AA5F-4A50A34C85F4}" srcOrd="4" destOrd="0" presId="urn:microsoft.com/office/officeart/2016/7/layout/BasicLinearProcessNumbered"/>
    <dgm:cxn modelId="{D594731D-D947-4417-A37D-4DFAC13FEA8F}" type="presParOf" srcId="{3082B053-830D-4744-AA5F-4A50A34C85F4}" destId="{880D53F5-E122-44E7-9D7D-363E052064FA}" srcOrd="0" destOrd="0" presId="urn:microsoft.com/office/officeart/2016/7/layout/BasicLinearProcessNumbered"/>
    <dgm:cxn modelId="{76D2051E-E343-455C-A6CF-8AAA8AFD2CED}" type="presParOf" srcId="{3082B053-830D-4744-AA5F-4A50A34C85F4}" destId="{1F66E00C-18FB-4755-B5A0-4B5A531EFD95}" srcOrd="1" destOrd="0" presId="urn:microsoft.com/office/officeart/2016/7/layout/BasicLinearProcessNumbered"/>
    <dgm:cxn modelId="{6FB7EB27-64D0-4B09-901D-2C9CDE360B1F}" type="presParOf" srcId="{3082B053-830D-4744-AA5F-4A50A34C85F4}" destId="{798AA1B1-ECD8-46BD-A665-13C847EB55FB}" srcOrd="2" destOrd="0" presId="urn:microsoft.com/office/officeart/2016/7/layout/BasicLinearProcessNumbered"/>
    <dgm:cxn modelId="{CA65F2A2-E5E3-4756-830A-4281F5085193}" type="presParOf" srcId="{3082B053-830D-4744-AA5F-4A50A34C85F4}" destId="{65B24108-FB33-4016-ACC7-CD08E7043A69}"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8751D2-2493-4900-B5DA-CFC7E040B936}" type="doc">
      <dgm:prSet loTypeId="urn:microsoft.com/office/officeart/2016/7/layout/HorizontalActionList" loCatId="List" qsTypeId="urn:microsoft.com/office/officeart/2005/8/quickstyle/simple2" qsCatId="simple" csTypeId="urn:microsoft.com/office/officeart/2005/8/colors/accent1_2" csCatId="accent1"/>
      <dgm:spPr/>
      <dgm:t>
        <a:bodyPr/>
        <a:lstStyle/>
        <a:p>
          <a:endParaRPr lang="en-US"/>
        </a:p>
      </dgm:t>
    </dgm:pt>
    <dgm:pt modelId="{10C7985D-E7AA-4D65-807C-C3438CCCFDAA}">
      <dgm:prSet/>
      <dgm:spPr/>
      <dgm:t>
        <a:bodyPr/>
        <a:lstStyle/>
        <a:p>
          <a:r>
            <a:rPr lang="en-US">
              <a:latin typeface="Roboto" panose="02000000000000000000" pitchFamily="2" charset="0"/>
              <a:ea typeface="Roboto" panose="02000000000000000000" pitchFamily="2" charset="0"/>
              <a:cs typeface="Roboto" panose="02000000000000000000" pitchFamily="2" charset="0"/>
            </a:rPr>
            <a:t>Discuss</a:t>
          </a:r>
        </a:p>
      </dgm:t>
    </dgm:pt>
    <dgm:pt modelId="{9C3CF5A1-F431-4B3A-835B-671334912C07}" type="parTrans" cxnId="{A1E6D397-0138-4F64-89AE-334EAB070914}">
      <dgm:prSet/>
      <dgm:spPr/>
      <dgm:t>
        <a:bodyPr/>
        <a:lstStyle/>
        <a:p>
          <a:endParaRPr lang="en-US"/>
        </a:p>
      </dgm:t>
    </dgm:pt>
    <dgm:pt modelId="{D9A5A2DB-483A-48C9-B33A-559CAA3AE494}" type="sibTrans" cxnId="{A1E6D397-0138-4F64-89AE-334EAB070914}">
      <dgm:prSet/>
      <dgm:spPr/>
      <dgm:t>
        <a:bodyPr/>
        <a:lstStyle/>
        <a:p>
          <a:endParaRPr lang="en-US"/>
        </a:p>
      </dgm:t>
    </dgm:pt>
    <dgm:pt modelId="{2B4BE624-25EE-49BD-80AF-36C05DFC641B}">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Discuss the definitions and legal foundation for pretrial, probation, and post-release supervision.</a:t>
          </a:r>
        </a:p>
      </dgm:t>
    </dgm:pt>
    <dgm:pt modelId="{7F7EE48A-1F5A-416C-A9B1-26B55A76EC31}" type="parTrans" cxnId="{BB2DD200-B8EF-48E3-840D-F88FE9B5E4AC}">
      <dgm:prSet/>
      <dgm:spPr/>
      <dgm:t>
        <a:bodyPr/>
        <a:lstStyle/>
        <a:p>
          <a:endParaRPr lang="en-US"/>
        </a:p>
      </dgm:t>
    </dgm:pt>
    <dgm:pt modelId="{743B76FB-1CF2-4B48-B59E-45B6DFC07182}" type="sibTrans" cxnId="{BB2DD200-B8EF-48E3-840D-F88FE9B5E4AC}">
      <dgm:prSet/>
      <dgm:spPr/>
      <dgm:t>
        <a:bodyPr/>
        <a:lstStyle/>
        <a:p>
          <a:endParaRPr lang="en-US"/>
        </a:p>
      </dgm:t>
    </dgm:pt>
    <dgm:pt modelId="{69AC05D1-5C3C-47A8-83C9-3DF7DBD3952F}">
      <dgm:prSet/>
      <dgm:spPr/>
      <dgm:t>
        <a:bodyPr/>
        <a:lstStyle/>
        <a:p>
          <a:r>
            <a:rPr lang="en-US">
              <a:latin typeface="Roboto" panose="02000000000000000000" pitchFamily="2" charset="0"/>
              <a:ea typeface="Roboto" panose="02000000000000000000" pitchFamily="2" charset="0"/>
              <a:cs typeface="Roboto" panose="02000000000000000000" pitchFamily="2" charset="0"/>
            </a:rPr>
            <a:t>Review</a:t>
          </a:r>
        </a:p>
      </dgm:t>
    </dgm:pt>
    <dgm:pt modelId="{FABF8F43-C7E9-4919-80E2-6296735C5650}" type="parTrans" cxnId="{CA1BE173-6034-49DA-AF7E-17C8AFFD4FF1}">
      <dgm:prSet/>
      <dgm:spPr/>
      <dgm:t>
        <a:bodyPr/>
        <a:lstStyle/>
        <a:p>
          <a:endParaRPr lang="en-US"/>
        </a:p>
      </dgm:t>
    </dgm:pt>
    <dgm:pt modelId="{30859B91-EAEA-4D05-A342-1101708D8C78}" type="sibTrans" cxnId="{CA1BE173-6034-49DA-AF7E-17C8AFFD4FF1}">
      <dgm:prSet/>
      <dgm:spPr/>
      <dgm:t>
        <a:bodyPr/>
        <a:lstStyle/>
        <a:p>
          <a:endParaRPr lang="en-US"/>
        </a:p>
      </dgm:t>
    </dgm:pt>
    <dgm:pt modelId="{3CAED300-4EDB-4F83-9BAC-4D201E9E22B1}">
      <dgm:prSet/>
      <dgm:spPr/>
      <dgm:t>
        <a:bodyPr/>
        <a:lstStyle/>
        <a:p>
          <a:r>
            <a:rPr lang="en-US">
              <a:latin typeface="Roboto" panose="02000000000000000000" pitchFamily="2" charset="0"/>
              <a:ea typeface="Roboto" panose="02000000000000000000" pitchFamily="2" charset="0"/>
              <a:cs typeface="Roboto" panose="02000000000000000000" pitchFamily="2" charset="0"/>
            </a:rPr>
            <a:t>Review similarities and differences.</a:t>
          </a:r>
        </a:p>
      </dgm:t>
    </dgm:pt>
    <dgm:pt modelId="{40360BD6-CBF1-4A3A-BD7B-8D7978B191A2}" type="parTrans" cxnId="{5678B93C-ADE6-4C4D-B152-7DEBC3987443}">
      <dgm:prSet/>
      <dgm:spPr/>
      <dgm:t>
        <a:bodyPr/>
        <a:lstStyle/>
        <a:p>
          <a:endParaRPr lang="en-US"/>
        </a:p>
      </dgm:t>
    </dgm:pt>
    <dgm:pt modelId="{182D25F8-55F9-4A7D-BAD3-AE7068FA41DF}" type="sibTrans" cxnId="{5678B93C-ADE6-4C4D-B152-7DEBC3987443}">
      <dgm:prSet/>
      <dgm:spPr/>
      <dgm:t>
        <a:bodyPr/>
        <a:lstStyle/>
        <a:p>
          <a:endParaRPr lang="en-US"/>
        </a:p>
      </dgm:t>
    </dgm:pt>
    <dgm:pt modelId="{2C40AC56-598B-4A0F-A806-1DE6BD26ECBD}">
      <dgm:prSet/>
      <dgm:spPr/>
      <dgm:t>
        <a:bodyPr/>
        <a:lstStyle/>
        <a:p>
          <a:r>
            <a:rPr lang="en-US">
              <a:latin typeface="Roboto" panose="02000000000000000000" pitchFamily="2" charset="0"/>
              <a:ea typeface="Roboto" panose="02000000000000000000" pitchFamily="2" charset="0"/>
              <a:cs typeface="Roboto" panose="02000000000000000000" pitchFamily="2" charset="0"/>
            </a:rPr>
            <a:t>Gain</a:t>
          </a:r>
        </a:p>
      </dgm:t>
    </dgm:pt>
    <dgm:pt modelId="{71390F03-6DA8-4C57-AA28-855E00CE8EB1}" type="parTrans" cxnId="{FC047717-06F9-45C0-A2FA-776DD69FEDB8}">
      <dgm:prSet/>
      <dgm:spPr/>
      <dgm:t>
        <a:bodyPr/>
        <a:lstStyle/>
        <a:p>
          <a:endParaRPr lang="en-US"/>
        </a:p>
      </dgm:t>
    </dgm:pt>
    <dgm:pt modelId="{80597098-C6B1-4C1F-899D-EDC5EBC16483}" type="sibTrans" cxnId="{FC047717-06F9-45C0-A2FA-776DD69FEDB8}">
      <dgm:prSet/>
      <dgm:spPr/>
      <dgm:t>
        <a:bodyPr/>
        <a:lstStyle/>
        <a:p>
          <a:endParaRPr lang="en-US"/>
        </a:p>
      </dgm:t>
    </dgm:pt>
    <dgm:pt modelId="{F3C2369F-1FD1-43DF-A606-B34EA5B519BD}">
      <dgm:prSet/>
      <dgm:spPr/>
      <dgm:t>
        <a:bodyPr/>
        <a:lstStyle/>
        <a:p>
          <a:r>
            <a:rPr lang="en-US">
              <a:latin typeface="Roboto" panose="02000000000000000000" pitchFamily="2" charset="0"/>
              <a:ea typeface="Roboto" panose="02000000000000000000" pitchFamily="2" charset="0"/>
              <a:cs typeface="Roboto" panose="02000000000000000000" pitchFamily="2" charset="0"/>
            </a:rPr>
            <a:t>Gain an understanding of best practices that promote success.</a:t>
          </a:r>
        </a:p>
      </dgm:t>
    </dgm:pt>
    <dgm:pt modelId="{1B64DEAE-5728-4393-B73C-9FDC366AB868}" type="parTrans" cxnId="{B805150A-F360-4E93-AFDF-BEDCB569220B}">
      <dgm:prSet/>
      <dgm:spPr/>
      <dgm:t>
        <a:bodyPr/>
        <a:lstStyle/>
        <a:p>
          <a:endParaRPr lang="en-US"/>
        </a:p>
      </dgm:t>
    </dgm:pt>
    <dgm:pt modelId="{29A841F8-CE98-4AE9-9AE0-8843A6F75578}" type="sibTrans" cxnId="{B805150A-F360-4E93-AFDF-BEDCB569220B}">
      <dgm:prSet/>
      <dgm:spPr/>
      <dgm:t>
        <a:bodyPr/>
        <a:lstStyle/>
        <a:p>
          <a:endParaRPr lang="en-US"/>
        </a:p>
      </dgm:t>
    </dgm:pt>
    <dgm:pt modelId="{ACCB07E0-1289-4148-AB96-1DE688283589}">
      <dgm:prSet/>
      <dgm:spPr/>
      <dgm:t>
        <a:bodyPr/>
        <a:lstStyle/>
        <a:p>
          <a:r>
            <a:rPr lang="en-US">
              <a:latin typeface="Roboto" panose="02000000000000000000" pitchFamily="2" charset="0"/>
              <a:ea typeface="Roboto" panose="02000000000000000000" pitchFamily="2" charset="0"/>
              <a:cs typeface="Roboto" panose="02000000000000000000" pitchFamily="2" charset="0"/>
            </a:rPr>
            <a:t>Learn</a:t>
          </a:r>
        </a:p>
      </dgm:t>
    </dgm:pt>
    <dgm:pt modelId="{BB83B130-0F11-437D-A7C4-F1E86AE07477}" type="parTrans" cxnId="{8D80C023-F21C-4373-8F6C-21B20B812B58}">
      <dgm:prSet/>
      <dgm:spPr/>
      <dgm:t>
        <a:bodyPr/>
        <a:lstStyle/>
        <a:p>
          <a:endParaRPr lang="en-US"/>
        </a:p>
      </dgm:t>
    </dgm:pt>
    <dgm:pt modelId="{B63D4891-417D-48A1-9F82-5EB7E0FD64D3}" type="sibTrans" cxnId="{8D80C023-F21C-4373-8F6C-21B20B812B58}">
      <dgm:prSet/>
      <dgm:spPr/>
      <dgm:t>
        <a:bodyPr/>
        <a:lstStyle/>
        <a:p>
          <a:endParaRPr lang="en-US"/>
        </a:p>
      </dgm:t>
    </dgm:pt>
    <dgm:pt modelId="{59574EDF-5E22-4695-880F-82634BF1B008}">
      <dgm:prSet/>
      <dgm:spPr/>
      <dgm:t>
        <a:bodyPr/>
        <a:lstStyle/>
        <a:p>
          <a:r>
            <a:rPr lang="en-US">
              <a:latin typeface="Roboto" panose="02000000000000000000" pitchFamily="2" charset="0"/>
              <a:ea typeface="Roboto" panose="02000000000000000000" pitchFamily="2" charset="0"/>
              <a:cs typeface="Roboto" panose="02000000000000000000" pitchFamily="2" charset="0"/>
            </a:rPr>
            <a:t>Learn the importance of measuring success.</a:t>
          </a:r>
        </a:p>
      </dgm:t>
    </dgm:pt>
    <dgm:pt modelId="{01027D19-6AE5-49CF-8DB0-75B32400433F}" type="parTrans" cxnId="{4384AF61-235E-4CC9-880D-3FD915B40EF7}">
      <dgm:prSet/>
      <dgm:spPr/>
      <dgm:t>
        <a:bodyPr/>
        <a:lstStyle/>
        <a:p>
          <a:endParaRPr lang="en-US"/>
        </a:p>
      </dgm:t>
    </dgm:pt>
    <dgm:pt modelId="{C7A22E01-8BA6-4686-AD86-159F3FA73E92}" type="sibTrans" cxnId="{4384AF61-235E-4CC9-880D-3FD915B40EF7}">
      <dgm:prSet/>
      <dgm:spPr/>
      <dgm:t>
        <a:bodyPr/>
        <a:lstStyle/>
        <a:p>
          <a:endParaRPr lang="en-US"/>
        </a:p>
      </dgm:t>
    </dgm:pt>
    <dgm:pt modelId="{3D6DF718-4E8E-47F4-90B3-68B8B803F0AA}" type="pres">
      <dgm:prSet presAssocID="{4F8751D2-2493-4900-B5DA-CFC7E040B936}" presName="Name0" presStyleCnt="0">
        <dgm:presLayoutVars>
          <dgm:dir/>
          <dgm:animLvl val="lvl"/>
          <dgm:resizeHandles val="exact"/>
        </dgm:presLayoutVars>
      </dgm:prSet>
      <dgm:spPr/>
    </dgm:pt>
    <dgm:pt modelId="{29AFB195-4E69-48F7-B2E3-EDEBAE259F97}" type="pres">
      <dgm:prSet presAssocID="{10C7985D-E7AA-4D65-807C-C3438CCCFDAA}" presName="composite" presStyleCnt="0"/>
      <dgm:spPr/>
    </dgm:pt>
    <dgm:pt modelId="{EE31E27E-BAEC-412F-8371-9DF03413FFCA}" type="pres">
      <dgm:prSet presAssocID="{10C7985D-E7AA-4D65-807C-C3438CCCFDAA}" presName="parTx" presStyleLbl="alignNode1" presStyleIdx="0" presStyleCnt="4" custLinFactNeighborX="-307" custLinFactNeighborY="1801">
        <dgm:presLayoutVars>
          <dgm:chMax val="0"/>
          <dgm:chPref val="0"/>
        </dgm:presLayoutVars>
      </dgm:prSet>
      <dgm:spPr/>
    </dgm:pt>
    <dgm:pt modelId="{7FA38D40-41F5-4D0C-B677-7E3B57FAD482}" type="pres">
      <dgm:prSet presAssocID="{10C7985D-E7AA-4D65-807C-C3438CCCFDAA}" presName="desTx" presStyleLbl="alignAccFollowNode1" presStyleIdx="0" presStyleCnt="4">
        <dgm:presLayoutVars/>
      </dgm:prSet>
      <dgm:spPr/>
    </dgm:pt>
    <dgm:pt modelId="{AD559A93-7A76-4E22-ACDE-D7E54BD8F144}" type="pres">
      <dgm:prSet presAssocID="{D9A5A2DB-483A-48C9-B33A-559CAA3AE494}" presName="space" presStyleCnt="0"/>
      <dgm:spPr/>
    </dgm:pt>
    <dgm:pt modelId="{D73F7298-3D67-49A9-B96A-BC83E7CE4C8B}" type="pres">
      <dgm:prSet presAssocID="{69AC05D1-5C3C-47A8-83C9-3DF7DBD3952F}" presName="composite" presStyleCnt="0"/>
      <dgm:spPr/>
    </dgm:pt>
    <dgm:pt modelId="{825B4ACA-2A84-4FA7-BD2C-8F5F2F82F93A}" type="pres">
      <dgm:prSet presAssocID="{69AC05D1-5C3C-47A8-83C9-3DF7DBD3952F}" presName="parTx" presStyleLbl="alignNode1" presStyleIdx="1" presStyleCnt="4">
        <dgm:presLayoutVars>
          <dgm:chMax val="0"/>
          <dgm:chPref val="0"/>
        </dgm:presLayoutVars>
      </dgm:prSet>
      <dgm:spPr/>
    </dgm:pt>
    <dgm:pt modelId="{46877ABD-4217-4533-97EB-5C0B2F88997F}" type="pres">
      <dgm:prSet presAssocID="{69AC05D1-5C3C-47A8-83C9-3DF7DBD3952F}" presName="desTx" presStyleLbl="alignAccFollowNode1" presStyleIdx="1" presStyleCnt="4">
        <dgm:presLayoutVars/>
      </dgm:prSet>
      <dgm:spPr/>
    </dgm:pt>
    <dgm:pt modelId="{62AA9615-187B-44E6-8E02-6808801EA3F3}" type="pres">
      <dgm:prSet presAssocID="{30859B91-EAEA-4D05-A342-1101708D8C78}" presName="space" presStyleCnt="0"/>
      <dgm:spPr/>
    </dgm:pt>
    <dgm:pt modelId="{C64B541B-6414-4ACD-800F-89227656ECB8}" type="pres">
      <dgm:prSet presAssocID="{2C40AC56-598B-4A0F-A806-1DE6BD26ECBD}" presName="composite" presStyleCnt="0"/>
      <dgm:spPr/>
    </dgm:pt>
    <dgm:pt modelId="{30DAEB3A-A0D9-4EC3-A703-1A2B72E74336}" type="pres">
      <dgm:prSet presAssocID="{2C40AC56-598B-4A0F-A806-1DE6BD26ECBD}" presName="parTx" presStyleLbl="alignNode1" presStyleIdx="2" presStyleCnt="4">
        <dgm:presLayoutVars>
          <dgm:chMax val="0"/>
          <dgm:chPref val="0"/>
        </dgm:presLayoutVars>
      </dgm:prSet>
      <dgm:spPr/>
    </dgm:pt>
    <dgm:pt modelId="{D5A45F01-72D5-4B0D-B32A-C69C6335CD4F}" type="pres">
      <dgm:prSet presAssocID="{2C40AC56-598B-4A0F-A806-1DE6BD26ECBD}" presName="desTx" presStyleLbl="alignAccFollowNode1" presStyleIdx="2" presStyleCnt="4">
        <dgm:presLayoutVars/>
      </dgm:prSet>
      <dgm:spPr/>
    </dgm:pt>
    <dgm:pt modelId="{34E9E906-39BA-449F-9E8E-4E5E25B62ADB}" type="pres">
      <dgm:prSet presAssocID="{80597098-C6B1-4C1F-899D-EDC5EBC16483}" presName="space" presStyleCnt="0"/>
      <dgm:spPr/>
    </dgm:pt>
    <dgm:pt modelId="{24B069D4-FAC1-44E6-998B-CDADFB660EE0}" type="pres">
      <dgm:prSet presAssocID="{ACCB07E0-1289-4148-AB96-1DE688283589}" presName="composite" presStyleCnt="0"/>
      <dgm:spPr/>
    </dgm:pt>
    <dgm:pt modelId="{E4645F4F-CD09-46E8-BD65-2722F11C9A04}" type="pres">
      <dgm:prSet presAssocID="{ACCB07E0-1289-4148-AB96-1DE688283589}" presName="parTx" presStyleLbl="alignNode1" presStyleIdx="3" presStyleCnt="4">
        <dgm:presLayoutVars>
          <dgm:chMax val="0"/>
          <dgm:chPref val="0"/>
        </dgm:presLayoutVars>
      </dgm:prSet>
      <dgm:spPr/>
    </dgm:pt>
    <dgm:pt modelId="{C773E9FB-EC39-46BE-8F51-72F84A4E9468}" type="pres">
      <dgm:prSet presAssocID="{ACCB07E0-1289-4148-AB96-1DE688283589}" presName="desTx" presStyleLbl="alignAccFollowNode1" presStyleIdx="3" presStyleCnt="4">
        <dgm:presLayoutVars/>
      </dgm:prSet>
      <dgm:spPr/>
    </dgm:pt>
  </dgm:ptLst>
  <dgm:cxnLst>
    <dgm:cxn modelId="{BB2DD200-B8EF-48E3-840D-F88FE9B5E4AC}" srcId="{10C7985D-E7AA-4D65-807C-C3438CCCFDAA}" destId="{2B4BE624-25EE-49BD-80AF-36C05DFC641B}" srcOrd="0" destOrd="0" parTransId="{7F7EE48A-1F5A-416C-A9B1-26B55A76EC31}" sibTransId="{743B76FB-1CF2-4B48-B59E-45B6DFC07182}"/>
    <dgm:cxn modelId="{B805150A-F360-4E93-AFDF-BEDCB569220B}" srcId="{2C40AC56-598B-4A0F-A806-1DE6BD26ECBD}" destId="{F3C2369F-1FD1-43DF-A606-B34EA5B519BD}" srcOrd="0" destOrd="0" parTransId="{1B64DEAE-5728-4393-B73C-9FDC366AB868}" sibTransId="{29A841F8-CE98-4AE9-9AE0-8843A6F75578}"/>
    <dgm:cxn modelId="{FC047717-06F9-45C0-A2FA-776DD69FEDB8}" srcId="{4F8751D2-2493-4900-B5DA-CFC7E040B936}" destId="{2C40AC56-598B-4A0F-A806-1DE6BD26ECBD}" srcOrd="2" destOrd="0" parTransId="{71390F03-6DA8-4C57-AA28-855E00CE8EB1}" sibTransId="{80597098-C6B1-4C1F-899D-EDC5EBC16483}"/>
    <dgm:cxn modelId="{8D80C023-F21C-4373-8F6C-21B20B812B58}" srcId="{4F8751D2-2493-4900-B5DA-CFC7E040B936}" destId="{ACCB07E0-1289-4148-AB96-1DE688283589}" srcOrd="3" destOrd="0" parTransId="{BB83B130-0F11-437D-A7C4-F1E86AE07477}" sibTransId="{B63D4891-417D-48A1-9F82-5EB7E0FD64D3}"/>
    <dgm:cxn modelId="{5678B93C-ADE6-4C4D-B152-7DEBC3987443}" srcId="{69AC05D1-5C3C-47A8-83C9-3DF7DBD3952F}" destId="{3CAED300-4EDB-4F83-9BAC-4D201E9E22B1}" srcOrd="0" destOrd="0" parTransId="{40360BD6-CBF1-4A3A-BD7B-8D7978B191A2}" sibTransId="{182D25F8-55F9-4A7D-BAD3-AE7068FA41DF}"/>
    <dgm:cxn modelId="{20F41460-809D-42AD-85BB-44FDF785F142}" type="presOf" srcId="{69AC05D1-5C3C-47A8-83C9-3DF7DBD3952F}" destId="{825B4ACA-2A84-4FA7-BD2C-8F5F2F82F93A}" srcOrd="0" destOrd="0" presId="urn:microsoft.com/office/officeart/2016/7/layout/HorizontalActionList"/>
    <dgm:cxn modelId="{4384AF61-235E-4CC9-880D-3FD915B40EF7}" srcId="{ACCB07E0-1289-4148-AB96-1DE688283589}" destId="{59574EDF-5E22-4695-880F-82634BF1B008}" srcOrd="0" destOrd="0" parTransId="{01027D19-6AE5-49CF-8DB0-75B32400433F}" sibTransId="{C7A22E01-8BA6-4686-AD86-159F3FA73E92}"/>
    <dgm:cxn modelId="{A8460B68-4CEC-449C-90BE-97068EC1219C}" type="presOf" srcId="{2B4BE624-25EE-49BD-80AF-36C05DFC641B}" destId="{7FA38D40-41F5-4D0C-B677-7E3B57FAD482}" srcOrd="0" destOrd="0" presId="urn:microsoft.com/office/officeart/2016/7/layout/HorizontalActionList"/>
    <dgm:cxn modelId="{EAAD3468-8804-4EA3-979B-427ED7591AEB}" type="presOf" srcId="{4F8751D2-2493-4900-B5DA-CFC7E040B936}" destId="{3D6DF718-4E8E-47F4-90B3-68B8B803F0AA}" srcOrd="0" destOrd="0" presId="urn:microsoft.com/office/officeart/2016/7/layout/HorizontalActionList"/>
    <dgm:cxn modelId="{CA1BE173-6034-49DA-AF7E-17C8AFFD4FF1}" srcId="{4F8751D2-2493-4900-B5DA-CFC7E040B936}" destId="{69AC05D1-5C3C-47A8-83C9-3DF7DBD3952F}" srcOrd="1" destOrd="0" parTransId="{FABF8F43-C7E9-4919-80E2-6296735C5650}" sibTransId="{30859B91-EAEA-4D05-A342-1101708D8C78}"/>
    <dgm:cxn modelId="{A1E6D397-0138-4F64-89AE-334EAB070914}" srcId="{4F8751D2-2493-4900-B5DA-CFC7E040B936}" destId="{10C7985D-E7AA-4D65-807C-C3438CCCFDAA}" srcOrd="0" destOrd="0" parTransId="{9C3CF5A1-F431-4B3A-835B-671334912C07}" sibTransId="{D9A5A2DB-483A-48C9-B33A-559CAA3AE494}"/>
    <dgm:cxn modelId="{60504AB9-781B-46AD-8782-8B8BEBB23487}" type="presOf" srcId="{F3C2369F-1FD1-43DF-A606-B34EA5B519BD}" destId="{D5A45F01-72D5-4B0D-B32A-C69C6335CD4F}" srcOrd="0" destOrd="0" presId="urn:microsoft.com/office/officeart/2016/7/layout/HorizontalActionList"/>
    <dgm:cxn modelId="{A39F60C3-78AC-4E60-B8D2-82A3BBD7DCFE}" type="presOf" srcId="{59574EDF-5E22-4695-880F-82634BF1B008}" destId="{C773E9FB-EC39-46BE-8F51-72F84A4E9468}" srcOrd="0" destOrd="0" presId="urn:microsoft.com/office/officeart/2016/7/layout/HorizontalActionList"/>
    <dgm:cxn modelId="{E455DDC6-BE78-49E1-B8E6-D766EFDC9E61}" type="presOf" srcId="{2C40AC56-598B-4A0F-A806-1DE6BD26ECBD}" destId="{30DAEB3A-A0D9-4EC3-A703-1A2B72E74336}" srcOrd="0" destOrd="0" presId="urn:microsoft.com/office/officeart/2016/7/layout/HorizontalActionList"/>
    <dgm:cxn modelId="{4252E9CC-4157-4A2F-BA5A-429594AEDE1C}" type="presOf" srcId="{10C7985D-E7AA-4D65-807C-C3438CCCFDAA}" destId="{EE31E27E-BAEC-412F-8371-9DF03413FFCA}" srcOrd="0" destOrd="0" presId="urn:microsoft.com/office/officeart/2016/7/layout/HorizontalActionList"/>
    <dgm:cxn modelId="{18753CD1-B087-46A8-BBB2-0D5D7240CCED}" type="presOf" srcId="{ACCB07E0-1289-4148-AB96-1DE688283589}" destId="{E4645F4F-CD09-46E8-BD65-2722F11C9A04}" srcOrd="0" destOrd="0" presId="urn:microsoft.com/office/officeart/2016/7/layout/HorizontalActionList"/>
    <dgm:cxn modelId="{61C41EDA-6E09-477D-B08C-35033DF47FE0}" type="presOf" srcId="{3CAED300-4EDB-4F83-9BAC-4D201E9E22B1}" destId="{46877ABD-4217-4533-97EB-5C0B2F88997F}" srcOrd="0" destOrd="0" presId="urn:microsoft.com/office/officeart/2016/7/layout/HorizontalActionList"/>
    <dgm:cxn modelId="{737DE223-9064-413E-A8A0-77951EE96EF4}" type="presParOf" srcId="{3D6DF718-4E8E-47F4-90B3-68B8B803F0AA}" destId="{29AFB195-4E69-48F7-B2E3-EDEBAE259F97}" srcOrd="0" destOrd="0" presId="urn:microsoft.com/office/officeart/2016/7/layout/HorizontalActionList"/>
    <dgm:cxn modelId="{043ED1C6-04D3-48F4-A963-BEA7F532365C}" type="presParOf" srcId="{29AFB195-4E69-48F7-B2E3-EDEBAE259F97}" destId="{EE31E27E-BAEC-412F-8371-9DF03413FFCA}" srcOrd="0" destOrd="0" presId="urn:microsoft.com/office/officeart/2016/7/layout/HorizontalActionList"/>
    <dgm:cxn modelId="{FE28EDDF-0F3B-42D9-B97C-97ABDB4DA703}" type="presParOf" srcId="{29AFB195-4E69-48F7-B2E3-EDEBAE259F97}" destId="{7FA38D40-41F5-4D0C-B677-7E3B57FAD482}" srcOrd="1" destOrd="0" presId="urn:microsoft.com/office/officeart/2016/7/layout/HorizontalActionList"/>
    <dgm:cxn modelId="{9978F6EE-333E-4B1D-A8D4-517DD2903025}" type="presParOf" srcId="{3D6DF718-4E8E-47F4-90B3-68B8B803F0AA}" destId="{AD559A93-7A76-4E22-ACDE-D7E54BD8F144}" srcOrd="1" destOrd="0" presId="urn:microsoft.com/office/officeart/2016/7/layout/HorizontalActionList"/>
    <dgm:cxn modelId="{B0CFE4A1-2C3B-4E15-BF52-2C34F65D04EA}" type="presParOf" srcId="{3D6DF718-4E8E-47F4-90B3-68B8B803F0AA}" destId="{D73F7298-3D67-49A9-B96A-BC83E7CE4C8B}" srcOrd="2" destOrd="0" presId="urn:microsoft.com/office/officeart/2016/7/layout/HorizontalActionList"/>
    <dgm:cxn modelId="{72EEF73B-BFEF-4299-89A8-BDFC1D38E98B}" type="presParOf" srcId="{D73F7298-3D67-49A9-B96A-BC83E7CE4C8B}" destId="{825B4ACA-2A84-4FA7-BD2C-8F5F2F82F93A}" srcOrd="0" destOrd="0" presId="urn:microsoft.com/office/officeart/2016/7/layout/HorizontalActionList"/>
    <dgm:cxn modelId="{0004763D-339E-46E9-81C1-50B9064BDB7F}" type="presParOf" srcId="{D73F7298-3D67-49A9-B96A-BC83E7CE4C8B}" destId="{46877ABD-4217-4533-97EB-5C0B2F88997F}" srcOrd="1" destOrd="0" presId="urn:microsoft.com/office/officeart/2016/7/layout/HorizontalActionList"/>
    <dgm:cxn modelId="{9F691F72-03B9-4834-A594-F11C178F75F0}" type="presParOf" srcId="{3D6DF718-4E8E-47F4-90B3-68B8B803F0AA}" destId="{62AA9615-187B-44E6-8E02-6808801EA3F3}" srcOrd="3" destOrd="0" presId="urn:microsoft.com/office/officeart/2016/7/layout/HorizontalActionList"/>
    <dgm:cxn modelId="{4612C827-9E02-41F3-9808-C08E8BA0E8B7}" type="presParOf" srcId="{3D6DF718-4E8E-47F4-90B3-68B8B803F0AA}" destId="{C64B541B-6414-4ACD-800F-89227656ECB8}" srcOrd="4" destOrd="0" presId="urn:microsoft.com/office/officeart/2016/7/layout/HorizontalActionList"/>
    <dgm:cxn modelId="{09DABF63-212E-4B48-B1DA-D76DDEF8889A}" type="presParOf" srcId="{C64B541B-6414-4ACD-800F-89227656ECB8}" destId="{30DAEB3A-A0D9-4EC3-A703-1A2B72E74336}" srcOrd="0" destOrd="0" presId="urn:microsoft.com/office/officeart/2016/7/layout/HorizontalActionList"/>
    <dgm:cxn modelId="{12F890A7-41BD-4267-B6A9-5788096C377E}" type="presParOf" srcId="{C64B541B-6414-4ACD-800F-89227656ECB8}" destId="{D5A45F01-72D5-4B0D-B32A-C69C6335CD4F}" srcOrd="1" destOrd="0" presId="urn:microsoft.com/office/officeart/2016/7/layout/HorizontalActionList"/>
    <dgm:cxn modelId="{46E883F4-C67A-4B34-9DCC-99A76D6BC5F1}" type="presParOf" srcId="{3D6DF718-4E8E-47F4-90B3-68B8B803F0AA}" destId="{34E9E906-39BA-449F-9E8E-4E5E25B62ADB}" srcOrd="5" destOrd="0" presId="urn:microsoft.com/office/officeart/2016/7/layout/HorizontalActionList"/>
    <dgm:cxn modelId="{0347DDBE-0CF1-4EE2-86E2-A7C3B7323EF6}" type="presParOf" srcId="{3D6DF718-4E8E-47F4-90B3-68B8B803F0AA}" destId="{24B069D4-FAC1-44E6-998B-CDADFB660EE0}" srcOrd="6" destOrd="0" presId="urn:microsoft.com/office/officeart/2016/7/layout/HorizontalActionList"/>
    <dgm:cxn modelId="{39D0DD2B-A78B-4573-9438-BEB590701143}" type="presParOf" srcId="{24B069D4-FAC1-44E6-998B-CDADFB660EE0}" destId="{E4645F4F-CD09-46E8-BD65-2722F11C9A04}" srcOrd="0" destOrd="0" presId="urn:microsoft.com/office/officeart/2016/7/layout/HorizontalActionList"/>
    <dgm:cxn modelId="{9DB62431-D144-4DAF-834E-B3F874C00CCF}" type="presParOf" srcId="{24B069D4-FAC1-44E6-998B-CDADFB660EE0}" destId="{C773E9FB-EC39-46BE-8F51-72F84A4E9468}"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93875C-D587-7744-9B4D-D8898FB2522D}" type="doc">
      <dgm:prSet loTypeId="urn:microsoft.com/office/officeart/2005/8/layout/equation2" loCatId="" qsTypeId="urn:microsoft.com/office/officeart/2005/8/quickstyle/simple1" qsCatId="simple" csTypeId="urn:microsoft.com/office/officeart/2005/8/colors/accent1_2" csCatId="accent1" phldr="1"/>
      <dgm:spPr/>
    </dgm:pt>
    <dgm:pt modelId="{D2C99276-C986-3642-9B71-A7EC167B5FD0}">
      <dgm:prSet phldrT="[Text]"/>
      <dgm:spPr>
        <a:solidFill>
          <a:srgbClr val="002060"/>
        </a:solidFill>
      </dgm:spPr>
      <dgm:t>
        <a:bodyPr/>
        <a:lstStyle/>
        <a:p>
          <a:r>
            <a:rPr lang="en-US" dirty="0">
              <a:latin typeface="Roboto" panose="02000000000000000000" pitchFamily="2" charset="0"/>
              <a:ea typeface="Roboto" panose="02000000000000000000" pitchFamily="2" charset="0"/>
              <a:cs typeface="Roboto" panose="02000000000000000000" pitchFamily="2" charset="0"/>
            </a:rPr>
            <a:t>Strength-based</a:t>
          </a:r>
        </a:p>
      </dgm:t>
    </dgm:pt>
    <dgm:pt modelId="{FB4685ED-A1A1-5442-9336-4421E482459D}" type="parTrans" cxnId="{FDF6595C-7E11-4A47-97E8-4DDEA520B128}">
      <dgm:prSet/>
      <dgm:spPr/>
      <dgm:t>
        <a:bodyPr/>
        <a:lstStyle/>
        <a:p>
          <a:endParaRPr lang="en-US"/>
        </a:p>
      </dgm:t>
    </dgm:pt>
    <dgm:pt modelId="{6EB22D09-E132-2149-ADEE-81F9725AC19E}" type="sibTrans" cxnId="{FDF6595C-7E11-4A47-97E8-4DDEA520B128}">
      <dgm:prSet/>
      <dgm:spPr/>
      <dgm:t>
        <a:bodyPr/>
        <a:lstStyle/>
        <a:p>
          <a:endParaRPr lang="en-US" dirty="0"/>
        </a:p>
      </dgm:t>
    </dgm:pt>
    <dgm:pt modelId="{8049A598-0B59-324C-B841-01E70AD8C1E6}">
      <dgm:prSet phldrT="[Text]"/>
      <dgm:spPr>
        <a:solidFill>
          <a:srgbClr val="002060"/>
        </a:solidFill>
      </dgm:spPr>
      <dgm:t>
        <a:bodyPr/>
        <a:lstStyle/>
        <a:p>
          <a:r>
            <a:rPr lang="en-US" dirty="0">
              <a:latin typeface="Roboto" panose="02000000000000000000" pitchFamily="2" charset="0"/>
              <a:ea typeface="Roboto" panose="02000000000000000000" pitchFamily="2" charset="0"/>
              <a:cs typeface="Roboto" panose="02000000000000000000" pitchFamily="2" charset="0"/>
            </a:rPr>
            <a:t>People-centered</a:t>
          </a:r>
        </a:p>
      </dgm:t>
    </dgm:pt>
    <dgm:pt modelId="{1497DA03-C5D2-C748-91B8-FDC3645A95FD}" type="parTrans" cxnId="{A9C107A0-2B1E-A942-959C-89EDFAF20379}">
      <dgm:prSet/>
      <dgm:spPr/>
      <dgm:t>
        <a:bodyPr/>
        <a:lstStyle/>
        <a:p>
          <a:endParaRPr lang="en-US"/>
        </a:p>
      </dgm:t>
    </dgm:pt>
    <dgm:pt modelId="{8A764336-E732-4A48-96FB-DA09008090E9}" type="sibTrans" cxnId="{A9C107A0-2B1E-A942-959C-89EDFAF20379}">
      <dgm:prSet/>
      <dgm:spPr/>
      <dgm:t>
        <a:bodyPr/>
        <a:lstStyle/>
        <a:p>
          <a:endParaRPr lang="en-US" dirty="0"/>
        </a:p>
      </dgm:t>
    </dgm:pt>
    <dgm:pt modelId="{94BFD564-EC8C-884D-A5A4-C8A1183C6D8F}">
      <dgm:prSet phldrT="[Text]"/>
      <dgm:spPr>
        <a:solidFill>
          <a:srgbClr val="002060"/>
        </a:solidFill>
      </dgm:spPr>
      <dgm:t>
        <a:bodyPr/>
        <a:lstStyle/>
        <a:p>
          <a:r>
            <a:rPr lang="en-US" dirty="0">
              <a:latin typeface="Roboto" panose="02000000000000000000" pitchFamily="2" charset="0"/>
              <a:ea typeface="Roboto" panose="02000000000000000000" pitchFamily="2" charset="0"/>
              <a:cs typeface="Roboto" panose="02000000000000000000" pitchFamily="2" charset="0"/>
            </a:rPr>
            <a:t>Human Dignity</a:t>
          </a:r>
        </a:p>
      </dgm:t>
    </dgm:pt>
    <dgm:pt modelId="{C65AA53D-8757-6C47-B959-51BB3FD42A33}" type="parTrans" cxnId="{305DF86A-8255-C04C-8EB4-82C374FBF93F}">
      <dgm:prSet/>
      <dgm:spPr/>
      <dgm:t>
        <a:bodyPr/>
        <a:lstStyle/>
        <a:p>
          <a:endParaRPr lang="en-US"/>
        </a:p>
      </dgm:t>
    </dgm:pt>
    <dgm:pt modelId="{F0E1675D-AF65-384E-AAEF-A44D5874C6CA}" type="sibTrans" cxnId="{305DF86A-8255-C04C-8EB4-82C374FBF93F}">
      <dgm:prSet/>
      <dgm:spPr/>
      <dgm:t>
        <a:bodyPr/>
        <a:lstStyle/>
        <a:p>
          <a:endParaRPr lang="en-US"/>
        </a:p>
      </dgm:t>
    </dgm:pt>
    <dgm:pt modelId="{67C27CBD-56C2-744D-AE90-DBF407FAAF00}">
      <dgm:prSet phldrT="[Text]"/>
      <dgm:spPr>
        <a:solidFill>
          <a:srgbClr val="002060"/>
        </a:solidFill>
      </dgm:spPr>
      <dgm:t>
        <a:bodyPr/>
        <a:lstStyle/>
        <a:p>
          <a:r>
            <a:rPr lang="en-US" dirty="0">
              <a:latin typeface="Roboto" panose="02000000000000000000" pitchFamily="2" charset="0"/>
              <a:ea typeface="Roboto" panose="02000000000000000000" pitchFamily="2" charset="0"/>
              <a:cs typeface="Roboto" panose="02000000000000000000" pitchFamily="2" charset="0"/>
            </a:rPr>
            <a:t>Equity-focused</a:t>
          </a:r>
        </a:p>
      </dgm:t>
    </dgm:pt>
    <dgm:pt modelId="{8B668CB9-A4BB-4C4C-8066-C7A7A2FEA951}" type="parTrans" cxnId="{737F950D-A07D-4544-AFDF-40DBA4A3F16A}">
      <dgm:prSet/>
      <dgm:spPr/>
      <dgm:t>
        <a:bodyPr/>
        <a:lstStyle/>
        <a:p>
          <a:endParaRPr lang="en-US"/>
        </a:p>
      </dgm:t>
    </dgm:pt>
    <dgm:pt modelId="{29B7E907-3C86-8C4F-9870-076669237FE7}" type="sibTrans" cxnId="{737F950D-A07D-4544-AFDF-40DBA4A3F16A}">
      <dgm:prSet/>
      <dgm:spPr/>
      <dgm:t>
        <a:bodyPr/>
        <a:lstStyle/>
        <a:p>
          <a:endParaRPr lang="en-US" dirty="0"/>
        </a:p>
      </dgm:t>
    </dgm:pt>
    <dgm:pt modelId="{58608FAA-9FDB-E045-A483-5E94CCAEA245}" type="pres">
      <dgm:prSet presAssocID="{3893875C-D587-7744-9B4D-D8898FB2522D}" presName="Name0" presStyleCnt="0">
        <dgm:presLayoutVars>
          <dgm:dir/>
          <dgm:resizeHandles val="exact"/>
        </dgm:presLayoutVars>
      </dgm:prSet>
      <dgm:spPr/>
    </dgm:pt>
    <dgm:pt modelId="{5490141F-4EF8-C54C-B947-8344186E0FB5}" type="pres">
      <dgm:prSet presAssocID="{3893875C-D587-7744-9B4D-D8898FB2522D}" presName="vNodes" presStyleCnt="0"/>
      <dgm:spPr/>
    </dgm:pt>
    <dgm:pt modelId="{C65CE4B5-3EB5-A947-933D-F228D668A4CB}" type="pres">
      <dgm:prSet presAssocID="{D2C99276-C986-3642-9B71-A7EC167B5FD0}" presName="node" presStyleLbl="node1" presStyleIdx="0" presStyleCnt="4" custScaleX="130258" custLinFactNeighborX="-965">
        <dgm:presLayoutVars>
          <dgm:bulletEnabled val="1"/>
        </dgm:presLayoutVars>
      </dgm:prSet>
      <dgm:spPr/>
    </dgm:pt>
    <dgm:pt modelId="{7BEC0F4D-281D-B44A-9501-7EF2C8290594}" type="pres">
      <dgm:prSet presAssocID="{6EB22D09-E132-2149-ADEE-81F9725AC19E}" presName="spacerT" presStyleCnt="0"/>
      <dgm:spPr/>
    </dgm:pt>
    <dgm:pt modelId="{82EABF3F-D149-634D-8338-15C57DF6E08A}" type="pres">
      <dgm:prSet presAssocID="{6EB22D09-E132-2149-ADEE-81F9725AC19E}" presName="sibTrans" presStyleLbl="sibTrans2D1" presStyleIdx="0" presStyleCnt="3"/>
      <dgm:spPr/>
    </dgm:pt>
    <dgm:pt modelId="{0421F4C6-11E9-0147-882C-D8B1BFA61FAF}" type="pres">
      <dgm:prSet presAssocID="{6EB22D09-E132-2149-ADEE-81F9725AC19E}" presName="spacerB" presStyleCnt="0"/>
      <dgm:spPr/>
    </dgm:pt>
    <dgm:pt modelId="{F7B5E81E-841D-AC4D-8524-8EED2569EDE0}" type="pres">
      <dgm:prSet presAssocID="{8049A598-0B59-324C-B841-01E70AD8C1E6}" presName="node" presStyleLbl="node1" presStyleIdx="1" presStyleCnt="4" custScaleX="133338">
        <dgm:presLayoutVars>
          <dgm:bulletEnabled val="1"/>
        </dgm:presLayoutVars>
      </dgm:prSet>
      <dgm:spPr/>
    </dgm:pt>
    <dgm:pt modelId="{3A55B5B1-B8AF-254F-B4A2-DAC5ABC03E29}" type="pres">
      <dgm:prSet presAssocID="{8A764336-E732-4A48-96FB-DA09008090E9}" presName="spacerT" presStyleCnt="0"/>
      <dgm:spPr/>
    </dgm:pt>
    <dgm:pt modelId="{1CC809E7-8BEF-944B-9B81-6F50D4E1C33F}" type="pres">
      <dgm:prSet presAssocID="{8A764336-E732-4A48-96FB-DA09008090E9}" presName="sibTrans" presStyleLbl="sibTrans2D1" presStyleIdx="1" presStyleCnt="3"/>
      <dgm:spPr/>
    </dgm:pt>
    <dgm:pt modelId="{2EEA72EE-AC91-DF41-92F7-B753B795E213}" type="pres">
      <dgm:prSet presAssocID="{8A764336-E732-4A48-96FB-DA09008090E9}" presName="spacerB" presStyleCnt="0"/>
      <dgm:spPr/>
    </dgm:pt>
    <dgm:pt modelId="{38C9DEC2-C5B5-F94A-8912-72A00268470F}" type="pres">
      <dgm:prSet presAssocID="{67C27CBD-56C2-744D-AE90-DBF407FAAF00}" presName="node" presStyleLbl="node1" presStyleIdx="2" presStyleCnt="4" custScaleX="121018">
        <dgm:presLayoutVars>
          <dgm:bulletEnabled val="1"/>
        </dgm:presLayoutVars>
      </dgm:prSet>
      <dgm:spPr/>
    </dgm:pt>
    <dgm:pt modelId="{5AFAA5E2-BCBD-324B-9322-DF9CCDB091D2}" type="pres">
      <dgm:prSet presAssocID="{3893875C-D587-7744-9B4D-D8898FB2522D}" presName="sibTransLast" presStyleLbl="sibTrans2D1" presStyleIdx="2" presStyleCnt="3"/>
      <dgm:spPr/>
    </dgm:pt>
    <dgm:pt modelId="{15EB4F40-E755-4040-A67F-11A48960F3BD}" type="pres">
      <dgm:prSet presAssocID="{3893875C-D587-7744-9B4D-D8898FB2522D}" presName="connectorText" presStyleLbl="sibTrans2D1" presStyleIdx="2" presStyleCnt="3"/>
      <dgm:spPr/>
    </dgm:pt>
    <dgm:pt modelId="{F0569983-E4C1-C54B-A370-BAEEE58649DA}" type="pres">
      <dgm:prSet presAssocID="{3893875C-D587-7744-9B4D-D8898FB2522D}" presName="lastNode" presStyleLbl="node1" presStyleIdx="3" presStyleCnt="4">
        <dgm:presLayoutVars>
          <dgm:bulletEnabled val="1"/>
        </dgm:presLayoutVars>
      </dgm:prSet>
      <dgm:spPr/>
    </dgm:pt>
  </dgm:ptLst>
  <dgm:cxnLst>
    <dgm:cxn modelId="{D1A2B004-D3C4-B143-A216-FC954CF207E5}" type="presOf" srcId="{29B7E907-3C86-8C4F-9870-076669237FE7}" destId="{15EB4F40-E755-4040-A67F-11A48960F3BD}" srcOrd="1" destOrd="0" presId="urn:microsoft.com/office/officeart/2005/8/layout/equation2"/>
    <dgm:cxn modelId="{96F80B05-5177-FE46-98BA-D906FF559E55}" type="presOf" srcId="{8A764336-E732-4A48-96FB-DA09008090E9}" destId="{1CC809E7-8BEF-944B-9B81-6F50D4E1C33F}" srcOrd="0" destOrd="0" presId="urn:microsoft.com/office/officeart/2005/8/layout/equation2"/>
    <dgm:cxn modelId="{737F950D-A07D-4544-AFDF-40DBA4A3F16A}" srcId="{3893875C-D587-7744-9B4D-D8898FB2522D}" destId="{67C27CBD-56C2-744D-AE90-DBF407FAAF00}" srcOrd="2" destOrd="0" parTransId="{8B668CB9-A4BB-4C4C-8066-C7A7A2FEA951}" sibTransId="{29B7E907-3C86-8C4F-9870-076669237FE7}"/>
    <dgm:cxn modelId="{FDF6595C-7E11-4A47-97E8-4DDEA520B128}" srcId="{3893875C-D587-7744-9B4D-D8898FB2522D}" destId="{D2C99276-C986-3642-9B71-A7EC167B5FD0}" srcOrd="0" destOrd="0" parTransId="{FB4685ED-A1A1-5442-9336-4421E482459D}" sibTransId="{6EB22D09-E132-2149-ADEE-81F9725AC19E}"/>
    <dgm:cxn modelId="{305DF86A-8255-C04C-8EB4-82C374FBF93F}" srcId="{3893875C-D587-7744-9B4D-D8898FB2522D}" destId="{94BFD564-EC8C-884D-A5A4-C8A1183C6D8F}" srcOrd="3" destOrd="0" parTransId="{C65AA53D-8757-6C47-B959-51BB3FD42A33}" sibTransId="{F0E1675D-AF65-384E-AAEF-A44D5874C6CA}"/>
    <dgm:cxn modelId="{A9C107A0-2B1E-A942-959C-89EDFAF20379}" srcId="{3893875C-D587-7744-9B4D-D8898FB2522D}" destId="{8049A598-0B59-324C-B841-01E70AD8C1E6}" srcOrd="1" destOrd="0" parTransId="{1497DA03-C5D2-C748-91B8-FDC3645A95FD}" sibTransId="{8A764336-E732-4A48-96FB-DA09008090E9}"/>
    <dgm:cxn modelId="{D6F1B1B3-C46B-B046-A5D6-CF4EF04002A0}" type="presOf" srcId="{94BFD564-EC8C-884D-A5A4-C8A1183C6D8F}" destId="{F0569983-E4C1-C54B-A370-BAEEE58649DA}" srcOrd="0" destOrd="0" presId="urn:microsoft.com/office/officeart/2005/8/layout/equation2"/>
    <dgm:cxn modelId="{24B572BB-76DF-5C40-BDBC-F9CB87B5091C}" type="presOf" srcId="{67C27CBD-56C2-744D-AE90-DBF407FAAF00}" destId="{38C9DEC2-C5B5-F94A-8912-72A00268470F}" srcOrd="0" destOrd="0" presId="urn:microsoft.com/office/officeart/2005/8/layout/equation2"/>
    <dgm:cxn modelId="{E06A43C6-6E7D-3745-9831-94FDBD4218B7}" type="presOf" srcId="{3893875C-D587-7744-9B4D-D8898FB2522D}" destId="{58608FAA-9FDB-E045-A483-5E94CCAEA245}" srcOrd="0" destOrd="0" presId="urn:microsoft.com/office/officeart/2005/8/layout/equation2"/>
    <dgm:cxn modelId="{1ED5CEC9-52A4-FE42-A41D-1E246D337170}" type="presOf" srcId="{8049A598-0B59-324C-B841-01E70AD8C1E6}" destId="{F7B5E81E-841D-AC4D-8524-8EED2569EDE0}" srcOrd="0" destOrd="0" presId="urn:microsoft.com/office/officeart/2005/8/layout/equation2"/>
    <dgm:cxn modelId="{BE7888DE-3EA3-9343-B7B9-C8F215C2399F}" type="presOf" srcId="{29B7E907-3C86-8C4F-9870-076669237FE7}" destId="{5AFAA5E2-BCBD-324B-9322-DF9CCDB091D2}" srcOrd="0" destOrd="0" presId="urn:microsoft.com/office/officeart/2005/8/layout/equation2"/>
    <dgm:cxn modelId="{11BBFCE8-2363-CA46-8B8E-5AD368DC808E}" type="presOf" srcId="{D2C99276-C986-3642-9B71-A7EC167B5FD0}" destId="{C65CE4B5-3EB5-A947-933D-F228D668A4CB}" srcOrd="0" destOrd="0" presId="urn:microsoft.com/office/officeart/2005/8/layout/equation2"/>
    <dgm:cxn modelId="{011B23EE-BCCE-2D4F-9CD4-F1FA2FA3148C}" type="presOf" srcId="{6EB22D09-E132-2149-ADEE-81F9725AC19E}" destId="{82EABF3F-D149-634D-8338-15C57DF6E08A}" srcOrd="0" destOrd="0" presId="urn:microsoft.com/office/officeart/2005/8/layout/equation2"/>
    <dgm:cxn modelId="{7D5A24F7-4713-224E-AA4F-797A10C93AAF}" type="presParOf" srcId="{58608FAA-9FDB-E045-A483-5E94CCAEA245}" destId="{5490141F-4EF8-C54C-B947-8344186E0FB5}" srcOrd="0" destOrd="0" presId="urn:microsoft.com/office/officeart/2005/8/layout/equation2"/>
    <dgm:cxn modelId="{7F83BF5F-4705-8A40-B81E-B7E2AF675F58}" type="presParOf" srcId="{5490141F-4EF8-C54C-B947-8344186E0FB5}" destId="{C65CE4B5-3EB5-A947-933D-F228D668A4CB}" srcOrd="0" destOrd="0" presId="urn:microsoft.com/office/officeart/2005/8/layout/equation2"/>
    <dgm:cxn modelId="{00D5E448-A978-624F-BFE9-9DBFBC9A8883}" type="presParOf" srcId="{5490141F-4EF8-C54C-B947-8344186E0FB5}" destId="{7BEC0F4D-281D-B44A-9501-7EF2C8290594}" srcOrd="1" destOrd="0" presId="urn:microsoft.com/office/officeart/2005/8/layout/equation2"/>
    <dgm:cxn modelId="{D00D4070-7C88-FE41-B6D6-06B10FDA52CF}" type="presParOf" srcId="{5490141F-4EF8-C54C-B947-8344186E0FB5}" destId="{82EABF3F-D149-634D-8338-15C57DF6E08A}" srcOrd="2" destOrd="0" presId="urn:microsoft.com/office/officeart/2005/8/layout/equation2"/>
    <dgm:cxn modelId="{F2B05FAC-7CE4-0F41-B8A1-8B3E9FA3708B}" type="presParOf" srcId="{5490141F-4EF8-C54C-B947-8344186E0FB5}" destId="{0421F4C6-11E9-0147-882C-D8B1BFA61FAF}" srcOrd="3" destOrd="0" presId="urn:microsoft.com/office/officeart/2005/8/layout/equation2"/>
    <dgm:cxn modelId="{F4B0FB54-C66E-754E-AA89-022EBDE5A5C5}" type="presParOf" srcId="{5490141F-4EF8-C54C-B947-8344186E0FB5}" destId="{F7B5E81E-841D-AC4D-8524-8EED2569EDE0}" srcOrd="4" destOrd="0" presId="urn:microsoft.com/office/officeart/2005/8/layout/equation2"/>
    <dgm:cxn modelId="{20BAAD06-2F4E-3444-81A7-D3D50099A6F7}" type="presParOf" srcId="{5490141F-4EF8-C54C-B947-8344186E0FB5}" destId="{3A55B5B1-B8AF-254F-B4A2-DAC5ABC03E29}" srcOrd="5" destOrd="0" presId="urn:microsoft.com/office/officeart/2005/8/layout/equation2"/>
    <dgm:cxn modelId="{3427EDE3-B08E-C34A-9E25-1694B8D1BDCD}" type="presParOf" srcId="{5490141F-4EF8-C54C-B947-8344186E0FB5}" destId="{1CC809E7-8BEF-944B-9B81-6F50D4E1C33F}" srcOrd="6" destOrd="0" presId="urn:microsoft.com/office/officeart/2005/8/layout/equation2"/>
    <dgm:cxn modelId="{752E27FF-A2D1-114B-89A2-819AC740888D}" type="presParOf" srcId="{5490141F-4EF8-C54C-B947-8344186E0FB5}" destId="{2EEA72EE-AC91-DF41-92F7-B753B795E213}" srcOrd="7" destOrd="0" presId="urn:microsoft.com/office/officeart/2005/8/layout/equation2"/>
    <dgm:cxn modelId="{61C057C5-2B19-1E48-BC64-0C233FF3BDEE}" type="presParOf" srcId="{5490141F-4EF8-C54C-B947-8344186E0FB5}" destId="{38C9DEC2-C5B5-F94A-8912-72A00268470F}" srcOrd="8" destOrd="0" presId="urn:microsoft.com/office/officeart/2005/8/layout/equation2"/>
    <dgm:cxn modelId="{1E836E94-26C8-8D4C-930F-FB683E362D0B}" type="presParOf" srcId="{58608FAA-9FDB-E045-A483-5E94CCAEA245}" destId="{5AFAA5E2-BCBD-324B-9322-DF9CCDB091D2}" srcOrd="1" destOrd="0" presId="urn:microsoft.com/office/officeart/2005/8/layout/equation2"/>
    <dgm:cxn modelId="{60D0B33E-CFC6-2F43-BB8F-16071F46175E}" type="presParOf" srcId="{5AFAA5E2-BCBD-324B-9322-DF9CCDB091D2}" destId="{15EB4F40-E755-4040-A67F-11A48960F3BD}" srcOrd="0" destOrd="0" presId="urn:microsoft.com/office/officeart/2005/8/layout/equation2"/>
    <dgm:cxn modelId="{6A55A0ED-7286-0E43-A689-219C1654E4DD}" type="presParOf" srcId="{58608FAA-9FDB-E045-A483-5E94CCAEA245}" destId="{F0569983-E4C1-C54B-A370-BAEEE58649DA}"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443C14-1EF7-483F-BD63-46203FE4D9EB}"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n-US"/>
        </a:p>
      </dgm:t>
    </dgm:pt>
    <dgm:pt modelId="{6A0F5B4D-1073-4AF5-AE8F-410E292FB83C}">
      <dgm:prSet/>
      <dgm:spPr/>
      <dgm:t>
        <a:bodyPr/>
        <a:lstStyle/>
        <a:p>
          <a:r>
            <a:rPr lang="en-US" b="1" dirty="0">
              <a:latin typeface="Roboto" panose="02000000000000000000" pitchFamily="2" charset="0"/>
              <a:ea typeface="Roboto" panose="02000000000000000000" pitchFamily="2" charset="0"/>
              <a:cs typeface="Roboto" panose="02000000000000000000" pitchFamily="2" charset="0"/>
            </a:rPr>
            <a:t>AUTHORITY </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Judicial officer</a:t>
          </a:r>
        </a:p>
      </dgm:t>
    </dgm:pt>
    <dgm:pt modelId="{7970FF74-CDDA-4584-B2DD-0A7FC14A3005}" type="parTrans" cxnId="{609E75BC-5F75-40A7-9E3E-1E5B93E9A1B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A9C90638-D1A0-4C7E-85E6-5E7BC54264AA}" type="sibTrans" cxnId="{609E75BC-5F75-40A7-9E3E-1E5B93E9A1B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22BDA4C-EBB9-44E9-9D5C-9353909AF15B}">
      <dgm:prSet/>
      <dgm:spPr/>
      <dgm:t>
        <a:bodyPr/>
        <a:lstStyle/>
        <a:p>
          <a:r>
            <a:rPr lang="en-US" b="1" dirty="0">
              <a:latin typeface="Roboto" panose="02000000000000000000" pitchFamily="2" charset="0"/>
              <a:ea typeface="Roboto" panose="02000000000000000000" pitchFamily="2" charset="0"/>
              <a:cs typeface="Roboto" panose="02000000000000000000" pitchFamily="2" charset="0"/>
            </a:rPr>
            <a:t>STATUS</a:t>
          </a:r>
        </a:p>
        <a:p>
          <a:r>
            <a:rPr lang="en-US" dirty="0">
              <a:latin typeface="Roboto" panose="02000000000000000000" pitchFamily="2" charset="0"/>
              <a:ea typeface="Roboto" panose="02000000000000000000" pitchFamily="2" charset="0"/>
              <a:cs typeface="Roboto" panose="02000000000000000000" pitchFamily="2" charset="0"/>
            </a:rPr>
            <a:t> </a:t>
          </a:r>
        </a:p>
        <a:p>
          <a:r>
            <a:rPr lang="en-US" dirty="0">
              <a:latin typeface="Roboto" panose="02000000000000000000" pitchFamily="2" charset="0"/>
              <a:ea typeface="Roboto" panose="02000000000000000000" pitchFamily="2" charset="0"/>
              <a:cs typeface="Roboto" panose="02000000000000000000" pitchFamily="2" charset="0"/>
            </a:rPr>
            <a:t>Charged, not convicted</a:t>
          </a:r>
        </a:p>
      </dgm:t>
    </dgm:pt>
    <dgm:pt modelId="{55208732-91C3-4AD5-B99C-390E244BA9FC}" type="parTrans" cxnId="{BC7BE47C-2EC6-41AA-9581-2A8476D7413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BD2A34F-B6C3-4E9B-922B-62877F89F8BA}" type="sibTrans" cxnId="{BC7BE47C-2EC6-41AA-9581-2A8476D7413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C86A3EAE-9FCD-4534-A37C-7A591430FA50}">
      <dgm:prSet/>
      <dgm:spPr/>
      <dgm:t>
        <a:bodyPr/>
        <a:lstStyle/>
        <a:p>
          <a:r>
            <a:rPr lang="en-US" b="1" dirty="0">
              <a:latin typeface="Roboto" panose="02000000000000000000" pitchFamily="2" charset="0"/>
              <a:ea typeface="Roboto" panose="02000000000000000000" pitchFamily="2" charset="0"/>
              <a:cs typeface="Roboto" panose="02000000000000000000" pitchFamily="2" charset="0"/>
            </a:rPr>
            <a:t>PERIOD</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While a case is pending final disposition</a:t>
          </a:r>
        </a:p>
      </dgm:t>
    </dgm:pt>
    <dgm:pt modelId="{02CCD1C6-6E9E-4505-981B-01825C489CE6}" type="parTrans" cxnId="{37E927B5-EA76-45FE-8D99-80B32361C56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5E7B20D0-C557-43BC-814D-C056DEA8ED21}" type="sibTrans" cxnId="{37E927B5-EA76-45FE-8D99-80B32361C56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42722B67-B671-4CE1-9437-2DE97D404982}">
      <dgm:prSet custT="1"/>
      <dgm:spPr/>
      <dgm:t>
        <a:bodyPr/>
        <a:lstStyle/>
        <a:p>
          <a:r>
            <a:rPr lang="en-US" sz="2000" b="1" dirty="0">
              <a:latin typeface="Roboto" panose="02000000000000000000" pitchFamily="2" charset="0"/>
              <a:ea typeface="Roboto" panose="02000000000000000000" pitchFamily="2" charset="0"/>
              <a:cs typeface="Roboto" panose="02000000000000000000" pitchFamily="2" charset="0"/>
            </a:rPr>
            <a:t>SUPERVISING BODY</a:t>
          </a:r>
        </a:p>
        <a:p>
          <a:r>
            <a:rPr lang="en-US" sz="2000" dirty="0">
              <a:latin typeface="Roboto" panose="02000000000000000000" pitchFamily="2" charset="0"/>
              <a:ea typeface="Roboto" panose="02000000000000000000" pitchFamily="2" charset="0"/>
              <a:cs typeface="Roboto" panose="02000000000000000000" pitchFamily="2" charset="0"/>
            </a:rPr>
            <a:t>Pretrial services staff person or agency</a:t>
          </a:r>
        </a:p>
      </dgm:t>
    </dgm:pt>
    <dgm:pt modelId="{D6DAA69B-D680-406F-ACC9-F8D53C9B65BB}" type="parTrans" cxnId="{3308C569-9E10-4F47-9764-A31D680F6B6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059CF03-B2DA-4DB7-9E86-78272AAA8313}" type="sibTrans" cxnId="{3308C569-9E10-4F47-9764-A31D680F6B6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74D97DE7-668B-4224-A20A-A7FFDD9B5CC1}" type="pres">
      <dgm:prSet presAssocID="{C1443C14-1EF7-483F-BD63-46203FE4D9EB}" presName="Name0" presStyleCnt="0">
        <dgm:presLayoutVars>
          <dgm:dir/>
          <dgm:resizeHandles val="exact"/>
        </dgm:presLayoutVars>
      </dgm:prSet>
      <dgm:spPr/>
    </dgm:pt>
    <dgm:pt modelId="{5AEA5682-F2B6-46B2-ADC6-BDEDC5E281B7}" type="pres">
      <dgm:prSet presAssocID="{C1443C14-1EF7-483F-BD63-46203FE4D9EB}" presName="bkgdShp" presStyleLbl="alignAccFollowNode1" presStyleIdx="0" presStyleCnt="1"/>
      <dgm:spPr/>
    </dgm:pt>
    <dgm:pt modelId="{227ACCBB-9965-467F-9389-7B8904681C42}" type="pres">
      <dgm:prSet presAssocID="{C1443C14-1EF7-483F-BD63-46203FE4D9EB}" presName="linComp" presStyleCnt="0"/>
      <dgm:spPr/>
    </dgm:pt>
    <dgm:pt modelId="{11C71ABE-8861-43AD-9250-EC9035F533AF}" type="pres">
      <dgm:prSet presAssocID="{6A0F5B4D-1073-4AF5-AE8F-410E292FB83C}" presName="compNode" presStyleCnt="0"/>
      <dgm:spPr/>
    </dgm:pt>
    <dgm:pt modelId="{7618589C-A3F5-4685-B6C2-5CDD29000FBE}" type="pres">
      <dgm:prSet presAssocID="{6A0F5B4D-1073-4AF5-AE8F-410E292FB83C}" presName="node" presStyleLbl="node1" presStyleIdx="0" presStyleCnt="4">
        <dgm:presLayoutVars>
          <dgm:bulletEnabled val="1"/>
        </dgm:presLayoutVars>
      </dgm:prSet>
      <dgm:spPr/>
    </dgm:pt>
    <dgm:pt modelId="{A693B0BE-92E6-4AD0-A3C0-75153B53406A}" type="pres">
      <dgm:prSet presAssocID="{6A0F5B4D-1073-4AF5-AE8F-410E292FB83C}" presName="invisiNode" presStyleLbl="node1" presStyleIdx="0" presStyleCnt="4"/>
      <dgm:spPr/>
    </dgm:pt>
    <dgm:pt modelId="{5882CF71-626E-4173-9855-000DE59C57D6}" type="pres">
      <dgm:prSet presAssocID="{6A0F5B4D-1073-4AF5-AE8F-410E292FB83C}"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4000" b="-14000"/>
          </a:stretch>
        </a:blipFill>
      </dgm:spPr>
      <dgm:extLst>
        <a:ext uri="{E40237B7-FDA0-4F09-8148-C483321AD2D9}">
          <dgm14:cNvPr xmlns:dgm14="http://schemas.microsoft.com/office/drawing/2010/diagram" id="0" name="" descr="Gavel with solid fill"/>
        </a:ext>
      </dgm:extLst>
    </dgm:pt>
    <dgm:pt modelId="{D78B3622-25C7-4330-907E-4F8B9E27BFEE}" type="pres">
      <dgm:prSet presAssocID="{A9C90638-D1A0-4C7E-85E6-5E7BC54264AA}" presName="sibTrans" presStyleLbl="sibTrans2D1" presStyleIdx="0" presStyleCnt="0"/>
      <dgm:spPr/>
    </dgm:pt>
    <dgm:pt modelId="{BCE42AE4-446B-4AA6-BA34-21447DF7BF78}" type="pres">
      <dgm:prSet presAssocID="{922BDA4C-EBB9-44E9-9D5C-9353909AF15B}" presName="compNode" presStyleCnt="0"/>
      <dgm:spPr/>
    </dgm:pt>
    <dgm:pt modelId="{AEAA1A77-F9E4-428F-A61C-596227744E2E}" type="pres">
      <dgm:prSet presAssocID="{922BDA4C-EBB9-44E9-9D5C-9353909AF15B}" presName="node" presStyleLbl="node1" presStyleIdx="1" presStyleCnt="4">
        <dgm:presLayoutVars>
          <dgm:bulletEnabled val="1"/>
        </dgm:presLayoutVars>
      </dgm:prSet>
      <dgm:spPr/>
    </dgm:pt>
    <dgm:pt modelId="{EDBCAAB5-6D6B-4B6D-804F-E0BFB12D916C}" type="pres">
      <dgm:prSet presAssocID="{922BDA4C-EBB9-44E9-9D5C-9353909AF15B}" presName="invisiNode" presStyleLbl="node1" presStyleIdx="1" presStyleCnt="4"/>
      <dgm:spPr/>
    </dgm:pt>
    <dgm:pt modelId="{3C7F839B-2320-4315-9877-46FFBD9DAAE8}" type="pres">
      <dgm:prSet presAssocID="{922BDA4C-EBB9-44E9-9D5C-9353909AF15B}"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4000" b="-14000"/>
          </a:stretch>
        </a:blipFill>
      </dgm:spPr>
      <dgm:extLst>
        <a:ext uri="{E40237B7-FDA0-4F09-8148-C483321AD2D9}">
          <dgm14:cNvPr xmlns:dgm14="http://schemas.microsoft.com/office/drawing/2010/diagram" id="0" name="" descr="Question Mark with solid fill"/>
        </a:ext>
      </dgm:extLst>
    </dgm:pt>
    <dgm:pt modelId="{CE8112AD-01C0-4E03-A06C-5DF7CB42BF95}" type="pres">
      <dgm:prSet presAssocID="{EBD2A34F-B6C3-4E9B-922B-62877F89F8BA}" presName="sibTrans" presStyleLbl="sibTrans2D1" presStyleIdx="0" presStyleCnt="0"/>
      <dgm:spPr/>
    </dgm:pt>
    <dgm:pt modelId="{A1FEFA2F-F769-4284-8C50-0110CF747616}" type="pres">
      <dgm:prSet presAssocID="{C86A3EAE-9FCD-4534-A37C-7A591430FA50}" presName="compNode" presStyleCnt="0"/>
      <dgm:spPr/>
    </dgm:pt>
    <dgm:pt modelId="{91B12D69-205A-4A02-8D2C-893094C2E711}" type="pres">
      <dgm:prSet presAssocID="{C86A3EAE-9FCD-4534-A37C-7A591430FA50}" presName="node" presStyleLbl="node1" presStyleIdx="2" presStyleCnt="4">
        <dgm:presLayoutVars>
          <dgm:bulletEnabled val="1"/>
        </dgm:presLayoutVars>
      </dgm:prSet>
      <dgm:spPr/>
    </dgm:pt>
    <dgm:pt modelId="{359DCEA3-6C59-42B3-AA54-BE15F2709FC0}" type="pres">
      <dgm:prSet presAssocID="{C86A3EAE-9FCD-4534-A37C-7A591430FA50}" presName="invisiNode" presStyleLbl="node1" presStyleIdx="2" presStyleCnt="4"/>
      <dgm:spPr/>
    </dgm:pt>
    <dgm:pt modelId="{4CE9E0FF-CF30-4BB0-B82F-40D85FE5DE6B}" type="pres">
      <dgm:prSet presAssocID="{C86A3EAE-9FCD-4534-A37C-7A591430FA50}" presName="imagNod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4000" b="-14000"/>
          </a:stretch>
        </a:blipFill>
      </dgm:spPr>
      <dgm:extLst>
        <a:ext uri="{E40237B7-FDA0-4F09-8148-C483321AD2D9}">
          <dgm14:cNvPr xmlns:dgm14="http://schemas.microsoft.com/office/drawing/2010/diagram" id="0" name="" descr="Monthly calendar with solid fill"/>
        </a:ext>
      </dgm:extLst>
    </dgm:pt>
    <dgm:pt modelId="{49C26C2E-0B0F-4F14-9F15-DBDC6C0E585D}" type="pres">
      <dgm:prSet presAssocID="{5E7B20D0-C557-43BC-814D-C056DEA8ED21}" presName="sibTrans" presStyleLbl="sibTrans2D1" presStyleIdx="0" presStyleCnt="0"/>
      <dgm:spPr/>
    </dgm:pt>
    <dgm:pt modelId="{9D0A536E-A513-4D8C-92A8-7A741B4C15F4}" type="pres">
      <dgm:prSet presAssocID="{42722B67-B671-4CE1-9437-2DE97D404982}" presName="compNode" presStyleCnt="0"/>
      <dgm:spPr/>
    </dgm:pt>
    <dgm:pt modelId="{14175A2C-4568-4DC7-807E-0D8CDA0BE0E6}" type="pres">
      <dgm:prSet presAssocID="{42722B67-B671-4CE1-9437-2DE97D404982}" presName="node" presStyleLbl="node1" presStyleIdx="3" presStyleCnt="4">
        <dgm:presLayoutVars>
          <dgm:bulletEnabled val="1"/>
        </dgm:presLayoutVars>
      </dgm:prSet>
      <dgm:spPr/>
    </dgm:pt>
    <dgm:pt modelId="{DACCFA20-E196-4E81-84CF-7CBB83D41AA1}" type="pres">
      <dgm:prSet presAssocID="{42722B67-B671-4CE1-9437-2DE97D404982}" presName="invisiNode" presStyleLbl="node1" presStyleIdx="3" presStyleCnt="4"/>
      <dgm:spPr/>
    </dgm:pt>
    <dgm:pt modelId="{1941F91C-A398-46D7-B8FB-C3D85B042A4B}" type="pres">
      <dgm:prSet presAssocID="{42722B67-B671-4CE1-9437-2DE97D404982}" presName="imagNod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4000" b="-14000"/>
          </a:stretch>
        </a:blipFill>
      </dgm:spPr>
      <dgm:extLst>
        <a:ext uri="{E40237B7-FDA0-4F09-8148-C483321AD2D9}">
          <dgm14:cNvPr xmlns:dgm14="http://schemas.microsoft.com/office/drawing/2010/diagram" id="0" name="" descr="Boardroom with solid fill"/>
        </a:ext>
      </dgm:extLst>
    </dgm:pt>
  </dgm:ptLst>
  <dgm:cxnLst>
    <dgm:cxn modelId="{62003049-F06D-4685-B9F8-BD3F1BEDAF2F}" type="presOf" srcId="{C1443C14-1EF7-483F-BD63-46203FE4D9EB}" destId="{74D97DE7-668B-4224-A20A-A7FFDD9B5CC1}" srcOrd="0" destOrd="0" presId="urn:microsoft.com/office/officeart/2005/8/layout/pList2"/>
    <dgm:cxn modelId="{3308C569-9E10-4F47-9764-A31D680F6B6B}" srcId="{C1443C14-1EF7-483F-BD63-46203FE4D9EB}" destId="{42722B67-B671-4CE1-9437-2DE97D404982}" srcOrd="3" destOrd="0" parTransId="{D6DAA69B-D680-406F-ACC9-F8D53C9B65BB}" sibTransId="{3059CF03-B2DA-4DB7-9E86-78272AAA8313}"/>
    <dgm:cxn modelId="{BC7BE47C-2EC6-41AA-9581-2A8476D74134}" srcId="{C1443C14-1EF7-483F-BD63-46203FE4D9EB}" destId="{922BDA4C-EBB9-44E9-9D5C-9353909AF15B}" srcOrd="1" destOrd="0" parTransId="{55208732-91C3-4AD5-B99C-390E244BA9FC}" sibTransId="{EBD2A34F-B6C3-4E9B-922B-62877F89F8BA}"/>
    <dgm:cxn modelId="{084AD28B-16D2-4F59-AE20-F56CDA812768}" type="presOf" srcId="{922BDA4C-EBB9-44E9-9D5C-9353909AF15B}" destId="{AEAA1A77-F9E4-428F-A61C-596227744E2E}" srcOrd="0" destOrd="0" presId="urn:microsoft.com/office/officeart/2005/8/layout/pList2"/>
    <dgm:cxn modelId="{A2ED93A1-699C-4695-98B5-F797858D67D4}" type="presOf" srcId="{A9C90638-D1A0-4C7E-85E6-5E7BC54264AA}" destId="{D78B3622-25C7-4330-907E-4F8B9E27BFEE}" srcOrd="0" destOrd="0" presId="urn:microsoft.com/office/officeart/2005/8/layout/pList2"/>
    <dgm:cxn modelId="{37E927B5-EA76-45FE-8D99-80B32361C56E}" srcId="{C1443C14-1EF7-483F-BD63-46203FE4D9EB}" destId="{C86A3EAE-9FCD-4534-A37C-7A591430FA50}" srcOrd="2" destOrd="0" parTransId="{02CCD1C6-6E9E-4505-981B-01825C489CE6}" sibTransId="{5E7B20D0-C557-43BC-814D-C056DEA8ED21}"/>
    <dgm:cxn modelId="{609E75BC-5F75-40A7-9E3E-1E5B93E9A1BB}" srcId="{C1443C14-1EF7-483F-BD63-46203FE4D9EB}" destId="{6A0F5B4D-1073-4AF5-AE8F-410E292FB83C}" srcOrd="0" destOrd="0" parTransId="{7970FF74-CDDA-4584-B2DD-0A7FC14A3005}" sibTransId="{A9C90638-D1A0-4C7E-85E6-5E7BC54264AA}"/>
    <dgm:cxn modelId="{F29EA3C3-ECBC-4605-B295-2FF7B0865106}" type="presOf" srcId="{C86A3EAE-9FCD-4534-A37C-7A591430FA50}" destId="{91B12D69-205A-4A02-8D2C-893094C2E711}" srcOrd="0" destOrd="0" presId="urn:microsoft.com/office/officeart/2005/8/layout/pList2"/>
    <dgm:cxn modelId="{01E98AC9-E159-496D-B3C6-354FAF312045}" type="presOf" srcId="{42722B67-B671-4CE1-9437-2DE97D404982}" destId="{14175A2C-4568-4DC7-807E-0D8CDA0BE0E6}" srcOrd="0" destOrd="0" presId="urn:microsoft.com/office/officeart/2005/8/layout/pList2"/>
    <dgm:cxn modelId="{BA5B87E3-307F-4B38-A7F2-40B62AA6294D}" type="presOf" srcId="{5E7B20D0-C557-43BC-814D-C056DEA8ED21}" destId="{49C26C2E-0B0F-4F14-9F15-DBDC6C0E585D}" srcOrd="0" destOrd="0" presId="urn:microsoft.com/office/officeart/2005/8/layout/pList2"/>
    <dgm:cxn modelId="{DC90ADE8-8A3A-481D-84A4-D8E8157B53E8}" type="presOf" srcId="{EBD2A34F-B6C3-4E9B-922B-62877F89F8BA}" destId="{CE8112AD-01C0-4E03-A06C-5DF7CB42BF95}" srcOrd="0" destOrd="0" presId="urn:microsoft.com/office/officeart/2005/8/layout/pList2"/>
    <dgm:cxn modelId="{BD0D72EE-950E-4A13-A076-8D0D0E62C64F}" type="presOf" srcId="{6A0F5B4D-1073-4AF5-AE8F-410E292FB83C}" destId="{7618589C-A3F5-4685-B6C2-5CDD29000FBE}" srcOrd="0" destOrd="0" presId="urn:microsoft.com/office/officeart/2005/8/layout/pList2"/>
    <dgm:cxn modelId="{7D7A3C7D-46E9-48D0-BEB1-1E64DE878FF6}" type="presParOf" srcId="{74D97DE7-668B-4224-A20A-A7FFDD9B5CC1}" destId="{5AEA5682-F2B6-46B2-ADC6-BDEDC5E281B7}" srcOrd="0" destOrd="0" presId="urn:microsoft.com/office/officeart/2005/8/layout/pList2"/>
    <dgm:cxn modelId="{63B2ACFD-D3E4-4965-BE9F-548D61593308}" type="presParOf" srcId="{74D97DE7-668B-4224-A20A-A7FFDD9B5CC1}" destId="{227ACCBB-9965-467F-9389-7B8904681C42}" srcOrd="1" destOrd="0" presId="urn:microsoft.com/office/officeart/2005/8/layout/pList2"/>
    <dgm:cxn modelId="{0B18E126-7064-4C49-9A8F-F630AE579587}" type="presParOf" srcId="{227ACCBB-9965-467F-9389-7B8904681C42}" destId="{11C71ABE-8861-43AD-9250-EC9035F533AF}" srcOrd="0" destOrd="0" presId="urn:microsoft.com/office/officeart/2005/8/layout/pList2"/>
    <dgm:cxn modelId="{DCE0F144-BB27-4103-9010-6E54495946A2}" type="presParOf" srcId="{11C71ABE-8861-43AD-9250-EC9035F533AF}" destId="{7618589C-A3F5-4685-B6C2-5CDD29000FBE}" srcOrd="0" destOrd="0" presId="urn:microsoft.com/office/officeart/2005/8/layout/pList2"/>
    <dgm:cxn modelId="{48DA009F-A946-4DE5-A557-E6D0738F987D}" type="presParOf" srcId="{11C71ABE-8861-43AD-9250-EC9035F533AF}" destId="{A693B0BE-92E6-4AD0-A3C0-75153B53406A}" srcOrd="1" destOrd="0" presId="urn:microsoft.com/office/officeart/2005/8/layout/pList2"/>
    <dgm:cxn modelId="{A21FE3C2-3389-45CD-9AC5-9689A54CC74C}" type="presParOf" srcId="{11C71ABE-8861-43AD-9250-EC9035F533AF}" destId="{5882CF71-626E-4173-9855-000DE59C57D6}" srcOrd="2" destOrd="0" presId="urn:microsoft.com/office/officeart/2005/8/layout/pList2"/>
    <dgm:cxn modelId="{AAFF00C8-E80D-42EF-BE2F-85DA0038C61C}" type="presParOf" srcId="{227ACCBB-9965-467F-9389-7B8904681C42}" destId="{D78B3622-25C7-4330-907E-4F8B9E27BFEE}" srcOrd="1" destOrd="0" presId="urn:microsoft.com/office/officeart/2005/8/layout/pList2"/>
    <dgm:cxn modelId="{E25A0F5B-EB1C-4311-BAC6-41A944854963}" type="presParOf" srcId="{227ACCBB-9965-467F-9389-7B8904681C42}" destId="{BCE42AE4-446B-4AA6-BA34-21447DF7BF78}" srcOrd="2" destOrd="0" presId="urn:microsoft.com/office/officeart/2005/8/layout/pList2"/>
    <dgm:cxn modelId="{65E0ADF6-43B7-47FC-AB5F-0B43A1C81B86}" type="presParOf" srcId="{BCE42AE4-446B-4AA6-BA34-21447DF7BF78}" destId="{AEAA1A77-F9E4-428F-A61C-596227744E2E}" srcOrd="0" destOrd="0" presId="urn:microsoft.com/office/officeart/2005/8/layout/pList2"/>
    <dgm:cxn modelId="{8D41B602-6ACC-4E52-B0DB-C914910EF0EF}" type="presParOf" srcId="{BCE42AE4-446B-4AA6-BA34-21447DF7BF78}" destId="{EDBCAAB5-6D6B-4B6D-804F-E0BFB12D916C}" srcOrd="1" destOrd="0" presId="urn:microsoft.com/office/officeart/2005/8/layout/pList2"/>
    <dgm:cxn modelId="{A21A0971-EC12-4B46-BD40-2ECA917FA2F7}" type="presParOf" srcId="{BCE42AE4-446B-4AA6-BA34-21447DF7BF78}" destId="{3C7F839B-2320-4315-9877-46FFBD9DAAE8}" srcOrd="2" destOrd="0" presId="urn:microsoft.com/office/officeart/2005/8/layout/pList2"/>
    <dgm:cxn modelId="{A26B8180-9CF6-44C6-A2AE-55ED8F0AF1EC}" type="presParOf" srcId="{227ACCBB-9965-467F-9389-7B8904681C42}" destId="{CE8112AD-01C0-4E03-A06C-5DF7CB42BF95}" srcOrd="3" destOrd="0" presId="urn:microsoft.com/office/officeart/2005/8/layout/pList2"/>
    <dgm:cxn modelId="{CE0709FF-DD0A-4126-86C3-2A66B0D61492}" type="presParOf" srcId="{227ACCBB-9965-467F-9389-7B8904681C42}" destId="{A1FEFA2F-F769-4284-8C50-0110CF747616}" srcOrd="4" destOrd="0" presId="urn:microsoft.com/office/officeart/2005/8/layout/pList2"/>
    <dgm:cxn modelId="{F4C1AEF4-AFD7-4A27-A23B-884211513D91}" type="presParOf" srcId="{A1FEFA2F-F769-4284-8C50-0110CF747616}" destId="{91B12D69-205A-4A02-8D2C-893094C2E711}" srcOrd="0" destOrd="0" presId="urn:microsoft.com/office/officeart/2005/8/layout/pList2"/>
    <dgm:cxn modelId="{5E8F1FFF-6D36-49E4-80F8-0ED405AEAB89}" type="presParOf" srcId="{A1FEFA2F-F769-4284-8C50-0110CF747616}" destId="{359DCEA3-6C59-42B3-AA54-BE15F2709FC0}" srcOrd="1" destOrd="0" presId="urn:microsoft.com/office/officeart/2005/8/layout/pList2"/>
    <dgm:cxn modelId="{C09A9EAC-CB46-43AF-8CDF-E7B5B1B78CB5}" type="presParOf" srcId="{A1FEFA2F-F769-4284-8C50-0110CF747616}" destId="{4CE9E0FF-CF30-4BB0-B82F-40D85FE5DE6B}" srcOrd="2" destOrd="0" presId="urn:microsoft.com/office/officeart/2005/8/layout/pList2"/>
    <dgm:cxn modelId="{FE811BE8-462A-4242-BB9E-992705A5B2E4}" type="presParOf" srcId="{227ACCBB-9965-467F-9389-7B8904681C42}" destId="{49C26C2E-0B0F-4F14-9F15-DBDC6C0E585D}" srcOrd="5" destOrd="0" presId="urn:microsoft.com/office/officeart/2005/8/layout/pList2"/>
    <dgm:cxn modelId="{4D06C937-C16C-43B0-840D-F183613F0DF2}" type="presParOf" srcId="{227ACCBB-9965-467F-9389-7B8904681C42}" destId="{9D0A536E-A513-4D8C-92A8-7A741B4C15F4}" srcOrd="6" destOrd="0" presId="urn:microsoft.com/office/officeart/2005/8/layout/pList2"/>
    <dgm:cxn modelId="{9652089C-E8EE-44DA-AC25-24A826256ADD}" type="presParOf" srcId="{9D0A536E-A513-4D8C-92A8-7A741B4C15F4}" destId="{14175A2C-4568-4DC7-807E-0D8CDA0BE0E6}" srcOrd="0" destOrd="0" presId="urn:microsoft.com/office/officeart/2005/8/layout/pList2"/>
    <dgm:cxn modelId="{EE87C280-CE7D-4A94-BD07-B1C1CFB41311}" type="presParOf" srcId="{9D0A536E-A513-4D8C-92A8-7A741B4C15F4}" destId="{DACCFA20-E196-4E81-84CF-7CBB83D41AA1}" srcOrd="1" destOrd="0" presId="urn:microsoft.com/office/officeart/2005/8/layout/pList2"/>
    <dgm:cxn modelId="{3093FF4F-6290-4465-8CA5-518726265662}" type="presParOf" srcId="{9D0A536E-A513-4D8C-92A8-7A741B4C15F4}" destId="{1941F91C-A398-46D7-B8FB-C3D85B042A4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443C14-1EF7-483F-BD63-46203FE4D9EB}"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n-US"/>
        </a:p>
      </dgm:t>
    </dgm:pt>
    <dgm:pt modelId="{6A0F5B4D-1073-4AF5-AE8F-410E292FB83C}">
      <dgm:prSet custT="1"/>
      <dgm:spPr/>
      <dgm:t>
        <a:bodyPr/>
        <a:lstStyle/>
        <a:p>
          <a:r>
            <a:rPr lang="en-US" sz="2100" b="1" dirty="0">
              <a:latin typeface="Roboto" panose="02000000000000000000" pitchFamily="2" charset="0"/>
              <a:ea typeface="Roboto" panose="02000000000000000000" pitchFamily="2" charset="0"/>
              <a:cs typeface="Roboto" panose="02000000000000000000" pitchFamily="2" charset="0"/>
            </a:rPr>
            <a:t>AUTHORITY </a:t>
          </a:r>
        </a:p>
        <a:p>
          <a:endParaRPr lang="en-US" sz="2100" dirty="0">
            <a:latin typeface="Roboto" panose="02000000000000000000" pitchFamily="2" charset="0"/>
            <a:ea typeface="Roboto" panose="02000000000000000000" pitchFamily="2" charset="0"/>
            <a:cs typeface="Roboto" panose="02000000000000000000" pitchFamily="2" charset="0"/>
          </a:endParaRPr>
        </a:p>
        <a:p>
          <a:r>
            <a:rPr lang="en-US" sz="2000" dirty="0">
              <a:latin typeface="Roboto" panose="02000000000000000000" pitchFamily="2" charset="0"/>
              <a:ea typeface="Roboto" panose="02000000000000000000" pitchFamily="2" charset="0"/>
              <a:cs typeface="Roboto" panose="02000000000000000000" pitchFamily="2" charset="0"/>
            </a:rPr>
            <a:t>Judicial officer</a:t>
          </a:r>
        </a:p>
      </dgm:t>
    </dgm:pt>
    <dgm:pt modelId="{7970FF74-CDDA-4584-B2DD-0A7FC14A3005}" type="parTrans" cxnId="{609E75BC-5F75-40A7-9E3E-1E5B93E9A1B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A9C90638-D1A0-4C7E-85E6-5E7BC54264AA}" type="sibTrans" cxnId="{609E75BC-5F75-40A7-9E3E-1E5B93E9A1B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22BDA4C-EBB9-44E9-9D5C-9353909AF15B}">
      <dgm:prSet custT="1"/>
      <dgm:spPr/>
      <dgm:t>
        <a:bodyPr/>
        <a:lstStyle/>
        <a:p>
          <a:r>
            <a:rPr lang="en-US" sz="1900" b="1" dirty="0">
              <a:latin typeface="Roboto" panose="02000000000000000000" pitchFamily="2" charset="0"/>
              <a:ea typeface="Roboto" panose="02000000000000000000" pitchFamily="2" charset="0"/>
              <a:cs typeface="Roboto" panose="02000000000000000000" pitchFamily="2" charset="0"/>
            </a:rPr>
            <a:t>STATUS</a:t>
          </a:r>
          <a:endParaRPr lang="en-US" sz="1900" dirty="0">
            <a:latin typeface="Roboto" panose="02000000000000000000" pitchFamily="2" charset="0"/>
            <a:ea typeface="Roboto" panose="02000000000000000000" pitchFamily="2" charset="0"/>
            <a:cs typeface="Roboto" panose="02000000000000000000" pitchFamily="2" charset="0"/>
          </a:endParaRPr>
        </a:p>
        <a:p>
          <a:r>
            <a:rPr lang="en-US" sz="2000" dirty="0">
              <a:latin typeface="Roboto" panose="02000000000000000000" pitchFamily="2" charset="0"/>
              <a:ea typeface="Roboto" panose="02000000000000000000" pitchFamily="2" charset="0"/>
              <a:cs typeface="Roboto" panose="02000000000000000000" pitchFamily="2" charset="0"/>
            </a:rPr>
            <a:t>Convicted, imposed as part of a sentence, or in lieu of sentence</a:t>
          </a:r>
        </a:p>
      </dgm:t>
    </dgm:pt>
    <dgm:pt modelId="{55208732-91C3-4AD5-B99C-390E244BA9FC}" type="parTrans" cxnId="{BC7BE47C-2EC6-41AA-9581-2A8476D7413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BD2A34F-B6C3-4E9B-922B-62877F89F8BA}" type="sibTrans" cxnId="{BC7BE47C-2EC6-41AA-9581-2A8476D7413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C86A3EAE-9FCD-4534-A37C-7A591430FA50}">
      <dgm:prSet custT="1"/>
      <dgm:spPr/>
      <dgm:t>
        <a:bodyPr/>
        <a:lstStyle/>
        <a:p>
          <a:r>
            <a:rPr lang="en-US" sz="2100" b="1" dirty="0">
              <a:latin typeface="Roboto" panose="02000000000000000000" pitchFamily="2" charset="0"/>
              <a:ea typeface="Roboto" panose="02000000000000000000" pitchFamily="2" charset="0"/>
              <a:cs typeface="Roboto" panose="02000000000000000000" pitchFamily="2" charset="0"/>
            </a:rPr>
            <a:t>PERIOD</a:t>
          </a:r>
          <a:endParaRPr lang="en-US" sz="2100" dirty="0">
            <a:latin typeface="Roboto" panose="02000000000000000000" pitchFamily="2" charset="0"/>
            <a:ea typeface="Roboto" panose="02000000000000000000" pitchFamily="2" charset="0"/>
            <a:cs typeface="Roboto" panose="02000000000000000000" pitchFamily="2" charset="0"/>
          </a:endParaRPr>
        </a:p>
        <a:p>
          <a:r>
            <a:rPr lang="en-US" sz="2000" dirty="0">
              <a:latin typeface="Roboto" panose="02000000000000000000" pitchFamily="2" charset="0"/>
              <a:ea typeface="Roboto" panose="02000000000000000000" pitchFamily="2" charset="0"/>
              <a:cs typeface="Roboto" panose="02000000000000000000" pitchFamily="2" charset="0"/>
            </a:rPr>
            <a:t>As determined by the judicial officer</a:t>
          </a:r>
        </a:p>
      </dgm:t>
    </dgm:pt>
    <dgm:pt modelId="{02CCD1C6-6E9E-4505-981B-01825C489CE6}" type="parTrans" cxnId="{37E927B5-EA76-45FE-8D99-80B32361C56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5E7B20D0-C557-43BC-814D-C056DEA8ED21}" type="sibTrans" cxnId="{37E927B5-EA76-45FE-8D99-80B32361C56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42722B67-B671-4CE1-9437-2DE97D404982}">
      <dgm:prSet custT="1"/>
      <dgm:spPr/>
      <dgm:t>
        <a:bodyPr/>
        <a:lstStyle/>
        <a:p>
          <a:r>
            <a:rPr lang="en-US" sz="2000" b="1" dirty="0">
              <a:latin typeface="Roboto" panose="02000000000000000000" pitchFamily="2" charset="0"/>
              <a:ea typeface="Roboto" panose="02000000000000000000" pitchFamily="2" charset="0"/>
              <a:cs typeface="Roboto" panose="02000000000000000000" pitchFamily="2" charset="0"/>
            </a:rPr>
            <a:t>SUPERVISING BODY</a:t>
          </a:r>
          <a:endParaRPr lang="en-US" sz="1200" dirty="0">
            <a:latin typeface="Roboto" panose="02000000000000000000" pitchFamily="2" charset="0"/>
            <a:ea typeface="Roboto" panose="02000000000000000000" pitchFamily="2" charset="0"/>
            <a:cs typeface="Roboto" panose="02000000000000000000" pitchFamily="2" charset="0"/>
          </a:endParaRPr>
        </a:p>
        <a:p>
          <a:r>
            <a:rPr lang="en-US" sz="2000" dirty="0">
              <a:latin typeface="Roboto" panose="02000000000000000000" pitchFamily="2" charset="0"/>
              <a:ea typeface="Roboto" panose="02000000000000000000" pitchFamily="2" charset="0"/>
              <a:cs typeface="Roboto" panose="02000000000000000000" pitchFamily="2" charset="0"/>
            </a:rPr>
            <a:t>Court, county or state agency, or private company</a:t>
          </a:r>
        </a:p>
      </dgm:t>
    </dgm:pt>
    <dgm:pt modelId="{D6DAA69B-D680-406F-ACC9-F8D53C9B65BB}" type="parTrans" cxnId="{3308C569-9E10-4F47-9764-A31D680F6B6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059CF03-B2DA-4DB7-9E86-78272AAA8313}" type="sibTrans" cxnId="{3308C569-9E10-4F47-9764-A31D680F6B6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74D97DE7-668B-4224-A20A-A7FFDD9B5CC1}" type="pres">
      <dgm:prSet presAssocID="{C1443C14-1EF7-483F-BD63-46203FE4D9EB}" presName="Name0" presStyleCnt="0">
        <dgm:presLayoutVars>
          <dgm:dir/>
          <dgm:resizeHandles val="exact"/>
        </dgm:presLayoutVars>
      </dgm:prSet>
      <dgm:spPr/>
    </dgm:pt>
    <dgm:pt modelId="{5AEA5682-F2B6-46B2-ADC6-BDEDC5E281B7}" type="pres">
      <dgm:prSet presAssocID="{C1443C14-1EF7-483F-BD63-46203FE4D9EB}" presName="bkgdShp" presStyleLbl="alignAccFollowNode1" presStyleIdx="0" presStyleCnt="1" custLinFactNeighborX="-1530" custLinFactNeighborY="0"/>
      <dgm:spPr/>
    </dgm:pt>
    <dgm:pt modelId="{227ACCBB-9965-467F-9389-7B8904681C42}" type="pres">
      <dgm:prSet presAssocID="{C1443C14-1EF7-483F-BD63-46203FE4D9EB}" presName="linComp" presStyleCnt="0"/>
      <dgm:spPr/>
    </dgm:pt>
    <dgm:pt modelId="{11C71ABE-8861-43AD-9250-EC9035F533AF}" type="pres">
      <dgm:prSet presAssocID="{6A0F5B4D-1073-4AF5-AE8F-410E292FB83C}" presName="compNode" presStyleCnt="0"/>
      <dgm:spPr/>
    </dgm:pt>
    <dgm:pt modelId="{7618589C-A3F5-4685-B6C2-5CDD29000FBE}" type="pres">
      <dgm:prSet presAssocID="{6A0F5B4D-1073-4AF5-AE8F-410E292FB83C}" presName="node" presStyleLbl="node1" presStyleIdx="0" presStyleCnt="4">
        <dgm:presLayoutVars>
          <dgm:bulletEnabled val="1"/>
        </dgm:presLayoutVars>
      </dgm:prSet>
      <dgm:spPr/>
    </dgm:pt>
    <dgm:pt modelId="{A693B0BE-92E6-4AD0-A3C0-75153B53406A}" type="pres">
      <dgm:prSet presAssocID="{6A0F5B4D-1073-4AF5-AE8F-410E292FB83C}" presName="invisiNode" presStyleLbl="node1" presStyleIdx="0" presStyleCnt="4"/>
      <dgm:spPr/>
    </dgm:pt>
    <dgm:pt modelId="{5882CF71-626E-4173-9855-000DE59C57D6}" type="pres">
      <dgm:prSet presAssocID="{6A0F5B4D-1073-4AF5-AE8F-410E292FB83C}"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4000" b="-14000"/>
          </a:stretch>
        </a:blipFill>
      </dgm:spPr>
      <dgm:extLst>
        <a:ext uri="{E40237B7-FDA0-4F09-8148-C483321AD2D9}">
          <dgm14:cNvPr xmlns:dgm14="http://schemas.microsoft.com/office/drawing/2010/diagram" id="0" name="" descr="Gavel with solid fill"/>
        </a:ext>
      </dgm:extLst>
    </dgm:pt>
    <dgm:pt modelId="{D78B3622-25C7-4330-907E-4F8B9E27BFEE}" type="pres">
      <dgm:prSet presAssocID="{A9C90638-D1A0-4C7E-85E6-5E7BC54264AA}" presName="sibTrans" presStyleLbl="sibTrans2D1" presStyleIdx="0" presStyleCnt="0"/>
      <dgm:spPr/>
    </dgm:pt>
    <dgm:pt modelId="{BCE42AE4-446B-4AA6-BA34-21447DF7BF78}" type="pres">
      <dgm:prSet presAssocID="{922BDA4C-EBB9-44E9-9D5C-9353909AF15B}" presName="compNode" presStyleCnt="0"/>
      <dgm:spPr/>
    </dgm:pt>
    <dgm:pt modelId="{AEAA1A77-F9E4-428F-A61C-596227744E2E}" type="pres">
      <dgm:prSet presAssocID="{922BDA4C-EBB9-44E9-9D5C-9353909AF15B}" presName="node" presStyleLbl="node1" presStyleIdx="1" presStyleCnt="4">
        <dgm:presLayoutVars>
          <dgm:bulletEnabled val="1"/>
        </dgm:presLayoutVars>
      </dgm:prSet>
      <dgm:spPr/>
    </dgm:pt>
    <dgm:pt modelId="{EDBCAAB5-6D6B-4B6D-804F-E0BFB12D916C}" type="pres">
      <dgm:prSet presAssocID="{922BDA4C-EBB9-44E9-9D5C-9353909AF15B}" presName="invisiNode" presStyleLbl="node1" presStyleIdx="1" presStyleCnt="4"/>
      <dgm:spPr/>
    </dgm:pt>
    <dgm:pt modelId="{3C7F839B-2320-4315-9877-46FFBD9DAAE8}" type="pres">
      <dgm:prSet presAssocID="{922BDA4C-EBB9-44E9-9D5C-9353909AF15B}"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4000" b="-14000"/>
          </a:stretch>
        </a:blipFill>
      </dgm:spPr>
      <dgm:extLst>
        <a:ext uri="{E40237B7-FDA0-4F09-8148-C483321AD2D9}">
          <dgm14:cNvPr xmlns:dgm14="http://schemas.microsoft.com/office/drawing/2010/diagram" id="0" name="" descr="Question Mark with solid fill"/>
        </a:ext>
      </dgm:extLst>
    </dgm:pt>
    <dgm:pt modelId="{CE8112AD-01C0-4E03-A06C-5DF7CB42BF95}" type="pres">
      <dgm:prSet presAssocID="{EBD2A34F-B6C3-4E9B-922B-62877F89F8BA}" presName="sibTrans" presStyleLbl="sibTrans2D1" presStyleIdx="0" presStyleCnt="0"/>
      <dgm:spPr/>
    </dgm:pt>
    <dgm:pt modelId="{A1FEFA2F-F769-4284-8C50-0110CF747616}" type="pres">
      <dgm:prSet presAssocID="{C86A3EAE-9FCD-4534-A37C-7A591430FA50}" presName="compNode" presStyleCnt="0"/>
      <dgm:spPr/>
    </dgm:pt>
    <dgm:pt modelId="{91B12D69-205A-4A02-8D2C-893094C2E711}" type="pres">
      <dgm:prSet presAssocID="{C86A3EAE-9FCD-4534-A37C-7A591430FA50}" presName="node" presStyleLbl="node1" presStyleIdx="2" presStyleCnt="4">
        <dgm:presLayoutVars>
          <dgm:bulletEnabled val="1"/>
        </dgm:presLayoutVars>
      </dgm:prSet>
      <dgm:spPr/>
    </dgm:pt>
    <dgm:pt modelId="{359DCEA3-6C59-42B3-AA54-BE15F2709FC0}" type="pres">
      <dgm:prSet presAssocID="{C86A3EAE-9FCD-4534-A37C-7A591430FA50}" presName="invisiNode" presStyleLbl="node1" presStyleIdx="2" presStyleCnt="4"/>
      <dgm:spPr/>
    </dgm:pt>
    <dgm:pt modelId="{4CE9E0FF-CF30-4BB0-B82F-40D85FE5DE6B}" type="pres">
      <dgm:prSet presAssocID="{C86A3EAE-9FCD-4534-A37C-7A591430FA50}" presName="imagNod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4000" b="-14000"/>
          </a:stretch>
        </a:blipFill>
      </dgm:spPr>
      <dgm:extLst>
        <a:ext uri="{E40237B7-FDA0-4F09-8148-C483321AD2D9}">
          <dgm14:cNvPr xmlns:dgm14="http://schemas.microsoft.com/office/drawing/2010/diagram" id="0" name="" descr="Monthly calendar with solid fill"/>
        </a:ext>
      </dgm:extLst>
    </dgm:pt>
    <dgm:pt modelId="{49C26C2E-0B0F-4F14-9F15-DBDC6C0E585D}" type="pres">
      <dgm:prSet presAssocID="{5E7B20D0-C557-43BC-814D-C056DEA8ED21}" presName="sibTrans" presStyleLbl="sibTrans2D1" presStyleIdx="0" presStyleCnt="0"/>
      <dgm:spPr/>
    </dgm:pt>
    <dgm:pt modelId="{9D0A536E-A513-4D8C-92A8-7A741B4C15F4}" type="pres">
      <dgm:prSet presAssocID="{42722B67-B671-4CE1-9437-2DE97D404982}" presName="compNode" presStyleCnt="0"/>
      <dgm:spPr/>
    </dgm:pt>
    <dgm:pt modelId="{14175A2C-4568-4DC7-807E-0D8CDA0BE0E6}" type="pres">
      <dgm:prSet presAssocID="{42722B67-B671-4CE1-9437-2DE97D404982}" presName="node" presStyleLbl="node1" presStyleIdx="3" presStyleCnt="4" custScaleX="109406">
        <dgm:presLayoutVars>
          <dgm:bulletEnabled val="1"/>
        </dgm:presLayoutVars>
      </dgm:prSet>
      <dgm:spPr/>
    </dgm:pt>
    <dgm:pt modelId="{DACCFA20-E196-4E81-84CF-7CBB83D41AA1}" type="pres">
      <dgm:prSet presAssocID="{42722B67-B671-4CE1-9437-2DE97D404982}" presName="invisiNode" presStyleLbl="node1" presStyleIdx="3" presStyleCnt="4"/>
      <dgm:spPr/>
    </dgm:pt>
    <dgm:pt modelId="{1941F91C-A398-46D7-B8FB-C3D85B042A4B}" type="pres">
      <dgm:prSet presAssocID="{42722B67-B671-4CE1-9437-2DE97D404982}" presName="imagNod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4000" b="-14000"/>
          </a:stretch>
        </a:blipFill>
      </dgm:spPr>
      <dgm:extLst>
        <a:ext uri="{E40237B7-FDA0-4F09-8148-C483321AD2D9}">
          <dgm14:cNvPr xmlns:dgm14="http://schemas.microsoft.com/office/drawing/2010/diagram" id="0" name="" descr="Boardroom with solid fill"/>
        </a:ext>
      </dgm:extLst>
    </dgm:pt>
  </dgm:ptLst>
  <dgm:cxnLst>
    <dgm:cxn modelId="{62003049-F06D-4685-B9F8-BD3F1BEDAF2F}" type="presOf" srcId="{C1443C14-1EF7-483F-BD63-46203FE4D9EB}" destId="{74D97DE7-668B-4224-A20A-A7FFDD9B5CC1}" srcOrd="0" destOrd="0" presId="urn:microsoft.com/office/officeart/2005/8/layout/pList2"/>
    <dgm:cxn modelId="{3308C569-9E10-4F47-9764-A31D680F6B6B}" srcId="{C1443C14-1EF7-483F-BD63-46203FE4D9EB}" destId="{42722B67-B671-4CE1-9437-2DE97D404982}" srcOrd="3" destOrd="0" parTransId="{D6DAA69B-D680-406F-ACC9-F8D53C9B65BB}" sibTransId="{3059CF03-B2DA-4DB7-9E86-78272AAA8313}"/>
    <dgm:cxn modelId="{BC7BE47C-2EC6-41AA-9581-2A8476D74134}" srcId="{C1443C14-1EF7-483F-BD63-46203FE4D9EB}" destId="{922BDA4C-EBB9-44E9-9D5C-9353909AF15B}" srcOrd="1" destOrd="0" parTransId="{55208732-91C3-4AD5-B99C-390E244BA9FC}" sibTransId="{EBD2A34F-B6C3-4E9B-922B-62877F89F8BA}"/>
    <dgm:cxn modelId="{084AD28B-16D2-4F59-AE20-F56CDA812768}" type="presOf" srcId="{922BDA4C-EBB9-44E9-9D5C-9353909AF15B}" destId="{AEAA1A77-F9E4-428F-A61C-596227744E2E}" srcOrd="0" destOrd="0" presId="urn:microsoft.com/office/officeart/2005/8/layout/pList2"/>
    <dgm:cxn modelId="{A2ED93A1-699C-4695-98B5-F797858D67D4}" type="presOf" srcId="{A9C90638-D1A0-4C7E-85E6-5E7BC54264AA}" destId="{D78B3622-25C7-4330-907E-4F8B9E27BFEE}" srcOrd="0" destOrd="0" presId="urn:microsoft.com/office/officeart/2005/8/layout/pList2"/>
    <dgm:cxn modelId="{37E927B5-EA76-45FE-8D99-80B32361C56E}" srcId="{C1443C14-1EF7-483F-BD63-46203FE4D9EB}" destId="{C86A3EAE-9FCD-4534-A37C-7A591430FA50}" srcOrd="2" destOrd="0" parTransId="{02CCD1C6-6E9E-4505-981B-01825C489CE6}" sibTransId="{5E7B20D0-C557-43BC-814D-C056DEA8ED21}"/>
    <dgm:cxn modelId="{609E75BC-5F75-40A7-9E3E-1E5B93E9A1BB}" srcId="{C1443C14-1EF7-483F-BD63-46203FE4D9EB}" destId="{6A0F5B4D-1073-4AF5-AE8F-410E292FB83C}" srcOrd="0" destOrd="0" parTransId="{7970FF74-CDDA-4584-B2DD-0A7FC14A3005}" sibTransId="{A9C90638-D1A0-4C7E-85E6-5E7BC54264AA}"/>
    <dgm:cxn modelId="{F29EA3C3-ECBC-4605-B295-2FF7B0865106}" type="presOf" srcId="{C86A3EAE-9FCD-4534-A37C-7A591430FA50}" destId="{91B12D69-205A-4A02-8D2C-893094C2E711}" srcOrd="0" destOrd="0" presId="urn:microsoft.com/office/officeart/2005/8/layout/pList2"/>
    <dgm:cxn modelId="{01E98AC9-E159-496D-B3C6-354FAF312045}" type="presOf" srcId="{42722B67-B671-4CE1-9437-2DE97D404982}" destId="{14175A2C-4568-4DC7-807E-0D8CDA0BE0E6}" srcOrd="0" destOrd="0" presId="urn:microsoft.com/office/officeart/2005/8/layout/pList2"/>
    <dgm:cxn modelId="{BA5B87E3-307F-4B38-A7F2-40B62AA6294D}" type="presOf" srcId="{5E7B20D0-C557-43BC-814D-C056DEA8ED21}" destId="{49C26C2E-0B0F-4F14-9F15-DBDC6C0E585D}" srcOrd="0" destOrd="0" presId="urn:microsoft.com/office/officeart/2005/8/layout/pList2"/>
    <dgm:cxn modelId="{DC90ADE8-8A3A-481D-84A4-D8E8157B53E8}" type="presOf" srcId="{EBD2A34F-B6C3-4E9B-922B-62877F89F8BA}" destId="{CE8112AD-01C0-4E03-A06C-5DF7CB42BF95}" srcOrd="0" destOrd="0" presId="urn:microsoft.com/office/officeart/2005/8/layout/pList2"/>
    <dgm:cxn modelId="{BD0D72EE-950E-4A13-A076-8D0D0E62C64F}" type="presOf" srcId="{6A0F5B4D-1073-4AF5-AE8F-410E292FB83C}" destId="{7618589C-A3F5-4685-B6C2-5CDD29000FBE}" srcOrd="0" destOrd="0" presId="urn:microsoft.com/office/officeart/2005/8/layout/pList2"/>
    <dgm:cxn modelId="{7D7A3C7D-46E9-48D0-BEB1-1E64DE878FF6}" type="presParOf" srcId="{74D97DE7-668B-4224-A20A-A7FFDD9B5CC1}" destId="{5AEA5682-F2B6-46B2-ADC6-BDEDC5E281B7}" srcOrd="0" destOrd="0" presId="urn:microsoft.com/office/officeart/2005/8/layout/pList2"/>
    <dgm:cxn modelId="{63B2ACFD-D3E4-4965-BE9F-548D61593308}" type="presParOf" srcId="{74D97DE7-668B-4224-A20A-A7FFDD9B5CC1}" destId="{227ACCBB-9965-467F-9389-7B8904681C42}" srcOrd="1" destOrd="0" presId="urn:microsoft.com/office/officeart/2005/8/layout/pList2"/>
    <dgm:cxn modelId="{0B18E126-7064-4C49-9A8F-F630AE579587}" type="presParOf" srcId="{227ACCBB-9965-467F-9389-7B8904681C42}" destId="{11C71ABE-8861-43AD-9250-EC9035F533AF}" srcOrd="0" destOrd="0" presId="urn:microsoft.com/office/officeart/2005/8/layout/pList2"/>
    <dgm:cxn modelId="{DCE0F144-BB27-4103-9010-6E54495946A2}" type="presParOf" srcId="{11C71ABE-8861-43AD-9250-EC9035F533AF}" destId="{7618589C-A3F5-4685-B6C2-5CDD29000FBE}" srcOrd="0" destOrd="0" presId="urn:microsoft.com/office/officeart/2005/8/layout/pList2"/>
    <dgm:cxn modelId="{48DA009F-A946-4DE5-A557-E6D0738F987D}" type="presParOf" srcId="{11C71ABE-8861-43AD-9250-EC9035F533AF}" destId="{A693B0BE-92E6-4AD0-A3C0-75153B53406A}" srcOrd="1" destOrd="0" presId="urn:microsoft.com/office/officeart/2005/8/layout/pList2"/>
    <dgm:cxn modelId="{A21FE3C2-3389-45CD-9AC5-9689A54CC74C}" type="presParOf" srcId="{11C71ABE-8861-43AD-9250-EC9035F533AF}" destId="{5882CF71-626E-4173-9855-000DE59C57D6}" srcOrd="2" destOrd="0" presId="urn:microsoft.com/office/officeart/2005/8/layout/pList2"/>
    <dgm:cxn modelId="{AAFF00C8-E80D-42EF-BE2F-85DA0038C61C}" type="presParOf" srcId="{227ACCBB-9965-467F-9389-7B8904681C42}" destId="{D78B3622-25C7-4330-907E-4F8B9E27BFEE}" srcOrd="1" destOrd="0" presId="urn:microsoft.com/office/officeart/2005/8/layout/pList2"/>
    <dgm:cxn modelId="{E25A0F5B-EB1C-4311-BAC6-41A944854963}" type="presParOf" srcId="{227ACCBB-9965-467F-9389-7B8904681C42}" destId="{BCE42AE4-446B-4AA6-BA34-21447DF7BF78}" srcOrd="2" destOrd="0" presId="urn:microsoft.com/office/officeart/2005/8/layout/pList2"/>
    <dgm:cxn modelId="{65E0ADF6-43B7-47FC-AB5F-0B43A1C81B86}" type="presParOf" srcId="{BCE42AE4-446B-4AA6-BA34-21447DF7BF78}" destId="{AEAA1A77-F9E4-428F-A61C-596227744E2E}" srcOrd="0" destOrd="0" presId="urn:microsoft.com/office/officeart/2005/8/layout/pList2"/>
    <dgm:cxn modelId="{8D41B602-6ACC-4E52-B0DB-C914910EF0EF}" type="presParOf" srcId="{BCE42AE4-446B-4AA6-BA34-21447DF7BF78}" destId="{EDBCAAB5-6D6B-4B6D-804F-E0BFB12D916C}" srcOrd="1" destOrd="0" presId="urn:microsoft.com/office/officeart/2005/8/layout/pList2"/>
    <dgm:cxn modelId="{A21A0971-EC12-4B46-BD40-2ECA917FA2F7}" type="presParOf" srcId="{BCE42AE4-446B-4AA6-BA34-21447DF7BF78}" destId="{3C7F839B-2320-4315-9877-46FFBD9DAAE8}" srcOrd="2" destOrd="0" presId="urn:microsoft.com/office/officeart/2005/8/layout/pList2"/>
    <dgm:cxn modelId="{A26B8180-9CF6-44C6-A2AE-55ED8F0AF1EC}" type="presParOf" srcId="{227ACCBB-9965-467F-9389-7B8904681C42}" destId="{CE8112AD-01C0-4E03-A06C-5DF7CB42BF95}" srcOrd="3" destOrd="0" presId="urn:microsoft.com/office/officeart/2005/8/layout/pList2"/>
    <dgm:cxn modelId="{CE0709FF-DD0A-4126-86C3-2A66B0D61492}" type="presParOf" srcId="{227ACCBB-9965-467F-9389-7B8904681C42}" destId="{A1FEFA2F-F769-4284-8C50-0110CF747616}" srcOrd="4" destOrd="0" presId="urn:microsoft.com/office/officeart/2005/8/layout/pList2"/>
    <dgm:cxn modelId="{F4C1AEF4-AFD7-4A27-A23B-884211513D91}" type="presParOf" srcId="{A1FEFA2F-F769-4284-8C50-0110CF747616}" destId="{91B12D69-205A-4A02-8D2C-893094C2E711}" srcOrd="0" destOrd="0" presId="urn:microsoft.com/office/officeart/2005/8/layout/pList2"/>
    <dgm:cxn modelId="{5E8F1FFF-6D36-49E4-80F8-0ED405AEAB89}" type="presParOf" srcId="{A1FEFA2F-F769-4284-8C50-0110CF747616}" destId="{359DCEA3-6C59-42B3-AA54-BE15F2709FC0}" srcOrd="1" destOrd="0" presId="urn:microsoft.com/office/officeart/2005/8/layout/pList2"/>
    <dgm:cxn modelId="{C09A9EAC-CB46-43AF-8CDF-E7B5B1B78CB5}" type="presParOf" srcId="{A1FEFA2F-F769-4284-8C50-0110CF747616}" destId="{4CE9E0FF-CF30-4BB0-B82F-40D85FE5DE6B}" srcOrd="2" destOrd="0" presId="urn:microsoft.com/office/officeart/2005/8/layout/pList2"/>
    <dgm:cxn modelId="{FE811BE8-462A-4242-BB9E-992705A5B2E4}" type="presParOf" srcId="{227ACCBB-9965-467F-9389-7B8904681C42}" destId="{49C26C2E-0B0F-4F14-9F15-DBDC6C0E585D}" srcOrd="5" destOrd="0" presId="urn:microsoft.com/office/officeart/2005/8/layout/pList2"/>
    <dgm:cxn modelId="{4D06C937-C16C-43B0-840D-F183613F0DF2}" type="presParOf" srcId="{227ACCBB-9965-467F-9389-7B8904681C42}" destId="{9D0A536E-A513-4D8C-92A8-7A741B4C15F4}" srcOrd="6" destOrd="0" presId="urn:microsoft.com/office/officeart/2005/8/layout/pList2"/>
    <dgm:cxn modelId="{9652089C-E8EE-44DA-AC25-24A826256ADD}" type="presParOf" srcId="{9D0A536E-A513-4D8C-92A8-7A741B4C15F4}" destId="{14175A2C-4568-4DC7-807E-0D8CDA0BE0E6}" srcOrd="0" destOrd="0" presId="urn:microsoft.com/office/officeart/2005/8/layout/pList2"/>
    <dgm:cxn modelId="{EE87C280-CE7D-4A94-BD07-B1C1CFB41311}" type="presParOf" srcId="{9D0A536E-A513-4D8C-92A8-7A741B4C15F4}" destId="{DACCFA20-E196-4E81-84CF-7CBB83D41AA1}" srcOrd="1" destOrd="0" presId="urn:microsoft.com/office/officeart/2005/8/layout/pList2"/>
    <dgm:cxn modelId="{3093FF4F-6290-4465-8CA5-518726265662}" type="presParOf" srcId="{9D0A536E-A513-4D8C-92A8-7A741B4C15F4}" destId="{1941F91C-A398-46D7-B8FB-C3D85B042A4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443C14-1EF7-483F-BD63-46203FE4D9EB}"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n-US"/>
        </a:p>
      </dgm:t>
    </dgm:pt>
    <dgm:pt modelId="{6A0F5B4D-1073-4AF5-AE8F-410E292FB83C}">
      <dgm:prSet/>
      <dgm:spPr/>
      <dgm:t>
        <a:bodyPr/>
        <a:lstStyle/>
        <a:p>
          <a:r>
            <a:rPr lang="en-US" b="1" dirty="0">
              <a:latin typeface="Roboto" panose="02000000000000000000" pitchFamily="2" charset="0"/>
              <a:ea typeface="Roboto" panose="02000000000000000000" pitchFamily="2" charset="0"/>
              <a:cs typeface="Roboto" panose="02000000000000000000" pitchFamily="2" charset="0"/>
            </a:rPr>
            <a:t>AUTHORITY </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Judicial officer or parole board</a:t>
          </a:r>
        </a:p>
      </dgm:t>
    </dgm:pt>
    <dgm:pt modelId="{7970FF74-CDDA-4584-B2DD-0A7FC14A3005}" type="parTrans" cxnId="{609E75BC-5F75-40A7-9E3E-1E5B93E9A1B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A9C90638-D1A0-4C7E-85E6-5E7BC54264AA}" type="sibTrans" cxnId="{609E75BC-5F75-40A7-9E3E-1E5B93E9A1B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22BDA4C-EBB9-44E9-9D5C-9353909AF15B}">
      <dgm:prSet/>
      <dgm:spPr/>
      <dgm:t>
        <a:bodyPr/>
        <a:lstStyle/>
        <a:p>
          <a:r>
            <a:rPr lang="en-US" b="1" dirty="0">
              <a:latin typeface="Roboto" panose="02000000000000000000" pitchFamily="2" charset="0"/>
              <a:ea typeface="Roboto" panose="02000000000000000000" pitchFamily="2" charset="0"/>
              <a:cs typeface="Roboto" panose="02000000000000000000" pitchFamily="2" charset="0"/>
            </a:rPr>
            <a:t>STATUS</a:t>
          </a:r>
        </a:p>
        <a:p>
          <a:r>
            <a:rPr lang="en-US" dirty="0">
              <a:latin typeface="Roboto" panose="02000000000000000000" pitchFamily="2" charset="0"/>
              <a:ea typeface="Roboto" panose="02000000000000000000" pitchFamily="2" charset="0"/>
              <a:cs typeface="Roboto" panose="02000000000000000000" pitchFamily="2" charset="0"/>
            </a:rPr>
            <a:t> </a:t>
          </a:r>
        </a:p>
        <a:p>
          <a:r>
            <a:rPr lang="en-US" dirty="0">
              <a:latin typeface="Roboto" panose="02000000000000000000" pitchFamily="2" charset="0"/>
              <a:ea typeface="Roboto" panose="02000000000000000000" pitchFamily="2" charset="0"/>
              <a:cs typeface="Roboto" panose="02000000000000000000" pitchFamily="2" charset="0"/>
            </a:rPr>
            <a:t>Convicted, post-release supervision after jail or prison</a:t>
          </a:r>
        </a:p>
      </dgm:t>
    </dgm:pt>
    <dgm:pt modelId="{55208732-91C3-4AD5-B99C-390E244BA9FC}" type="parTrans" cxnId="{BC7BE47C-2EC6-41AA-9581-2A8476D7413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BD2A34F-B6C3-4E9B-922B-62877F89F8BA}" type="sibTrans" cxnId="{BC7BE47C-2EC6-41AA-9581-2A8476D7413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C86A3EAE-9FCD-4534-A37C-7A591430FA50}">
      <dgm:prSet/>
      <dgm:spPr/>
      <dgm:t>
        <a:bodyPr/>
        <a:lstStyle/>
        <a:p>
          <a:r>
            <a:rPr lang="en-US" b="1" dirty="0">
              <a:latin typeface="Roboto" panose="02000000000000000000" pitchFamily="2" charset="0"/>
              <a:ea typeface="Roboto" panose="02000000000000000000" pitchFamily="2" charset="0"/>
              <a:cs typeface="Roboto" panose="02000000000000000000" pitchFamily="2" charset="0"/>
            </a:rPr>
            <a:t>PERIOD</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As determined by the judicial officer or parole board</a:t>
          </a:r>
        </a:p>
      </dgm:t>
    </dgm:pt>
    <dgm:pt modelId="{02CCD1C6-6E9E-4505-981B-01825C489CE6}" type="parTrans" cxnId="{37E927B5-EA76-45FE-8D99-80B32361C56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5E7B20D0-C557-43BC-814D-C056DEA8ED21}" type="sibTrans" cxnId="{37E927B5-EA76-45FE-8D99-80B32361C56E}">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42722B67-B671-4CE1-9437-2DE97D404982}">
      <dgm:prSet custT="1"/>
      <dgm:spPr/>
      <dgm:t>
        <a:bodyPr/>
        <a:lstStyle/>
        <a:p>
          <a:r>
            <a:rPr lang="en-US" sz="2000" b="1" dirty="0">
              <a:latin typeface="Roboto" panose="02000000000000000000" pitchFamily="2" charset="0"/>
              <a:ea typeface="Roboto" panose="02000000000000000000" pitchFamily="2" charset="0"/>
              <a:cs typeface="Roboto" panose="02000000000000000000" pitchFamily="2" charset="0"/>
            </a:rPr>
            <a:t>SUPERVISING BODY</a:t>
          </a:r>
        </a:p>
        <a:p>
          <a:endParaRPr lang="en-US" sz="600" dirty="0">
            <a:latin typeface="Roboto" panose="02000000000000000000" pitchFamily="2" charset="0"/>
            <a:ea typeface="Roboto" panose="02000000000000000000" pitchFamily="2" charset="0"/>
            <a:cs typeface="Roboto" panose="02000000000000000000" pitchFamily="2" charset="0"/>
          </a:endParaRPr>
        </a:p>
        <a:p>
          <a:r>
            <a:rPr lang="en-US" sz="2000" dirty="0">
              <a:latin typeface="Roboto" panose="02000000000000000000" pitchFamily="2" charset="0"/>
              <a:ea typeface="Roboto" panose="02000000000000000000" pitchFamily="2" charset="0"/>
              <a:cs typeface="Roboto" panose="02000000000000000000" pitchFamily="2" charset="0"/>
            </a:rPr>
            <a:t>County or state agency</a:t>
          </a:r>
        </a:p>
      </dgm:t>
    </dgm:pt>
    <dgm:pt modelId="{D6DAA69B-D680-406F-ACC9-F8D53C9B65BB}" type="parTrans" cxnId="{3308C569-9E10-4F47-9764-A31D680F6B6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059CF03-B2DA-4DB7-9E86-78272AAA8313}" type="sibTrans" cxnId="{3308C569-9E10-4F47-9764-A31D680F6B6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74D97DE7-668B-4224-A20A-A7FFDD9B5CC1}" type="pres">
      <dgm:prSet presAssocID="{C1443C14-1EF7-483F-BD63-46203FE4D9EB}" presName="Name0" presStyleCnt="0">
        <dgm:presLayoutVars>
          <dgm:dir/>
          <dgm:resizeHandles val="exact"/>
        </dgm:presLayoutVars>
      </dgm:prSet>
      <dgm:spPr/>
    </dgm:pt>
    <dgm:pt modelId="{5AEA5682-F2B6-46B2-ADC6-BDEDC5E281B7}" type="pres">
      <dgm:prSet presAssocID="{C1443C14-1EF7-483F-BD63-46203FE4D9EB}" presName="bkgdShp" presStyleLbl="alignAccFollowNode1" presStyleIdx="0" presStyleCnt="1"/>
      <dgm:spPr/>
    </dgm:pt>
    <dgm:pt modelId="{227ACCBB-9965-467F-9389-7B8904681C42}" type="pres">
      <dgm:prSet presAssocID="{C1443C14-1EF7-483F-BD63-46203FE4D9EB}" presName="linComp" presStyleCnt="0"/>
      <dgm:spPr/>
    </dgm:pt>
    <dgm:pt modelId="{11C71ABE-8861-43AD-9250-EC9035F533AF}" type="pres">
      <dgm:prSet presAssocID="{6A0F5B4D-1073-4AF5-AE8F-410E292FB83C}" presName="compNode" presStyleCnt="0"/>
      <dgm:spPr/>
    </dgm:pt>
    <dgm:pt modelId="{7618589C-A3F5-4685-B6C2-5CDD29000FBE}" type="pres">
      <dgm:prSet presAssocID="{6A0F5B4D-1073-4AF5-AE8F-410E292FB83C}" presName="node" presStyleLbl="node1" presStyleIdx="0" presStyleCnt="4">
        <dgm:presLayoutVars>
          <dgm:bulletEnabled val="1"/>
        </dgm:presLayoutVars>
      </dgm:prSet>
      <dgm:spPr/>
    </dgm:pt>
    <dgm:pt modelId="{A693B0BE-92E6-4AD0-A3C0-75153B53406A}" type="pres">
      <dgm:prSet presAssocID="{6A0F5B4D-1073-4AF5-AE8F-410E292FB83C}" presName="invisiNode" presStyleLbl="node1" presStyleIdx="0" presStyleCnt="4"/>
      <dgm:spPr/>
    </dgm:pt>
    <dgm:pt modelId="{5882CF71-626E-4173-9855-000DE59C57D6}" type="pres">
      <dgm:prSet presAssocID="{6A0F5B4D-1073-4AF5-AE8F-410E292FB83C}"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4000" b="-14000"/>
          </a:stretch>
        </a:blipFill>
      </dgm:spPr>
      <dgm:extLst>
        <a:ext uri="{E40237B7-FDA0-4F09-8148-C483321AD2D9}">
          <dgm14:cNvPr xmlns:dgm14="http://schemas.microsoft.com/office/drawing/2010/diagram" id="0" name="" descr="Gavel with solid fill"/>
        </a:ext>
      </dgm:extLst>
    </dgm:pt>
    <dgm:pt modelId="{D78B3622-25C7-4330-907E-4F8B9E27BFEE}" type="pres">
      <dgm:prSet presAssocID="{A9C90638-D1A0-4C7E-85E6-5E7BC54264AA}" presName="sibTrans" presStyleLbl="sibTrans2D1" presStyleIdx="0" presStyleCnt="0"/>
      <dgm:spPr/>
    </dgm:pt>
    <dgm:pt modelId="{BCE42AE4-446B-4AA6-BA34-21447DF7BF78}" type="pres">
      <dgm:prSet presAssocID="{922BDA4C-EBB9-44E9-9D5C-9353909AF15B}" presName="compNode" presStyleCnt="0"/>
      <dgm:spPr/>
    </dgm:pt>
    <dgm:pt modelId="{AEAA1A77-F9E4-428F-A61C-596227744E2E}" type="pres">
      <dgm:prSet presAssocID="{922BDA4C-EBB9-44E9-9D5C-9353909AF15B}" presName="node" presStyleLbl="node1" presStyleIdx="1" presStyleCnt="4">
        <dgm:presLayoutVars>
          <dgm:bulletEnabled val="1"/>
        </dgm:presLayoutVars>
      </dgm:prSet>
      <dgm:spPr/>
    </dgm:pt>
    <dgm:pt modelId="{EDBCAAB5-6D6B-4B6D-804F-E0BFB12D916C}" type="pres">
      <dgm:prSet presAssocID="{922BDA4C-EBB9-44E9-9D5C-9353909AF15B}" presName="invisiNode" presStyleLbl="node1" presStyleIdx="1" presStyleCnt="4"/>
      <dgm:spPr/>
    </dgm:pt>
    <dgm:pt modelId="{3C7F839B-2320-4315-9877-46FFBD9DAAE8}" type="pres">
      <dgm:prSet presAssocID="{922BDA4C-EBB9-44E9-9D5C-9353909AF15B}"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4000" b="-14000"/>
          </a:stretch>
        </a:blipFill>
      </dgm:spPr>
      <dgm:extLst>
        <a:ext uri="{E40237B7-FDA0-4F09-8148-C483321AD2D9}">
          <dgm14:cNvPr xmlns:dgm14="http://schemas.microsoft.com/office/drawing/2010/diagram" id="0" name="" descr="Question Mark with solid fill"/>
        </a:ext>
      </dgm:extLst>
    </dgm:pt>
    <dgm:pt modelId="{CE8112AD-01C0-4E03-A06C-5DF7CB42BF95}" type="pres">
      <dgm:prSet presAssocID="{EBD2A34F-B6C3-4E9B-922B-62877F89F8BA}" presName="sibTrans" presStyleLbl="sibTrans2D1" presStyleIdx="0" presStyleCnt="0"/>
      <dgm:spPr/>
    </dgm:pt>
    <dgm:pt modelId="{A1FEFA2F-F769-4284-8C50-0110CF747616}" type="pres">
      <dgm:prSet presAssocID="{C86A3EAE-9FCD-4534-A37C-7A591430FA50}" presName="compNode" presStyleCnt="0"/>
      <dgm:spPr/>
    </dgm:pt>
    <dgm:pt modelId="{91B12D69-205A-4A02-8D2C-893094C2E711}" type="pres">
      <dgm:prSet presAssocID="{C86A3EAE-9FCD-4534-A37C-7A591430FA50}" presName="node" presStyleLbl="node1" presStyleIdx="2" presStyleCnt="4">
        <dgm:presLayoutVars>
          <dgm:bulletEnabled val="1"/>
        </dgm:presLayoutVars>
      </dgm:prSet>
      <dgm:spPr/>
    </dgm:pt>
    <dgm:pt modelId="{359DCEA3-6C59-42B3-AA54-BE15F2709FC0}" type="pres">
      <dgm:prSet presAssocID="{C86A3EAE-9FCD-4534-A37C-7A591430FA50}" presName="invisiNode" presStyleLbl="node1" presStyleIdx="2" presStyleCnt="4"/>
      <dgm:spPr/>
    </dgm:pt>
    <dgm:pt modelId="{4CE9E0FF-CF30-4BB0-B82F-40D85FE5DE6B}" type="pres">
      <dgm:prSet presAssocID="{C86A3EAE-9FCD-4534-A37C-7A591430FA50}" presName="imagNod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4000" b="-14000"/>
          </a:stretch>
        </a:blipFill>
      </dgm:spPr>
      <dgm:extLst>
        <a:ext uri="{E40237B7-FDA0-4F09-8148-C483321AD2D9}">
          <dgm14:cNvPr xmlns:dgm14="http://schemas.microsoft.com/office/drawing/2010/diagram" id="0" name="" descr="Monthly calendar with solid fill"/>
        </a:ext>
      </dgm:extLst>
    </dgm:pt>
    <dgm:pt modelId="{49C26C2E-0B0F-4F14-9F15-DBDC6C0E585D}" type="pres">
      <dgm:prSet presAssocID="{5E7B20D0-C557-43BC-814D-C056DEA8ED21}" presName="sibTrans" presStyleLbl="sibTrans2D1" presStyleIdx="0" presStyleCnt="0"/>
      <dgm:spPr/>
    </dgm:pt>
    <dgm:pt modelId="{9D0A536E-A513-4D8C-92A8-7A741B4C15F4}" type="pres">
      <dgm:prSet presAssocID="{42722B67-B671-4CE1-9437-2DE97D404982}" presName="compNode" presStyleCnt="0"/>
      <dgm:spPr/>
    </dgm:pt>
    <dgm:pt modelId="{14175A2C-4568-4DC7-807E-0D8CDA0BE0E6}" type="pres">
      <dgm:prSet presAssocID="{42722B67-B671-4CE1-9437-2DE97D404982}" presName="node" presStyleLbl="node1" presStyleIdx="3" presStyleCnt="4">
        <dgm:presLayoutVars>
          <dgm:bulletEnabled val="1"/>
        </dgm:presLayoutVars>
      </dgm:prSet>
      <dgm:spPr/>
    </dgm:pt>
    <dgm:pt modelId="{DACCFA20-E196-4E81-84CF-7CBB83D41AA1}" type="pres">
      <dgm:prSet presAssocID="{42722B67-B671-4CE1-9437-2DE97D404982}" presName="invisiNode" presStyleLbl="node1" presStyleIdx="3" presStyleCnt="4"/>
      <dgm:spPr/>
    </dgm:pt>
    <dgm:pt modelId="{1941F91C-A398-46D7-B8FB-C3D85B042A4B}" type="pres">
      <dgm:prSet presAssocID="{42722B67-B671-4CE1-9437-2DE97D404982}" presName="imagNod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4000" b="-14000"/>
          </a:stretch>
        </a:blipFill>
      </dgm:spPr>
      <dgm:extLst>
        <a:ext uri="{E40237B7-FDA0-4F09-8148-C483321AD2D9}">
          <dgm14:cNvPr xmlns:dgm14="http://schemas.microsoft.com/office/drawing/2010/diagram" id="0" name="" descr="Boardroom with solid fill"/>
        </a:ext>
      </dgm:extLst>
    </dgm:pt>
  </dgm:ptLst>
  <dgm:cxnLst>
    <dgm:cxn modelId="{62003049-F06D-4685-B9F8-BD3F1BEDAF2F}" type="presOf" srcId="{C1443C14-1EF7-483F-BD63-46203FE4D9EB}" destId="{74D97DE7-668B-4224-A20A-A7FFDD9B5CC1}" srcOrd="0" destOrd="0" presId="urn:microsoft.com/office/officeart/2005/8/layout/pList2"/>
    <dgm:cxn modelId="{3308C569-9E10-4F47-9764-A31D680F6B6B}" srcId="{C1443C14-1EF7-483F-BD63-46203FE4D9EB}" destId="{42722B67-B671-4CE1-9437-2DE97D404982}" srcOrd="3" destOrd="0" parTransId="{D6DAA69B-D680-406F-ACC9-F8D53C9B65BB}" sibTransId="{3059CF03-B2DA-4DB7-9E86-78272AAA8313}"/>
    <dgm:cxn modelId="{BC7BE47C-2EC6-41AA-9581-2A8476D74134}" srcId="{C1443C14-1EF7-483F-BD63-46203FE4D9EB}" destId="{922BDA4C-EBB9-44E9-9D5C-9353909AF15B}" srcOrd="1" destOrd="0" parTransId="{55208732-91C3-4AD5-B99C-390E244BA9FC}" sibTransId="{EBD2A34F-B6C3-4E9B-922B-62877F89F8BA}"/>
    <dgm:cxn modelId="{084AD28B-16D2-4F59-AE20-F56CDA812768}" type="presOf" srcId="{922BDA4C-EBB9-44E9-9D5C-9353909AF15B}" destId="{AEAA1A77-F9E4-428F-A61C-596227744E2E}" srcOrd="0" destOrd="0" presId="urn:microsoft.com/office/officeart/2005/8/layout/pList2"/>
    <dgm:cxn modelId="{A2ED93A1-699C-4695-98B5-F797858D67D4}" type="presOf" srcId="{A9C90638-D1A0-4C7E-85E6-5E7BC54264AA}" destId="{D78B3622-25C7-4330-907E-4F8B9E27BFEE}" srcOrd="0" destOrd="0" presId="urn:microsoft.com/office/officeart/2005/8/layout/pList2"/>
    <dgm:cxn modelId="{37E927B5-EA76-45FE-8D99-80B32361C56E}" srcId="{C1443C14-1EF7-483F-BD63-46203FE4D9EB}" destId="{C86A3EAE-9FCD-4534-A37C-7A591430FA50}" srcOrd="2" destOrd="0" parTransId="{02CCD1C6-6E9E-4505-981B-01825C489CE6}" sibTransId="{5E7B20D0-C557-43BC-814D-C056DEA8ED21}"/>
    <dgm:cxn modelId="{609E75BC-5F75-40A7-9E3E-1E5B93E9A1BB}" srcId="{C1443C14-1EF7-483F-BD63-46203FE4D9EB}" destId="{6A0F5B4D-1073-4AF5-AE8F-410E292FB83C}" srcOrd="0" destOrd="0" parTransId="{7970FF74-CDDA-4584-B2DD-0A7FC14A3005}" sibTransId="{A9C90638-D1A0-4C7E-85E6-5E7BC54264AA}"/>
    <dgm:cxn modelId="{F29EA3C3-ECBC-4605-B295-2FF7B0865106}" type="presOf" srcId="{C86A3EAE-9FCD-4534-A37C-7A591430FA50}" destId="{91B12D69-205A-4A02-8D2C-893094C2E711}" srcOrd="0" destOrd="0" presId="urn:microsoft.com/office/officeart/2005/8/layout/pList2"/>
    <dgm:cxn modelId="{01E98AC9-E159-496D-B3C6-354FAF312045}" type="presOf" srcId="{42722B67-B671-4CE1-9437-2DE97D404982}" destId="{14175A2C-4568-4DC7-807E-0D8CDA0BE0E6}" srcOrd="0" destOrd="0" presId="urn:microsoft.com/office/officeart/2005/8/layout/pList2"/>
    <dgm:cxn modelId="{BA5B87E3-307F-4B38-A7F2-40B62AA6294D}" type="presOf" srcId="{5E7B20D0-C557-43BC-814D-C056DEA8ED21}" destId="{49C26C2E-0B0F-4F14-9F15-DBDC6C0E585D}" srcOrd="0" destOrd="0" presId="urn:microsoft.com/office/officeart/2005/8/layout/pList2"/>
    <dgm:cxn modelId="{DC90ADE8-8A3A-481D-84A4-D8E8157B53E8}" type="presOf" srcId="{EBD2A34F-B6C3-4E9B-922B-62877F89F8BA}" destId="{CE8112AD-01C0-4E03-A06C-5DF7CB42BF95}" srcOrd="0" destOrd="0" presId="urn:microsoft.com/office/officeart/2005/8/layout/pList2"/>
    <dgm:cxn modelId="{BD0D72EE-950E-4A13-A076-8D0D0E62C64F}" type="presOf" srcId="{6A0F5B4D-1073-4AF5-AE8F-410E292FB83C}" destId="{7618589C-A3F5-4685-B6C2-5CDD29000FBE}" srcOrd="0" destOrd="0" presId="urn:microsoft.com/office/officeart/2005/8/layout/pList2"/>
    <dgm:cxn modelId="{7D7A3C7D-46E9-48D0-BEB1-1E64DE878FF6}" type="presParOf" srcId="{74D97DE7-668B-4224-A20A-A7FFDD9B5CC1}" destId="{5AEA5682-F2B6-46B2-ADC6-BDEDC5E281B7}" srcOrd="0" destOrd="0" presId="urn:microsoft.com/office/officeart/2005/8/layout/pList2"/>
    <dgm:cxn modelId="{63B2ACFD-D3E4-4965-BE9F-548D61593308}" type="presParOf" srcId="{74D97DE7-668B-4224-A20A-A7FFDD9B5CC1}" destId="{227ACCBB-9965-467F-9389-7B8904681C42}" srcOrd="1" destOrd="0" presId="urn:microsoft.com/office/officeart/2005/8/layout/pList2"/>
    <dgm:cxn modelId="{0B18E126-7064-4C49-9A8F-F630AE579587}" type="presParOf" srcId="{227ACCBB-9965-467F-9389-7B8904681C42}" destId="{11C71ABE-8861-43AD-9250-EC9035F533AF}" srcOrd="0" destOrd="0" presId="urn:microsoft.com/office/officeart/2005/8/layout/pList2"/>
    <dgm:cxn modelId="{DCE0F144-BB27-4103-9010-6E54495946A2}" type="presParOf" srcId="{11C71ABE-8861-43AD-9250-EC9035F533AF}" destId="{7618589C-A3F5-4685-B6C2-5CDD29000FBE}" srcOrd="0" destOrd="0" presId="urn:microsoft.com/office/officeart/2005/8/layout/pList2"/>
    <dgm:cxn modelId="{48DA009F-A946-4DE5-A557-E6D0738F987D}" type="presParOf" srcId="{11C71ABE-8861-43AD-9250-EC9035F533AF}" destId="{A693B0BE-92E6-4AD0-A3C0-75153B53406A}" srcOrd="1" destOrd="0" presId="urn:microsoft.com/office/officeart/2005/8/layout/pList2"/>
    <dgm:cxn modelId="{A21FE3C2-3389-45CD-9AC5-9689A54CC74C}" type="presParOf" srcId="{11C71ABE-8861-43AD-9250-EC9035F533AF}" destId="{5882CF71-626E-4173-9855-000DE59C57D6}" srcOrd="2" destOrd="0" presId="urn:microsoft.com/office/officeart/2005/8/layout/pList2"/>
    <dgm:cxn modelId="{AAFF00C8-E80D-42EF-BE2F-85DA0038C61C}" type="presParOf" srcId="{227ACCBB-9965-467F-9389-7B8904681C42}" destId="{D78B3622-25C7-4330-907E-4F8B9E27BFEE}" srcOrd="1" destOrd="0" presId="urn:microsoft.com/office/officeart/2005/8/layout/pList2"/>
    <dgm:cxn modelId="{E25A0F5B-EB1C-4311-BAC6-41A944854963}" type="presParOf" srcId="{227ACCBB-9965-467F-9389-7B8904681C42}" destId="{BCE42AE4-446B-4AA6-BA34-21447DF7BF78}" srcOrd="2" destOrd="0" presId="urn:microsoft.com/office/officeart/2005/8/layout/pList2"/>
    <dgm:cxn modelId="{65E0ADF6-43B7-47FC-AB5F-0B43A1C81B86}" type="presParOf" srcId="{BCE42AE4-446B-4AA6-BA34-21447DF7BF78}" destId="{AEAA1A77-F9E4-428F-A61C-596227744E2E}" srcOrd="0" destOrd="0" presId="urn:microsoft.com/office/officeart/2005/8/layout/pList2"/>
    <dgm:cxn modelId="{8D41B602-6ACC-4E52-B0DB-C914910EF0EF}" type="presParOf" srcId="{BCE42AE4-446B-4AA6-BA34-21447DF7BF78}" destId="{EDBCAAB5-6D6B-4B6D-804F-E0BFB12D916C}" srcOrd="1" destOrd="0" presId="urn:microsoft.com/office/officeart/2005/8/layout/pList2"/>
    <dgm:cxn modelId="{A21A0971-EC12-4B46-BD40-2ECA917FA2F7}" type="presParOf" srcId="{BCE42AE4-446B-4AA6-BA34-21447DF7BF78}" destId="{3C7F839B-2320-4315-9877-46FFBD9DAAE8}" srcOrd="2" destOrd="0" presId="urn:microsoft.com/office/officeart/2005/8/layout/pList2"/>
    <dgm:cxn modelId="{A26B8180-9CF6-44C6-A2AE-55ED8F0AF1EC}" type="presParOf" srcId="{227ACCBB-9965-467F-9389-7B8904681C42}" destId="{CE8112AD-01C0-4E03-A06C-5DF7CB42BF95}" srcOrd="3" destOrd="0" presId="urn:microsoft.com/office/officeart/2005/8/layout/pList2"/>
    <dgm:cxn modelId="{CE0709FF-DD0A-4126-86C3-2A66B0D61492}" type="presParOf" srcId="{227ACCBB-9965-467F-9389-7B8904681C42}" destId="{A1FEFA2F-F769-4284-8C50-0110CF747616}" srcOrd="4" destOrd="0" presId="urn:microsoft.com/office/officeart/2005/8/layout/pList2"/>
    <dgm:cxn modelId="{F4C1AEF4-AFD7-4A27-A23B-884211513D91}" type="presParOf" srcId="{A1FEFA2F-F769-4284-8C50-0110CF747616}" destId="{91B12D69-205A-4A02-8D2C-893094C2E711}" srcOrd="0" destOrd="0" presId="urn:microsoft.com/office/officeart/2005/8/layout/pList2"/>
    <dgm:cxn modelId="{5E8F1FFF-6D36-49E4-80F8-0ED405AEAB89}" type="presParOf" srcId="{A1FEFA2F-F769-4284-8C50-0110CF747616}" destId="{359DCEA3-6C59-42B3-AA54-BE15F2709FC0}" srcOrd="1" destOrd="0" presId="urn:microsoft.com/office/officeart/2005/8/layout/pList2"/>
    <dgm:cxn modelId="{C09A9EAC-CB46-43AF-8CDF-E7B5B1B78CB5}" type="presParOf" srcId="{A1FEFA2F-F769-4284-8C50-0110CF747616}" destId="{4CE9E0FF-CF30-4BB0-B82F-40D85FE5DE6B}" srcOrd="2" destOrd="0" presId="urn:microsoft.com/office/officeart/2005/8/layout/pList2"/>
    <dgm:cxn modelId="{FE811BE8-462A-4242-BB9E-992705A5B2E4}" type="presParOf" srcId="{227ACCBB-9965-467F-9389-7B8904681C42}" destId="{49C26C2E-0B0F-4F14-9F15-DBDC6C0E585D}" srcOrd="5" destOrd="0" presId="urn:microsoft.com/office/officeart/2005/8/layout/pList2"/>
    <dgm:cxn modelId="{4D06C937-C16C-43B0-840D-F183613F0DF2}" type="presParOf" srcId="{227ACCBB-9965-467F-9389-7B8904681C42}" destId="{9D0A536E-A513-4D8C-92A8-7A741B4C15F4}" srcOrd="6" destOrd="0" presId="urn:microsoft.com/office/officeart/2005/8/layout/pList2"/>
    <dgm:cxn modelId="{9652089C-E8EE-44DA-AC25-24A826256ADD}" type="presParOf" srcId="{9D0A536E-A513-4D8C-92A8-7A741B4C15F4}" destId="{14175A2C-4568-4DC7-807E-0D8CDA0BE0E6}" srcOrd="0" destOrd="0" presId="urn:microsoft.com/office/officeart/2005/8/layout/pList2"/>
    <dgm:cxn modelId="{EE87C280-CE7D-4A94-BD07-B1C1CFB41311}" type="presParOf" srcId="{9D0A536E-A513-4D8C-92A8-7A741B4C15F4}" destId="{DACCFA20-E196-4E81-84CF-7CBB83D41AA1}" srcOrd="1" destOrd="0" presId="urn:microsoft.com/office/officeart/2005/8/layout/pList2"/>
    <dgm:cxn modelId="{3093FF4F-6290-4465-8CA5-518726265662}" type="presParOf" srcId="{9D0A536E-A513-4D8C-92A8-7A741B4C15F4}" destId="{1941F91C-A398-46D7-B8FB-C3D85B042A4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87837D7-24F9-CA4D-A925-7C89F40EEAB3}" type="doc">
      <dgm:prSet loTypeId="urn:microsoft.com/office/officeart/2005/8/layout/arrow1" loCatId="" qsTypeId="urn:microsoft.com/office/officeart/2005/8/quickstyle/simple1" qsCatId="simple" csTypeId="urn:microsoft.com/office/officeart/2005/8/colors/accent0_1" csCatId="mainScheme" phldr="1"/>
      <dgm:spPr/>
      <dgm:t>
        <a:bodyPr/>
        <a:lstStyle/>
        <a:p>
          <a:endParaRPr lang="en-US"/>
        </a:p>
      </dgm:t>
    </dgm:pt>
    <dgm:pt modelId="{25FB041F-F161-3640-AE76-6098A5CBC027}">
      <dgm:prSet phldrT="[Text]" custT="1"/>
      <dgm:spPr>
        <a:solidFill>
          <a:schemeClr val="accent2">
            <a:lumMod val="40000"/>
            <a:lumOff val="60000"/>
          </a:schemeClr>
        </a:solidFill>
      </dgm:spPr>
      <dgm:t>
        <a:bodyPr/>
        <a:lstStyle/>
        <a:p>
          <a:r>
            <a:rPr lang="en-US" sz="3200" dirty="0">
              <a:latin typeface="Roboto" panose="02000000000000000000" pitchFamily="2" charset="0"/>
              <a:ea typeface="Roboto" panose="02000000000000000000" pitchFamily="2" charset="0"/>
              <a:cs typeface="Roboto" panose="02000000000000000000" pitchFamily="2" charset="0"/>
            </a:rPr>
            <a:t>Pre-Conviction</a:t>
          </a:r>
        </a:p>
      </dgm:t>
    </dgm:pt>
    <dgm:pt modelId="{35D6B0CE-DB16-514A-924C-3077161DA84B}" type="parTrans" cxnId="{D1084F40-6464-6146-9398-7E36CFCCEE86}">
      <dgm:prSet/>
      <dgm:spPr/>
      <dgm:t>
        <a:bodyPr/>
        <a:lstStyle/>
        <a:p>
          <a:endParaRPr lang="en-US"/>
        </a:p>
      </dgm:t>
    </dgm:pt>
    <dgm:pt modelId="{FC4AE60A-44D7-B54C-9AD0-40F21197A3D4}" type="sibTrans" cxnId="{D1084F40-6464-6146-9398-7E36CFCCEE86}">
      <dgm:prSet/>
      <dgm:spPr/>
      <dgm:t>
        <a:bodyPr/>
        <a:lstStyle/>
        <a:p>
          <a:endParaRPr lang="en-US"/>
        </a:p>
      </dgm:t>
    </dgm:pt>
    <dgm:pt modelId="{68157DF9-CD54-F443-9CEA-C4345CBF73EE}">
      <dgm:prSet phldrT="[Text]"/>
      <dgm:spPr>
        <a:solidFill>
          <a:schemeClr val="accent4">
            <a:lumMod val="40000"/>
            <a:lumOff val="60000"/>
          </a:schemeClr>
        </a:solidFill>
      </dgm:spPr>
      <dgm:t>
        <a:bodyPr/>
        <a:lstStyle/>
        <a:p>
          <a:r>
            <a:rPr lang="en-US" dirty="0">
              <a:latin typeface="Roboto" panose="02000000000000000000" pitchFamily="2" charset="0"/>
              <a:ea typeface="Roboto" panose="02000000000000000000" pitchFamily="2" charset="0"/>
              <a:cs typeface="Roboto" panose="02000000000000000000" pitchFamily="2" charset="0"/>
            </a:rPr>
            <a:t>Post-Conviction</a:t>
          </a:r>
        </a:p>
      </dgm:t>
    </dgm:pt>
    <dgm:pt modelId="{095AFCDE-8F73-D542-A71E-1FF16ADDAEE0}" type="parTrans" cxnId="{FB595A14-068D-ED45-9CD4-E93FD644E698}">
      <dgm:prSet/>
      <dgm:spPr/>
      <dgm:t>
        <a:bodyPr/>
        <a:lstStyle/>
        <a:p>
          <a:endParaRPr lang="en-US"/>
        </a:p>
      </dgm:t>
    </dgm:pt>
    <dgm:pt modelId="{1E635B8F-60D7-D543-841D-3089C983F6B1}" type="sibTrans" cxnId="{FB595A14-068D-ED45-9CD4-E93FD644E698}">
      <dgm:prSet/>
      <dgm:spPr/>
      <dgm:t>
        <a:bodyPr/>
        <a:lstStyle/>
        <a:p>
          <a:endParaRPr lang="en-US"/>
        </a:p>
      </dgm:t>
    </dgm:pt>
    <dgm:pt modelId="{D3E7D81A-E516-0444-B899-9036F0D1521F}" type="pres">
      <dgm:prSet presAssocID="{A87837D7-24F9-CA4D-A925-7C89F40EEAB3}" presName="cycle" presStyleCnt="0">
        <dgm:presLayoutVars>
          <dgm:dir/>
          <dgm:resizeHandles val="exact"/>
        </dgm:presLayoutVars>
      </dgm:prSet>
      <dgm:spPr/>
    </dgm:pt>
    <dgm:pt modelId="{8CFF60E7-56A6-5E44-AB43-0545AE8A88C7}" type="pres">
      <dgm:prSet presAssocID="{25FB041F-F161-3640-AE76-6098A5CBC027}" presName="arrow" presStyleLbl="node1" presStyleIdx="0" presStyleCnt="2">
        <dgm:presLayoutVars>
          <dgm:bulletEnabled val="1"/>
        </dgm:presLayoutVars>
      </dgm:prSet>
      <dgm:spPr/>
    </dgm:pt>
    <dgm:pt modelId="{DBF8A68D-D0FE-E547-AEC8-61AD54F134CD}" type="pres">
      <dgm:prSet presAssocID="{68157DF9-CD54-F443-9CEA-C4345CBF73EE}" presName="arrow" presStyleLbl="node1" presStyleIdx="1" presStyleCnt="2">
        <dgm:presLayoutVars>
          <dgm:bulletEnabled val="1"/>
        </dgm:presLayoutVars>
      </dgm:prSet>
      <dgm:spPr/>
    </dgm:pt>
  </dgm:ptLst>
  <dgm:cxnLst>
    <dgm:cxn modelId="{FB595A14-068D-ED45-9CD4-E93FD644E698}" srcId="{A87837D7-24F9-CA4D-A925-7C89F40EEAB3}" destId="{68157DF9-CD54-F443-9CEA-C4345CBF73EE}" srcOrd="1" destOrd="0" parTransId="{095AFCDE-8F73-D542-A71E-1FF16ADDAEE0}" sibTransId="{1E635B8F-60D7-D543-841D-3089C983F6B1}"/>
    <dgm:cxn modelId="{D1084F40-6464-6146-9398-7E36CFCCEE86}" srcId="{A87837D7-24F9-CA4D-A925-7C89F40EEAB3}" destId="{25FB041F-F161-3640-AE76-6098A5CBC027}" srcOrd="0" destOrd="0" parTransId="{35D6B0CE-DB16-514A-924C-3077161DA84B}" sibTransId="{FC4AE60A-44D7-B54C-9AD0-40F21197A3D4}"/>
    <dgm:cxn modelId="{A50DB447-F1BF-6945-97F0-898E0C77D818}" type="presOf" srcId="{25FB041F-F161-3640-AE76-6098A5CBC027}" destId="{8CFF60E7-56A6-5E44-AB43-0545AE8A88C7}" srcOrd="0" destOrd="0" presId="urn:microsoft.com/office/officeart/2005/8/layout/arrow1"/>
    <dgm:cxn modelId="{2EEE6193-2DC9-CF41-A794-DD6720688A50}" type="presOf" srcId="{68157DF9-CD54-F443-9CEA-C4345CBF73EE}" destId="{DBF8A68D-D0FE-E547-AEC8-61AD54F134CD}" srcOrd="0" destOrd="0" presId="urn:microsoft.com/office/officeart/2005/8/layout/arrow1"/>
    <dgm:cxn modelId="{18B32EDD-650F-BB40-A616-EB605226EA8B}" type="presOf" srcId="{A87837D7-24F9-CA4D-A925-7C89F40EEAB3}" destId="{D3E7D81A-E516-0444-B899-9036F0D1521F}" srcOrd="0" destOrd="0" presId="urn:microsoft.com/office/officeart/2005/8/layout/arrow1"/>
    <dgm:cxn modelId="{C7173A5F-FFA8-F741-B1D4-507580B58EEC}" type="presParOf" srcId="{D3E7D81A-E516-0444-B899-9036F0D1521F}" destId="{8CFF60E7-56A6-5E44-AB43-0545AE8A88C7}" srcOrd="0" destOrd="0" presId="urn:microsoft.com/office/officeart/2005/8/layout/arrow1"/>
    <dgm:cxn modelId="{0DB85CBA-4CF7-CF41-B8D1-BB8F14DDFFB0}" type="presParOf" srcId="{D3E7D81A-E516-0444-B899-9036F0D1521F}" destId="{DBF8A68D-D0FE-E547-AEC8-61AD54F134CD}"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D75129-4DD9-4069-B4DA-E4B5C0EFE192}"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D7E87C61-796E-420D-894D-17940A7EC11A}">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1878</a:t>
          </a:r>
        </a:p>
      </dgm:t>
    </dgm:pt>
    <dgm:pt modelId="{DD0E29DD-D22D-4DD7-97B5-C2D5CB2C8292}" type="parTrans" cxnId="{B1C65A79-95F8-4D3D-B381-B32163F43BF5}">
      <dgm:prSet/>
      <dgm:spPr/>
      <dgm:t>
        <a:bodyPr/>
        <a:lstStyle/>
        <a:p>
          <a:endParaRPr lang="en-US"/>
        </a:p>
      </dgm:t>
    </dgm:pt>
    <dgm:pt modelId="{97CF62D6-EE2D-4D15-8697-00787AD2807A}" type="sibTrans" cxnId="{B1C65A79-95F8-4D3D-B381-B32163F43BF5}">
      <dgm:prSet/>
      <dgm:spPr/>
      <dgm:t>
        <a:bodyPr/>
        <a:lstStyle/>
        <a:p>
          <a:endParaRPr lang="en-US"/>
        </a:p>
      </dgm:t>
    </dgm:pt>
    <dgm:pt modelId="{AB414CB3-EFFA-4839-9E2B-CBB9CFE79FA8}">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Probation introduced in Massachusetts</a:t>
          </a:r>
        </a:p>
      </dgm:t>
    </dgm:pt>
    <dgm:pt modelId="{69E61F02-904E-448B-981E-DF9648B158D4}" type="parTrans" cxnId="{09309581-B461-4E6C-884A-A7B940E5E5F2}">
      <dgm:prSet/>
      <dgm:spPr/>
      <dgm:t>
        <a:bodyPr/>
        <a:lstStyle/>
        <a:p>
          <a:endParaRPr lang="en-US"/>
        </a:p>
      </dgm:t>
    </dgm:pt>
    <dgm:pt modelId="{21C5DF2B-3002-4787-86AC-8D407BA21CE4}" type="sibTrans" cxnId="{09309581-B461-4E6C-884A-A7B940E5E5F2}">
      <dgm:prSet/>
      <dgm:spPr/>
      <dgm:t>
        <a:bodyPr/>
        <a:lstStyle/>
        <a:p>
          <a:endParaRPr lang="en-US"/>
        </a:p>
      </dgm:t>
    </dgm:pt>
    <dgm:pt modelId="{0DA88D4B-2F7E-4D42-9A7A-4A6110F745DF}">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1956</a:t>
          </a:r>
        </a:p>
      </dgm:t>
    </dgm:pt>
    <dgm:pt modelId="{A200A52F-B5FE-4A4E-A153-BAF1FBE94276}" type="parTrans" cxnId="{D3906944-A74E-451C-86C4-13D086EE4E45}">
      <dgm:prSet/>
      <dgm:spPr/>
      <dgm:t>
        <a:bodyPr/>
        <a:lstStyle/>
        <a:p>
          <a:endParaRPr lang="en-US"/>
        </a:p>
      </dgm:t>
    </dgm:pt>
    <dgm:pt modelId="{97DAAE10-8D16-477A-A083-8B1BE80822D3}" type="sibTrans" cxnId="{D3906944-A74E-451C-86C4-13D086EE4E45}">
      <dgm:prSet/>
      <dgm:spPr/>
      <dgm:t>
        <a:bodyPr/>
        <a:lstStyle/>
        <a:p>
          <a:endParaRPr lang="en-US"/>
        </a:p>
      </dgm:t>
    </dgm:pt>
    <dgm:pt modelId="{736F250E-2963-453E-B0F0-3CE2177BE8D2}">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Adult probation established nationwide</a:t>
          </a:r>
        </a:p>
      </dgm:t>
    </dgm:pt>
    <dgm:pt modelId="{5D8B1136-6590-4D71-A784-9C88BEEECA6A}" type="parTrans" cxnId="{F4B5A893-EBF3-4BA4-961E-AAC4AEEB6ECA}">
      <dgm:prSet/>
      <dgm:spPr/>
      <dgm:t>
        <a:bodyPr/>
        <a:lstStyle/>
        <a:p>
          <a:endParaRPr lang="en-US"/>
        </a:p>
      </dgm:t>
    </dgm:pt>
    <dgm:pt modelId="{D52D6D09-5AC8-4405-956A-593EE164DE71}" type="sibTrans" cxnId="{F4B5A893-EBF3-4BA4-961E-AAC4AEEB6ECA}">
      <dgm:prSet/>
      <dgm:spPr/>
      <dgm:t>
        <a:bodyPr/>
        <a:lstStyle/>
        <a:p>
          <a:endParaRPr lang="en-US"/>
        </a:p>
      </dgm:t>
    </dgm:pt>
    <dgm:pt modelId="{E1E3D09E-6955-4C27-BA5C-DE1F856C6A91}" type="pres">
      <dgm:prSet presAssocID="{B6D75129-4DD9-4069-B4DA-E4B5C0EFE192}" presName="theList" presStyleCnt="0">
        <dgm:presLayoutVars>
          <dgm:dir/>
          <dgm:animLvl val="lvl"/>
          <dgm:resizeHandles val="exact"/>
        </dgm:presLayoutVars>
      </dgm:prSet>
      <dgm:spPr/>
    </dgm:pt>
    <dgm:pt modelId="{9D520895-9F53-4130-A967-8ECAF04254B9}" type="pres">
      <dgm:prSet presAssocID="{D7E87C61-796E-420D-894D-17940A7EC11A}" presName="compNode" presStyleCnt="0"/>
      <dgm:spPr/>
    </dgm:pt>
    <dgm:pt modelId="{4E0AE1CA-81B1-4B26-AEC6-C9BAF061F9F3}" type="pres">
      <dgm:prSet presAssocID="{D7E87C61-796E-420D-894D-17940A7EC11A}" presName="noGeometry" presStyleCnt="0"/>
      <dgm:spPr/>
    </dgm:pt>
    <dgm:pt modelId="{03D565A8-3E89-491A-BB98-F66DF081EA3C}" type="pres">
      <dgm:prSet presAssocID="{D7E87C61-796E-420D-894D-17940A7EC11A}" presName="childTextVisible" presStyleLbl="bgAccFollowNode1" presStyleIdx="0" presStyleCnt="2" custLinFactNeighborX="-391" custLinFactNeighborY="0">
        <dgm:presLayoutVars>
          <dgm:bulletEnabled val="1"/>
        </dgm:presLayoutVars>
      </dgm:prSet>
      <dgm:spPr/>
    </dgm:pt>
    <dgm:pt modelId="{7B0D4D53-C62A-42E3-BFD3-525ED14A9EAA}" type="pres">
      <dgm:prSet presAssocID="{D7E87C61-796E-420D-894D-17940A7EC11A}" presName="childTextHidden" presStyleLbl="bgAccFollowNode1" presStyleIdx="0" presStyleCnt="2"/>
      <dgm:spPr/>
    </dgm:pt>
    <dgm:pt modelId="{A80BDE6A-BA21-4774-A73B-7E9CF722E997}" type="pres">
      <dgm:prSet presAssocID="{D7E87C61-796E-420D-894D-17940A7EC11A}" presName="parentText" presStyleLbl="node1" presStyleIdx="0" presStyleCnt="2">
        <dgm:presLayoutVars>
          <dgm:chMax val="1"/>
          <dgm:bulletEnabled val="1"/>
        </dgm:presLayoutVars>
      </dgm:prSet>
      <dgm:spPr/>
    </dgm:pt>
    <dgm:pt modelId="{DD627281-9D1E-4FAC-83EE-FA3F1949E9E9}" type="pres">
      <dgm:prSet presAssocID="{D7E87C61-796E-420D-894D-17940A7EC11A}" presName="aSpace" presStyleCnt="0"/>
      <dgm:spPr/>
    </dgm:pt>
    <dgm:pt modelId="{CA364168-87C6-49A0-B84B-F9968F714871}" type="pres">
      <dgm:prSet presAssocID="{0DA88D4B-2F7E-4D42-9A7A-4A6110F745DF}" presName="compNode" presStyleCnt="0"/>
      <dgm:spPr/>
    </dgm:pt>
    <dgm:pt modelId="{4BEE4EE7-F64A-4B8A-809D-38E2B335F720}" type="pres">
      <dgm:prSet presAssocID="{0DA88D4B-2F7E-4D42-9A7A-4A6110F745DF}" presName="noGeometry" presStyleCnt="0"/>
      <dgm:spPr/>
    </dgm:pt>
    <dgm:pt modelId="{2AA30BEE-8A25-4179-8905-4DA74A44CDD2}" type="pres">
      <dgm:prSet presAssocID="{0DA88D4B-2F7E-4D42-9A7A-4A6110F745DF}" presName="childTextVisible" presStyleLbl="bgAccFollowNode1" presStyleIdx="1" presStyleCnt="2">
        <dgm:presLayoutVars>
          <dgm:bulletEnabled val="1"/>
        </dgm:presLayoutVars>
      </dgm:prSet>
      <dgm:spPr/>
    </dgm:pt>
    <dgm:pt modelId="{2D0049CC-DA14-48FC-BA8D-F72201B56A53}" type="pres">
      <dgm:prSet presAssocID="{0DA88D4B-2F7E-4D42-9A7A-4A6110F745DF}" presName="childTextHidden" presStyleLbl="bgAccFollowNode1" presStyleIdx="1" presStyleCnt="2"/>
      <dgm:spPr/>
    </dgm:pt>
    <dgm:pt modelId="{102A0ACA-FC66-41CB-8DCC-C428C280D913}" type="pres">
      <dgm:prSet presAssocID="{0DA88D4B-2F7E-4D42-9A7A-4A6110F745DF}" presName="parentText" presStyleLbl="node1" presStyleIdx="1" presStyleCnt="2">
        <dgm:presLayoutVars>
          <dgm:chMax val="1"/>
          <dgm:bulletEnabled val="1"/>
        </dgm:presLayoutVars>
      </dgm:prSet>
      <dgm:spPr/>
    </dgm:pt>
  </dgm:ptLst>
  <dgm:cxnLst>
    <dgm:cxn modelId="{D53E9715-020C-4E67-9653-71B2F5F1FE67}" type="presOf" srcId="{AB414CB3-EFFA-4839-9E2B-CBB9CFE79FA8}" destId="{7B0D4D53-C62A-42E3-BFD3-525ED14A9EAA}" srcOrd="1" destOrd="0" presId="urn:microsoft.com/office/officeart/2005/8/layout/hProcess6"/>
    <dgm:cxn modelId="{FEE8E32D-28E1-4607-9791-90DB6FCD94EA}" type="presOf" srcId="{D7E87C61-796E-420D-894D-17940A7EC11A}" destId="{A80BDE6A-BA21-4774-A73B-7E9CF722E997}" srcOrd="0" destOrd="0" presId="urn:microsoft.com/office/officeart/2005/8/layout/hProcess6"/>
    <dgm:cxn modelId="{D3906944-A74E-451C-86C4-13D086EE4E45}" srcId="{B6D75129-4DD9-4069-B4DA-E4B5C0EFE192}" destId="{0DA88D4B-2F7E-4D42-9A7A-4A6110F745DF}" srcOrd="1" destOrd="0" parTransId="{A200A52F-B5FE-4A4E-A153-BAF1FBE94276}" sibTransId="{97DAAE10-8D16-477A-A083-8B1BE80822D3}"/>
    <dgm:cxn modelId="{D7471B50-AC7D-4355-9DC7-B213177313DC}" type="presOf" srcId="{B6D75129-4DD9-4069-B4DA-E4B5C0EFE192}" destId="{E1E3D09E-6955-4C27-BA5C-DE1F856C6A91}" srcOrd="0" destOrd="0" presId="urn:microsoft.com/office/officeart/2005/8/layout/hProcess6"/>
    <dgm:cxn modelId="{B1C65A79-95F8-4D3D-B381-B32163F43BF5}" srcId="{B6D75129-4DD9-4069-B4DA-E4B5C0EFE192}" destId="{D7E87C61-796E-420D-894D-17940A7EC11A}" srcOrd="0" destOrd="0" parTransId="{DD0E29DD-D22D-4DD7-97B5-C2D5CB2C8292}" sibTransId="{97CF62D6-EE2D-4D15-8697-00787AD2807A}"/>
    <dgm:cxn modelId="{09309581-B461-4E6C-884A-A7B940E5E5F2}" srcId="{D7E87C61-796E-420D-894D-17940A7EC11A}" destId="{AB414CB3-EFFA-4839-9E2B-CBB9CFE79FA8}" srcOrd="0" destOrd="0" parTransId="{69E61F02-904E-448B-981E-DF9648B158D4}" sibTransId="{21C5DF2B-3002-4787-86AC-8D407BA21CE4}"/>
    <dgm:cxn modelId="{F4B5A893-EBF3-4BA4-961E-AAC4AEEB6ECA}" srcId="{0DA88D4B-2F7E-4D42-9A7A-4A6110F745DF}" destId="{736F250E-2963-453E-B0F0-3CE2177BE8D2}" srcOrd="0" destOrd="0" parTransId="{5D8B1136-6590-4D71-A784-9C88BEEECA6A}" sibTransId="{D52D6D09-5AC8-4405-956A-593EE164DE71}"/>
    <dgm:cxn modelId="{2B8C7598-FB6F-40C5-8519-FD5FC1958BA2}" type="presOf" srcId="{736F250E-2963-453E-B0F0-3CE2177BE8D2}" destId="{2D0049CC-DA14-48FC-BA8D-F72201B56A53}" srcOrd="1" destOrd="0" presId="urn:microsoft.com/office/officeart/2005/8/layout/hProcess6"/>
    <dgm:cxn modelId="{A3B493C1-FB93-4AD1-8ADA-38011CCA752D}" type="presOf" srcId="{736F250E-2963-453E-B0F0-3CE2177BE8D2}" destId="{2AA30BEE-8A25-4179-8905-4DA74A44CDD2}" srcOrd="0" destOrd="0" presId="urn:microsoft.com/office/officeart/2005/8/layout/hProcess6"/>
    <dgm:cxn modelId="{0A720BC3-3596-4F57-9A84-AD272EAF4D88}" type="presOf" srcId="{AB414CB3-EFFA-4839-9E2B-CBB9CFE79FA8}" destId="{03D565A8-3E89-491A-BB98-F66DF081EA3C}" srcOrd="0" destOrd="0" presId="urn:microsoft.com/office/officeart/2005/8/layout/hProcess6"/>
    <dgm:cxn modelId="{339A5DF1-565F-4776-BD71-D5E7BDE2D164}" type="presOf" srcId="{0DA88D4B-2F7E-4D42-9A7A-4A6110F745DF}" destId="{102A0ACA-FC66-41CB-8DCC-C428C280D913}" srcOrd="0" destOrd="0" presId="urn:microsoft.com/office/officeart/2005/8/layout/hProcess6"/>
    <dgm:cxn modelId="{B264EF0D-F6A3-44C9-AED8-C6F6E2864CC1}" type="presParOf" srcId="{E1E3D09E-6955-4C27-BA5C-DE1F856C6A91}" destId="{9D520895-9F53-4130-A967-8ECAF04254B9}" srcOrd="0" destOrd="0" presId="urn:microsoft.com/office/officeart/2005/8/layout/hProcess6"/>
    <dgm:cxn modelId="{80B908C3-F7B3-41BC-9B14-940B0C268D6C}" type="presParOf" srcId="{9D520895-9F53-4130-A967-8ECAF04254B9}" destId="{4E0AE1CA-81B1-4B26-AEC6-C9BAF061F9F3}" srcOrd="0" destOrd="0" presId="urn:microsoft.com/office/officeart/2005/8/layout/hProcess6"/>
    <dgm:cxn modelId="{FFE19A74-5020-4052-8BB3-63D20439BBE6}" type="presParOf" srcId="{9D520895-9F53-4130-A967-8ECAF04254B9}" destId="{03D565A8-3E89-491A-BB98-F66DF081EA3C}" srcOrd="1" destOrd="0" presId="urn:microsoft.com/office/officeart/2005/8/layout/hProcess6"/>
    <dgm:cxn modelId="{AA556FF5-9807-451A-887F-066B24AA2BB7}" type="presParOf" srcId="{9D520895-9F53-4130-A967-8ECAF04254B9}" destId="{7B0D4D53-C62A-42E3-BFD3-525ED14A9EAA}" srcOrd="2" destOrd="0" presId="urn:microsoft.com/office/officeart/2005/8/layout/hProcess6"/>
    <dgm:cxn modelId="{B5FB5AB9-80E9-4316-A1DF-0BC05AA27701}" type="presParOf" srcId="{9D520895-9F53-4130-A967-8ECAF04254B9}" destId="{A80BDE6A-BA21-4774-A73B-7E9CF722E997}" srcOrd="3" destOrd="0" presId="urn:microsoft.com/office/officeart/2005/8/layout/hProcess6"/>
    <dgm:cxn modelId="{339E72D4-DF78-4BA6-9CE8-59AA45CC7E86}" type="presParOf" srcId="{E1E3D09E-6955-4C27-BA5C-DE1F856C6A91}" destId="{DD627281-9D1E-4FAC-83EE-FA3F1949E9E9}" srcOrd="1" destOrd="0" presId="urn:microsoft.com/office/officeart/2005/8/layout/hProcess6"/>
    <dgm:cxn modelId="{5633984B-A949-490D-82D8-C9475BC3967F}" type="presParOf" srcId="{E1E3D09E-6955-4C27-BA5C-DE1F856C6A91}" destId="{CA364168-87C6-49A0-B84B-F9968F714871}" srcOrd="2" destOrd="0" presId="urn:microsoft.com/office/officeart/2005/8/layout/hProcess6"/>
    <dgm:cxn modelId="{1C6C3B57-FBE3-4044-9A6C-17526E25EAFA}" type="presParOf" srcId="{CA364168-87C6-49A0-B84B-F9968F714871}" destId="{4BEE4EE7-F64A-4B8A-809D-38E2B335F720}" srcOrd="0" destOrd="0" presId="urn:microsoft.com/office/officeart/2005/8/layout/hProcess6"/>
    <dgm:cxn modelId="{ABA3034F-0C66-440C-B71C-2400DFADCCAD}" type="presParOf" srcId="{CA364168-87C6-49A0-B84B-F9968F714871}" destId="{2AA30BEE-8A25-4179-8905-4DA74A44CDD2}" srcOrd="1" destOrd="0" presId="urn:microsoft.com/office/officeart/2005/8/layout/hProcess6"/>
    <dgm:cxn modelId="{B6485101-C9D5-49C0-8965-7D73BA71952D}" type="presParOf" srcId="{CA364168-87C6-49A0-B84B-F9968F714871}" destId="{2D0049CC-DA14-48FC-BA8D-F72201B56A53}" srcOrd="2" destOrd="0" presId="urn:microsoft.com/office/officeart/2005/8/layout/hProcess6"/>
    <dgm:cxn modelId="{7EDF4AB8-97AC-4C72-B1CD-7ABC1107B462}" type="presParOf" srcId="{CA364168-87C6-49A0-B84B-F9968F714871}" destId="{102A0ACA-FC66-41CB-8DCC-C428C280D913}"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3B69E4-AE00-4C4F-8F41-20FFD0D42678}" type="doc">
      <dgm:prSet loTypeId="urn:microsoft.com/office/officeart/2005/8/layout/hProcess11" loCatId="process" qsTypeId="urn:microsoft.com/office/officeart/2005/8/quickstyle/simple1" qsCatId="simple" csTypeId="urn:microsoft.com/office/officeart/2005/8/colors/accent1_2" csCatId="accent1" phldr="1"/>
      <dgm:spPr/>
    </dgm:pt>
    <dgm:pt modelId="{4E408BD1-F13D-4BBC-A70A-6BE96076E434}">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States enacted parole statute</a:t>
          </a:r>
        </a:p>
      </dgm:t>
    </dgm:pt>
    <dgm:pt modelId="{397E7CD8-CC44-4839-91E5-E187EE0A74F1}" type="parTrans" cxnId="{400238D2-E630-4A0B-A133-A0D3A8738D94}">
      <dgm:prSet/>
      <dgm:spPr/>
      <dgm:t>
        <a:bodyPr/>
        <a:lstStyle/>
        <a:p>
          <a:endParaRPr lang="en-US"/>
        </a:p>
      </dgm:t>
    </dgm:pt>
    <dgm:pt modelId="{76D4F946-4B36-4166-B33D-32FB939FD99C}" type="sibTrans" cxnId="{400238D2-E630-4A0B-A133-A0D3A8738D94}">
      <dgm:prSet/>
      <dgm:spPr/>
      <dgm:t>
        <a:bodyPr/>
        <a:lstStyle/>
        <a:p>
          <a:endParaRPr lang="en-US"/>
        </a:p>
      </dgm:t>
    </dgm:pt>
    <dgm:pt modelId="{C9E7255F-B4D4-4652-A758-84230F7C3FE1}">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Parole systems used in all states and the federal system</a:t>
          </a:r>
        </a:p>
      </dgm:t>
    </dgm:pt>
    <dgm:pt modelId="{1783D4F4-90F4-4332-94C0-A54B3BDAC29B}" type="parTrans" cxnId="{32A690D1-1808-4839-BFA2-CA4192DE510E}">
      <dgm:prSet/>
      <dgm:spPr/>
      <dgm:t>
        <a:bodyPr/>
        <a:lstStyle/>
        <a:p>
          <a:endParaRPr lang="en-US"/>
        </a:p>
      </dgm:t>
    </dgm:pt>
    <dgm:pt modelId="{887FEC5B-A0B5-4588-BAF3-4F9EEA046FF3}" type="sibTrans" cxnId="{32A690D1-1808-4839-BFA2-CA4192DE510E}">
      <dgm:prSet/>
      <dgm:spPr/>
      <dgm:t>
        <a:bodyPr/>
        <a:lstStyle/>
        <a:p>
          <a:endParaRPr lang="en-US"/>
        </a:p>
      </dgm:t>
    </dgm:pt>
    <dgm:pt modelId="{7CCE4B94-5092-401E-A9E2-21889BE57B92}">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Sixteen states abolished parole, favoring “determinate sentencing”</a:t>
          </a:r>
        </a:p>
      </dgm:t>
    </dgm:pt>
    <dgm:pt modelId="{6B3A741B-F1D7-470C-A9C8-769999012031}" type="parTrans" cxnId="{DC34388B-0FD8-48FE-85FA-E5C7DB38819B}">
      <dgm:prSet/>
      <dgm:spPr/>
      <dgm:t>
        <a:bodyPr/>
        <a:lstStyle/>
        <a:p>
          <a:endParaRPr lang="en-US"/>
        </a:p>
      </dgm:t>
    </dgm:pt>
    <dgm:pt modelId="{2422439B-9A87-4AC7-AF0A-78C0E6F68096}" type="sibTrans" cxnId="{DC34388B-0FD8-48FE-85FA-E5C7DB38819B}">
      <dgm:prSet/>
      <dgm:spPr/>
      <dgm:t>
        <a:bodyPr/>
        <a:lstStyle/>
        <a:p>
          <a:endParaRPr lang="en-US"/>
        </a:p>
      </dgm:t>
    </dgm:pt>
    <dgm:pt modelId="{66EB5E9B-8E49-4AB8-B3A8-BD8E59BA5252}">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New York “good time law” passed</a:t>
          </a:r>
        </a:p>
      </dgm:t>
    </dgm:pt>
    <dgm:pt modelId="{11346600-10C5-44E5-9EFC-CB60858E40A3}" type="parTrans" cxnId="{99B3F21C-CCD0-41C0-B9EE-C95123FB4D35}">
      <dgm:prSet/>
      <dgm:spPr/>
      <dgm:t>
        <a:bodyPr/>
        <a:lstStyle/>
        <a:p>
          <a:endParaRPr lang="en-US"/>
        </a:p>
      </dgm:t>
    </dgm:pt>
    <dgm:pt modelId="{FBA0CF16-B6A8-4C1B-9158-3BF1122747C8}" type="sibTrans" cxnId="{99B3F21C-CCD0-41C0-B9EE-C95123FB4D35}">
      <dgm:prSet/>
      <dgm:spPr/>
      <dgm:t>
        <a:bodyPr/>
        <a:lstStyle/>
        <a:p>
          <a:endParaRPr lang="en-US"/>
        </a:p>
      </dgm:t>
    </dgm:pt>
    <dgm:pt modelId="{6AEF90F9-E0D6-482A-A0AD-1D0DDC53A464}">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Massachusetts hired staff to assist prisoners with release</a:t>
          </a:r>
        </a:p>
      </dgm:t>
    </dgm:pt>
    <dgm:pt modelId="{CBDA1E90-EBFB-4C4B-842D-99EED3D67A6E}" type="parTrans" cxnId="{6B4CB1C1-A247-43F0-9A46-5532A92FF350}">
      <dgm:prSet/>
      <dgm:spPr/>
      <dgm:t>
        <a:bodyPr/>
        <a:lstStyle/>
        <a:p>
          <a:endParaRPr lang="en-US"/>
        </a:p>
      </dgm:t>
    </dgm:pt>
    <dgm:pt modelId="{DC36ED92-FBAA-4A0A-A352-B8F678B50EC0}" type="sibTrans" cxnId="{6B4CB1C1-A247-43F0-9A46-5532A92FF350}">
      <dgm:prSet/>
      <dgm:spPr/>
      <dgm:t>
        <a:bodyPr/>
        <a:lstStyle/>
        <a:p>
          <a:endParaRPr lang="en-US"/>
        </a:p>
      </dgm:t>
    </dgm:pt>
    <dgm:pt modelId="{A8533E67-BAAE-4BC9-B6C7-C9BA69C3C7E1}">
      <dgm:prSet phldrT="[Text]"/>
      <dgm:spPr/>
      <dgm:t>
        <a:bodyPr/>
        <a:lstStyle/>
        <a:p>
          <a:r>
            <a:rPr lang="en-US" dirty="0">
              <a:latin typeface="Roboto" panose="02000000000000000000" pitchFamily="2" charset="0"/>
              <a:ea typeface="Roboto" panose="02000000000000000000" pitchFamily="2" charset="0"/>
              <a:cs typeface="Roboto" panose="02000000000000000000" pitchFamily="2" charset="0"/>
            </a:rPr>
            <a:t>The first prison in the nation was constructed in Massachusetts</a:t>
          </a:r>
        </a:p>
      </dgm:t>
    </dgm:pt>
    <dgm:pt modelId="{C0ACF32C-0D7A-4479-91BB-96843F500876}" type="parTrans" cxnId="{14AC88B1-A11A-4940-B0F8-DE7070C327BC}">
      <dgm:prSet/>
      <dgm:spPr/>
      <dgm:t>
        <a:bodyPr/>
        <a:lstStyle/>
        <a:p>
          <a:endParaRPr lang="en-US"/>
        </a:p>
      </dgm:t>
    </dgm:pt>
    <dgm:pt modelId="{752F5ED7-45BF-4189-A677-1F71C40C2B6D}" type="sibTrans" cxnId="{14AC88B1-A11A-4940-B0F8-DE7070C327BC}">
      <dgm:prSet/>
      <dgm:spPr/>
      <dgm:t>
        <a:bodyPr/>
        <a:lstStyle/>
        <a:p>
          <a:endParaRPr lang="en-US"/>
        </a:p>
      </dgm:t>
    </dgm:pt>
    <dgm:pt modelId="{11162CF8-8A69-478B-BFA9-039915A7BAA8}" type="pres">
      <dgm:prSet presAssocID="{B73B69E4-AE00-4C4F-8F41-20FFD0D42678}" presName="Name0" presStyleCnt="0">
        <dgm:presLayoutVars>
          <dgm:dir/>
          <dgm:resizeHandles val="exact"/>
        </dgm:presLayoutVars>
      </dgm:prSet>
      <dgm:spPr/>
    </dgm:pt>
    <dgm:pt modelId="{4ED01A01-3689-4F54-A265-9F03BF903096}" type="pres">
      <dgm:prSet presAssocID="{B73B69E4-AE00-4C4F-8F41-20FFD0D42678}" presName="arrow" presStyleLbl="bgShp" presStyleIdx="0" presStyleCnt="1" custLinFactNeighborX="215" custLinFactNeighborY="874"/>
      <dgm:spPr/>
    </dgm:pt>
    <dgm:pt modelId="{43DDD779-85F6-452D-BC46-17F46E679948}" type="pres">
      <dgm:prSet presAssocID="{B73B69E4-AE00-4C4F-8F41-20FFD0D42678}" presName="points" presStyleCnt="0"/>
      <dgm:spPr/>
    </dgm:pt>
    <dgm:pt modelId="{EEEBDA80-ED51-4A3F-9E13-F030E9078E94}" type="pres">
      <dgm:prSet presAssocID="{A8533E67-BAAE-4BC9-B6C7-C9BA69C3C7E1}" presName="compositeA" presStyleCnt="0"/>
      <dgm:spPr/>
    </dgm:pt>
    <dgm:pt modelId="{BB8E1926-D225-4EB5-91A2-1A07F68E60F9}" type="pres">
      <dgm:prSet presAssocID="{A8533E67-BAAE-4BC9-B6C7-C9BA69C3C7E1}" presName="textA" presStyleLbl="revTx" presStyleIdx="0" presStyleCnt="6" custScaleX="113308">
        <dgm:presLayoutVars>
          <dgm:bulletEnabled val="1"/>
        </dgm:presLayoutVars>
      </dgm:prSet>
      <dgm:spPr/>
    </dgm:pt>
    <dgm:pt modelId="{1F9AE805-4A5E-43D3-B18E-BB68CE5849C3}" type="pres">
      <dgm:prSet presAssocID="{A8533E67-BAAE-4BC9-B6C7-C9BA69C3C7E1}" presName="circleA" presStyleLbl="node1" presStyleIdx="0" presStyleCnt="6"/>
      <dgm:spPr/>
    </dgm:pt>
    <dgm:pt modelId="{4E8BA0DC-88C5-4EE7-91C6-37B65508BEC9}" type="pres">
      <dgm:prSet presAssocID="{A8533E67-BAAE-4BC9-B6C7-C9BA69C3C7E1}" presName="spaceA" presStyleCnt="0"/>
      <dgm:spPr/>
    </dgm:pt>
    <dgm:pt modelId="{B27D2AF3-A49E-44F5-98D9-CB39DE89B179}" type="pres">
      <dgm:prSet presAssocID="{752F5ED7-45BF-4189-A677-1F71C40C2B6D}" presName="space" presStyleCnt="0"/>
      <dgm:spPr/>
    </dgm:pt>
    <dgm:pt modelId="{4AA4346A-169C-4BF8-A709-055315B641DD}" type="pres">
      <dgm:prSet presAssocID="{66EB5E9B-8E49-4AB8-B3A8-BD8E59BA5252}" presName="compositeB" presStyleCnt="0"/>
      <dgm:spPr/>
    </dgm:pt>
    <dgm:pt modelId="{DFBBB81D-7C45-4669-8445-17F3BF61D6B9}" type="pres">
      <dgm:prSet presAssocID="{66EB5E9B-8E49-4AB8-B3A8-BD8E59BA5252}" presName="textB" presStyleLbl="revTx" presStyleIdx="1" presStyleCnt="6" custScaleX="121680">
        <dgm:presLayoutVars>
          <dgm:bulletEnabled val="1"/>
        </dgm:presLayoutVars>
      </dgm:prSet>
      <dgm:spPr/>
    </dgm:pt>
    <dgm:pt modelId="{5B66A487-702D-468E-99DC-726B444391FC}" type="pres">
      <dgm:prSet presAssocID="{66EB5E9B-8E49-4AB8-B3A8-BD8E59BA5252}" presName="circleB" presStyleLbl="node1" presStyleIdx="1" presStyleCnt="6"/>
      <dgm:spPr/>
    </dgm:pt>
    <dgm:pt modelId="{19E8128D-6203-40C0-AAC1-57C457C4D457}" type="pres">
      <dgm:prSet presAssocID="{66EB5E9B-8E49-4AB8-B3A8-BD8E59BA5252}" presName="spaceB" presStyleCnt="0"/>
      <dgm:spPr/>
    </dgm:pt>
    <dgm:pt modelId="{DFA08A28-11F9-4BB3-9F00-59257BC89F70}" type="pres">
      <dgm:prSet presAssocID="{FBA0CF16-B6A8-4C1B-9158-3BF1122747C8}" presName="space" presStyleCnt="0"/>
      <dgm:spPr/>
    </dgm:pt>
    <dgm:pt modelId="{FA5CA5D5-79C8-424B-BCA7-5FD31EDE6494}" type="pres">
      <dgm:prSet presAssocID="{6AEF90F9-E0D6-482A-A0AD-1D0DDC53A464}" presName="compositeA" presStyleCnt="0"/>
      <dgm:spPr/>
    </dgm:pt>
    <dgm:pt modelId="{DC9BB955-B626-4DCB-B995-A06462B0630C}" type="pres">
      <dgm:prSet presAssocID="{6AEF90F9-E0D6-482A-A0AD-1D0DDC53A464}" presName="textA" presStyleLbl="revTx" presStyleIdx="2" presStyleCnt="6" custScaleX="112330">
        <dgm:presLayoutVars>
          <dgm:bulletEnabled val="1"/>
        </dgm:presLayoutVars>
      </dgm:prSet>
      <dgm:spPr/>
    </dgm:pt>
    <dgm:pt modelId="{D27D052D-6BE9-434E-9DB1-3EE4F48EC3AC}" type="pres">
      <dgm:prSet presAssocID="{6AEF90F9-E0D6-482A-A0AD-1D0DDC53A464}" presName="circleA" presStyleLbl="node1" presStyleIdx="2" presStyleCnt="6"/>
      <dgm:spPr/>
    </dgm:pt>
    <dgm:pt modelId="{ABF83BE7-6D4B-45BD-870D-C85F7EBA3F8E}" type="pres">
      <dgm:prSet presAssocID="{6AEF90F9-E0D6-482A-A0AD-1D0DDC53A464}" presName="spaceA" presStyleCnt="0"/>
      <dgm:spPr/>
    </dgm:pt>
    <dgm:pt modelId="{B3C25E3A-CB9E-40D5-9198-57F2F3686594}" type="pres">
      <dgm:prSet presAssocID="{DC36ED92-FBAA-4A0A-A352-B8F678B50EC0}" presName="space" presStyleCnt="0"/>
      <dgm:spPr/>
    </dgm:pt>
    <dgm:pt modelId="{313F403B-0507-4D26-984C-D62C267B681D}" type="pres">
      <dgm:prSet presAssocID="{4E408BD1-F13D-4BBC-A70A-6BE96076E434}" presName="compositeB" presStyleCnt="0"/>
      <dgm:spPr/>
    </dgm:pt>
    <dgm:pt modelId="{F5C4BDF4-02F9-4AFD-AB08-A1C20F577EBF}" type="pres">
      <dgm:prSet presAssocID="{4E408BD1-F13D-4BBC-A70A-6BE96076E434}" presName="textB" presStyleLbl="revTx" presStyleIdx="3" presStyleCnt="6">
        <dgm:presLayoutVars>
          <dgm:bulletEnabled val="1"/>
        </dgm:presLayoutVars>
      </dgm:prSet>
      <dgm:spPr/>
    </dgm:pt>
    <dgm:pt modelId="{184104D6-4E69-4D96-AFDE-FCA1E11F8437}" type="pres">
      <dgm:prSet presAssocID="{4E408BD1-F13D-4BBC-A70A-6BE96076E434}" presName="circleB" presStyleLbl="node1" presStyleIdx="3" presStyleCnt="6"/>
      <dgm:spPr/>
    </dgm:pt>
    <dgm:pt modelId="{717BEE16-32B4-4B1C-8A89-A61B6905CFCD}" type="pres">
      <dgm:prSet presAssocID="{4E408BD1-F13D-4BBC-A70A-6BE96076E434}" presName="spaceB" presStyleCnt="0"/>
      <dgm:spPr/>
    </dgm:pt>
    <dgm:pt modelId="{0C633268-3130-48DD-8413-C20682649C51}" type="pres">
      <dgm:prSet presAssocID="{76D4F946-4B36-4166-B33D-32FB939FD99C}" presName="space" presStyleCnt="0"/>
      <dgm:spPr/>
    </dgm:pt>
    <dgm:pt modelId="{2707351D-819A-4207-91AE-2402DE5BF228}" type="pres">
      <dgm:prSet presAssocID="{C9E7255F-B4D4-4652-A758-84230F7C3FE1}" presName="compositeA" presStyleCnt="0"/>
      <dgm:spPr/>
    </dgm:pt>
    <dgm:pt modelId="{910E6F0E-A202-4A2E-815B-64E70EEC3B5B}" type="pres">
      <dgm:prSet presAssocID="{C9E7255F-B4D4-4652-A758-84230F7C3FE1}" presName="textA" presStyleLbl="revTx" presStyleIdx="4" presStyleCnt="6" custScaleX="128084">
        <dgm:presLayoutVars>
          <dgm:bulletEnabled val="1"/>
        </dgm:presLayoutVars>
      </dgm:prSet>
      <dgm:spPr/>
    </dgm:pt>
    <dgm:pt modelId="{ED1A18C9-3C25-40E6-8DC6-ACE606A3F259}" type="pres">
      <dgm:prSet presAssocID="{C9E7255F-B4D4-4652-A758-84230F7C3FE1}" presName="circleA" presStyleLbl="node1" presStyleIdx="4" presStyleCnt="6"/>
      <dgm:spPr/>
    </dgm:pt>
    <dgm:pt modelId="{C888B81A-02FE-41AC-B091-21B2D175A0C1}" type="pres">
      <dgm:prSet presAssocID="{C9E7255F-B4D4-4652-A758-84230F7C3FE1}" presName="spaceA" presStyleCnt="0"/>
      <dgm:spPr/>
    </dgm:pt>
    <dgm:pt modelId="{001A5AD7-04FC-446A-8135-DB54B8874F4D}" type="pres">
      <dgm:prSet presAssocID="{887FEC5B-A0B5-4588-BAF3-4F9EEA046FF3}" presName="space" presStyleCnt="0"/>
      <dgm:spPr/>
    </dgm:pt>
    <dgm:pt modelId="{62548E70-222C-403B-A3E0-2C64CADDA8B5}" type="pres">
      <dgm:prSet presAssocID="{7CCE4B94-5092-401E-A9E2-21889BE57B92}" presName="compositeB" presStyleCnt="0"/>
      <dgm:spPr/>
    </dgm:pt>
    <dgm:pt modelId="{F826E7BA-DDBA-401B-A922-84183B8215B5}" type="pres">
      <dgm:prSet presAssocID="{7CCE4B94-5092-401E-A9E2-21889BE57B92}" presName="textB" presStyleLbl="revTx" presStyleIdx="5" presStyleCnt="6" custScaleX="129104">
        <dgm:presLayoutVars>
          <dgm:bulletEnabled val="1"/>
        </dgm:presLayoutVars>
      </dgm:prSet>
      <dgm:spPr/>
    </dgm:pt>
    <dgm:pt modelId="{17BDC5AB-4480-4D5B-A1B0-A0D08DD732B7}" type="pres">
      <dgm:prSet presAssocID="{7CCE4B94-5092-401E-A9E2-21889BE57B92}" presName="circleB" presStyleLbl="node1" presStyleIdx="5" presStyleCnt="6"/>
      <dgm:spPr/>
    </dgm:pt>
    <dgm:pt modelId="{D3624F68-ED71-4D1F-BAE0-8954043B576A}" type="pres">
      <dgm:prSet presAssocID="{7CCE4B94-5092-401E-A9E2-21889BE57B92}" presName="spaceB" presStyleCnt="0"/>
      <dgm:spPr/>
    </dgm:pt>
  </dgm:ptLst>
  <dgm:cxnLst>
    <dgm:cxn modelId="{99B3F21C-CCD0-41C0-B9EE-C95123FB4D35}" srcId="{B73B69E4-AE00-4C4F-8F41-20FFD0D42678}" destId="{66EB5E9B-8E49-4AB8-B3A8-BD8E59BA5252}" srcOrd="1" destOrd="0" parTransId="{11346600-10C5-44E5-9EFC-CB60858E40A3}" sibTransId="{FBA0CF16-B6A8-4C1B-9158-3BF1122747C8}"/>
    <dgm:cxn modelId="{F660B032-EF53-4E1B-8F88-900D3CB19056}" type="presOf" srcId="{B73B69E4-AE00-4C4F-8F41-20FFD0D42678}" destId="{11162CF8-8A69-478B-BFA9-039915A7BAA8}" srcOrd="0" destOrd="0" presId="urn:microsoft.com/office/officeart/2005/8/layout/hProcess11"/>
    <dgm:cxn modelId="{78112C5D-6F9F-4E5C-A3C0-9329BA1F34E2}" type="presOf" srcId="{7CCE4B94-5092-401E-A9E2-21889BE57B92}" destId="{F826E7BA-DDBA-401B-A922-84183B8215B5}" srcOrd="0" destOrd="0" presId="urn:microsoft.com/office/officeart/2005/8/layout/hProcess11"/>
    <dgm:cxn modelId="{DC34388B-0FD8-48FE-85FA-E5C7DB38819B}" srcId="{B73B69E4-AE00-4C4F-8F41-20FFD0D42678}" destId="{7CCE4B94-5092-401E-A9E2-21889BE57B92}" srcOrd="5" destOrd="0" parTransId="{6B3A741B-F1D7-470C-A9C8-769999012031}" sibTransId="{2422439B-9A87-4AC7-AF0A-78C0E6F68096}"/>
    <dgm:cxn modelId="{BD1ADD8B-0632-4269-B118-439C639FB646}" type="presOf" srcId="{C9E7255F-B4D4-4652-A758-84230F7C3FE1}" destId="{910E6F0E-A202-4A2E-815B-64E70EEC3B5B}" srcOrd="0" destOrd="0" presId="urn:microsoft.com/office/officeart/2005/8/layout/hProcess11"/>
    <dgm:cxn modelId="{6B646B97-BDA6-491A-8E20-5A15A99B482B}" type="presOf" srcId="{4E408BD1-F13D-4BBC-A70A-6BE96076E434}" destId="{F5C4BDF4-02F9-4AFD-AB08-A1C20F577EBF}" srcOrd="0" destOrd="0" presId="urn:microsoft.com/office/officeart/2005/8/layout/hProcess11"/>
    <dgm:cxn modelId="{42FFF5A8-B10F-4DC3-8A95-0FC98D19DC91}" type="presOf" srcId="{6AEF90F9-E0D6-482A-A0AD-1D0DDC53A464}" destId="{DC9BB955-B626-4DCB-B995-A06462B0630C}" srcOrd="0" destOrd="0" presId="urn:microsoft.com/office/officeart/2005/8/layout/hProcess11"/>
    <dgm:cxn modelId="{14AC88B1-A11A-4940-B0F8-DE7070C327BC}" srcId="{B73B69E4-AE00-4C4F-8F41-20FFD0D42678}" destId="{A8533E67-BAAE-4BC9-B6C7-C9BA69C3C7E1}" srcOrd="0" destOrd="0" parTransId="{C0ACF32C-0D7A-4479-91BB-96843F500876}" sibTransId="{752F5ED7-45BF-4189-A677-1F71C40C2B6D}"/>
    <dgm:cxn modelId="{6B4CB1C1-A247-43F0-9A46-5532A92FF350}" srcId="{B73B69E4-AE00-4C4F-8F41-20FFD0D42678}" destId="{6AEF90F9-E0D6-482A-A0AD-1D0DDC53A464}" srcOrd="2" destOrd="0" parTransId="{CBDA1E90-EBFB-4C4B-842D-99EED3D67A6E}" sibTransId="{DC36ED92-FBAA-4A0A-A352-B8F678B50EC0}"/>
    <dgm:cxn modelId="{32A690D1-1808-4839-BFA2-CA4192DE510E}" srcId="{B73B69E4-AE00-4C4F-8F41-20FFD0D42678}" destId="{C9E7255F-B4D4-4652-A758-84230F7C3FE1}" srcOrd="4" destOrd="0" parTransId="{1783D4F4-90F4-4332-94C0-A54B3BDAC29B}" sibTransId="{887FEC5B-A0B5-4588-BAF3-4F9EEA046FF3}"/>
    <dgm:cxn modelId="{400238D2-E630-4A0B-A133-A0D3A8738D94}" srcId="{B73B69E4-AE00-4C4F-8F41-20FFD0D42678}" destId="{4E408BD1-F13D-4BBC-A70A-6BE96076E434}" srcOrd="3" destOrd="0" parTransId="{397E7CD8-CC44-4839-91E5-E187EE0A74F1}" sibTransId="{76D4F946-4B36-4166-B33D-32FB939FD99C}"/>
    <dgm:cxn modelId="{E59FCCF0-6FF8-4420-AD20-8D7E388C5BC2}" type="presOf" srcId="{A8533E67-BAAE-4BC9-B6C7-C9BA69C3C7E1}" destId="{BB8E1926-D225-4EB5-91A2-1A07F68E60F9}" srcOrd="0" destOrd="0" presId="urn:microsoft.com/office/officeart/2005/8/layout/hProcess11"/>
    <dgm:cxn modelId="{94BBF6F1-9D62-4318-8FCA-542887F472F9}" type="presOf" srcId="{66EB5E9B-8E49-4AB8-B3A8-BD8E59BA5252}" destId="{DFBBB81D-7C45-4669-8445-17F3BF61D6B9}" srcOrd="0" destOrd="0" presId="urn:microsoft.com/office/officeart/2005/8/layout/hProcess11"/>
    <dgm:cxn modelId="{DB8A4255-71CF-4830-BE83-E01A9567B208}" type="presParOf" srcId="{11162CF8-8A69-478B-BFA9-039915A7BAA8}" destId="{4ED01A01-3689-4F54-A265-9F03BF903096}" srcOrd="0" destOrd="0" presId="urn:microsoft.com/office/officeart/2005/8/layout/hProcess11"/>
    <dgm:cxn modelId="{485D0C10-E41F-43EB-97B6-90620AFCE462}" type="presParOf" srcId="{11162CF8-8A69-478B-BFA9-039915A7BAA8}" destId="{43DDD779-85F6-452D-BC46-17F46E679948}" srcOrd="1" destOrd="0" presId="urn:microsoft.com/office/officeart/2005/8/layout/hProcess11"/>
    <dgm:cxn modelId="{4A7DDAC5-C46C-4C8B-929D-453AA47262C9}" type="presParOf" srcId="{43DDD779-85F6-452D-BC46-17F46E679948}" destId="{EEEBDA80-ED51-4A3F-9E13-F030E9078E94}" srcOrd="0" destOrd="0" presId="urn:microsoft.com/office/officeart/2005/8/layout/hProcess11"/>
    <dgm:cxn modelId="{1393FDB7-C568-405E-9EB5-044AED02B37E}" type="presParOf" srcId="{EEEBDA80-ED51-4A3F-9E13-F030E9078E94}" destId="{BB8E1926-D225-4EB5-91A2-1A07F68E60F9}" srcOrd="0" destOrd="0" presId="urn:microsoft.com/office/officeart/2005/8/layout/hProcess11"/>
    <dgm:cxn modelId="{01196AED-18B0-4110-A0DE-6D52D4F53558}" type="presParOf" srcId="{EEEBDA80-ED51-4A3F-9E13-F030E9078E94}" destId="{1F9AE805-4A5E-43D3-B18E-BB68CE5849C3}" srcOrd="1" destOrd="0" presId="urn:microsoft.com/office/officeart/2005/8/layout/hProcess11"/>
    <dgm:cxn modelId="{41E60877-B64B-41D0-B1D1-42091A8E5D53}" type="presParOf" srcId="{EEEBDA80-ED51-4A3F-9E13-F030E9078E94}" destId="{4E8BA0DC-88C5-4EE7-91C6-37B65508BEC9}" srcOrd="2" destOrd="0" presId="urn:microsoft.com/office/officeart/2005/8/layout/hProcess11"/>
    <dgm:cxn modelId="{1BE98A66-23EA-420C-A682-4F1BB126E965}" type="presParOf" srcId="{43DDD779-85F6-452D-BC46-17F46E679948}" destId="{B27D2AF3-A49E-44F5-98D9-CB39DE89B179}" srcOrd="1" destOrd="0" presId="urn:microsoft.com/office/officeart/2005/8/layout/hProcess11"/>
    <dgm:cxn modelId="{13D1A594-D9F4-4DD4-95F0-D1F6B56D891B}" type="presParOf" srcId="{43DDD779-85F6-452D-BC46-17F46E679948}" destId="{4AA4346A-169C-4BF8-A709-055315B641DD}" srcOrd="2" destOrd="0" presId="urn:microsoft.com/office/officeart/2005/8/layout/hProcess11"/>
    <dgm:cxn modelId="{465CB03C-7986-4DE2-962D-FEABC433EBB5}" type="presParOf" srcId="{4AA4346A-169C-4BF8-A709-055315B641DD}" destId="{DFBBB81D-7C45-4669-8445-17F3BF61D6B9}" srcOrd="0" destOrd="0" presId="urn:microsoft.com/office/officeart/2005/8/layout/hProcess11"/>
    <dgm:cxn modelId="{6931FCDF-B676-4C7C-96B7-AF10ED9F4489}" type="presParOf" srcId="{4AA4346A-169C-4BF8-A709-055315B641DD}" destId="{5B66A487-702D-468E-99DC-726B444391FC}" srcOrd="1" destOrd="0" presId="urn:microsoft.com/office/officeart/2005/8/layout/hProcess11"/>
    <dgm:cxn modelId="{99109621-934B-4DE9-AFED-84B4BEF8B90A}" type="presParOf" srcId="{4AA4346A-169C-4BF8-A709-055315B641DD}" destId="{19E8128D-6203-40C0-AAC1-57C457C4D457}" srcOrd="2" destOrd="0" presId="urn:microsoft.com/office/officeart/2005/8/layout/hProcess11"/>
    <dgm:cxn modelId="{F8799900-CF2A-49C3-B9BD-B15988243B47}" type="presParOf" srcId="{43DDD779-85F6-452D-BC46-17F46E679948}" destId="{DFA08A28-11F9-4BB3-9F00-59257BC89F70}" srcOrd="3" destOrd="0" presId="urn:microsoft.com/office/officeart/2005/8/layout/hProcess11"/>
    <dgm:cxn modelId="{ABD93D35-6080-4FC4-B3E3-F5447104B5F0}" type="presParOf" srcId="{43DDD779-85F6-452D-BC46-17F46E679948}" destId="{FA5CA5D5-79C8-424B-BCA7-5FD31EDE6494}" srcOrd="4" destOrd="0" presId="urn:microsoft.com/office/officeart/2005/8/layout/hProcess11"/>
    <dgm:cxn modelId="{0C5E33D9-6060-44A1-801B-46D35E6FE1F8}" type="presParOf" srcId="{FA5CA5D5-79C8-424B-BCA7-5FD31EDE6494}" destId="{DC9BB955-B626-4DCB-B995-A06462B0630C}" srcOrd="0" destOrd="0" presId="urn:microsoft.com/office/officeart/2005/8/layout/hProcess11"/>
    <dgm:cxn modelId="{DA130C88-1740-4CD8-9544-BAA6C0D35E65}" type="presParOf" srcId="{FA5CA5D5-79C8-424B-BCA7-5FD31EDE6494}" destId="{D27D052D-6BE9-434E-9DB1-3EE4F48EC3AC}" srcOrd="1" destOrd="0" presId="urn:microsoft.com/office/officeart/2005/8/layout/hProcess11"/>
    <dgm:cxn modelId="{E0EB323E-05A4-4356-A035-E235F5161677}" type="presParOf" srcId="{FA5CA5D5-79C8-424B-BCA7-5FD31EDE6494}" destId="{ABF83BE7-6D4B-45BD-870D-C85F7EBA3F8E}" srcOrd="2" destOrd="0" presId="urn:microsoft.com/office/officeart/2005/8/layout/hProcess11"/>
    <dgm:cxn modelId="{4C003512-BDDA-4FB1-87D5-38D50A19EB18}" type="presParOf" srcId="{43DDD779-85F6-452D-BC46-17F46E679948}" destId="{B3C25E3A-CB9E-40D5-9198-57F2F3686594}" srcOrd="5" destOrd="0" presId="urn:microsoft.com/office/officeart/2005/8/layout/hProcess11"/>
    <dgm:cxn modelId="{71261878-F229-42CF-9C57-68EC3637FC63}" type="presParOf" srcId="{43DDD779-85F6-452D-BC46-17F46E679948}" destId="{313F403B-0507-4D26-984C-D62C267B681D}" srcOrd="6" destOrd="0" presId="urn:microsoft.com/office/officeart/2005/8/layout/hProcess11"/>
    <dgm:cxn modelId="{B49CA8BD-22C0-43F3-9D45-F8D97B7F317C}" type="presParOf" srcId="{313F403B-0507-4D26-984C-D62C267B681D}" destId="{F5C4BDF4-02F9-4AFD-AB08-A1C20F577EBF}" srcOrd="0" destOrd="0" presId="urn:microsoft.com/office/officeart/2005/8/layout/hProcess11"/>
    <dgm:cxn modelId="{321C7344-0BE3-42CC-B831-FEF7EDAE40D5}" type="presParOf" srcId="{313F403B-0507-4D26-984C-D62C267B681D}" destId="{184104D6-4E69-4D96-AFDE-FCA1E11F8437}" srcOrd="1" destOrd="0" presId="urn:microsoft.com/office/officeart/2005/8/layout/hProcess11"/>
    <dgm:cxn modelId="{0274B0D2-2BE8-4A89-BCFD-45A020E1E89F}" type="presParOf" srcId="{313F403B-0507-4D26-984C-D62C267B681D}" destId="{717BEE16-32B4-4B1C-8A89-A61B6905CFCD}" srcOrd="2" destOrd="0" presId="urn:microsoft.com/office/officeart/2005/8/layout/hProcess11"/>
    <dgm:cxn modelId="{C7854843-46BB-4A92-9C31-9F0029212CAA}" type="presParOf" srcId="{43DDD779-85F6-452D-BC46-17F46E679948}" destId="{0C633268-3130-48DD-8413-C20682649C51}" srcOrd="7" destOrd="0" presId="urn:microsoft.com/office/officeart/2005/8/layout/hProcess11"/>
    <dgm:cxn modelId="{AE49C6BE-61C2-4BD7-868D-2512C823F01E}" type="presParOf" srcId="{43DDD779-85F6-452D-BC46-17F46E679948}" destId="{2707351D-819A-4207-91AE-2402DE5BF228}" srcOrd="8" destOrd="0" presId="urn:microsoft.com/office/officeart/2005/8/layout/hProcess11"/>
    <dgm:cxn modelId="{6435B4E7-6B5F-4487-8BFC-ABF53C342E05}" type="presParOf" srcId="{2707351D-819A-4207-91AE-2402DE5BF228}" destId="{910E6F0E-A202-4A2E-815B-64E70EEC3B5B}" srcOrd="0" destOrd="0" presId="urn:microsoft.com/office/officeart/2005/8/layout/hProcess11"/>
    <dgm:cxn modelId="{49ACD1A2-42DB-402A-B4C0-0BEDF949648F}" type="presParOf" srcId="{2707351D-819A-4207-91AE-2402DE5BF228}" destId="{ED1A18C9-3C25-40E6-8DC6-ACE606A3F259}" srcOrd="1" destOrd="0" presId="urn:microsoft.com/office/officeart/2005/8/layout/hProcess11"/>
    <dgm:cxn modelId="{A428ACDC-102D-41B1-AD43-73E8C9F63ACA}" type="presParOf" srcId="{2707351D-819A-4207-91AE-2402DE5BF228}" destId="{C888B81A-02FE-41AC-B091-21B2D175A0C1}" srcOrd="2" destOrd="0" presId="urn:microsoft.com/office/officeart/2005/8/layout/hProcess11"/>
    <dgm:cxn modelId="{B0474761-F419-4BA1-8BDE-A60D93067E9D}" type="presParOf" srcId="{43DDD779-85F6-452D-BC46-17F46E679948}" destId="{001A5AD7-04FC-446A-8135-DB54B8874F4D}" srcOrd="9" destOrd="0" presId="urn:microsoft.com/office/officeart/2005/8/layout/hProcess11"/>
    <dgm:cxn modelId="{7965B987-3014-4C72-81C9-34591335C322}" type="presParOf" srcId="{43DDD779-85F6-452D-BC46-17F46E679948}" destId="{62548E70-222C-403B-A3E0-2C64CADDA8B5}" srcOrd="10" destOrd="0" presId="urn:microsoft.com/office/officeart/2005/8/layout/hProcess11"/>
    <dgm:cxn modelId="{62A1DB13-6EA4-4A0D-9974-F147813E902E}" type="presParOf" srcId="{62548E70-222C-403B-A3E0-2C64CADDA8B5}" destId="{F826E7BA-DDBA-401B-A922-84183B8215B5}" srcOrd="0" destOrd="0" presId="urn:microsoft.com/office/officeart/2005/8/layout/hProcess11"/>
    <dgm:cxn modelId="{5E080FC2-C766-4002-B632-4F471CE645CD}" type="presParOf" srcId="{62548E70-222C-403B-A3E0-2C64CADDA8B5}" destId="{17BDC5AB-4480-4D5B-A1B0-A0D08DD732B7}" srcOrd="1" destOrd="0" presId="urn:microsoft.com/office/officeart/2005/8/layout/hProcess11"/>
    <dgm:cxn modelId="{5BF7A8DE-C476-45D0-9F53-82B97B129E16}" type="presParOf" srcId="{62548E70-222C-403B-A3E0-2C64CADDA8B5}" destId="{D3624F68-ED71-4D1F-BAE0-8954043B576A}"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C8BE-7FD7-C848-B335-86F7879EA62A}">
      <dsp:nvSpPr>
        <dsp:cNvPr id="0" name=""/>
        <dsp:cNvSpPr/>
      </dsp:nvSpPr>
      <dsp:spPr>
        <a:xfrm>
          <a:off x="4646138" y="1607552"/>
          <a:ext cx="2361518" cy="2002701"/>
        </a:xfrm>
        <a:prstGeom prst="ellipse">
          <a:avLst/>
        </a:prstGeom>
        <a:solidFill>
          <a:srgbClr val="558E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Roboto" panose="02000000000000000000" pitchFamily="2" charset="0"/>
              <a:ea typeface="Roboto" panose="02000000000000000000" pitchFamily="2" charset="0"/>
            </a:rPr>
            <a:t>CSRC</a:t>
          </a:r>
        </a:p>
      </dsp:txBody>
      <dsp:txXfrm>
        <a:off x="4991974" y="1900841"/>
        <a:ext cx="1669846" cy="1416123"/>
      </dsp:txXfrm>
    </dsp:sp>
    <dsp:sp modelId="{AE61D95C-139B-EC4A-AA52-AB360FE0E61A}">
      <dsp:nvSpPr>
        <dsp:cNvPr id="0" name=""/>
        <dsp:cNvSpPr/>
      </dsp:nvSpPr>
      <dsp:spPr>
        <a:xfrm rot="16200000">
          <a:off x="5758706" y="1526577"/>
          <a:ext cx="136381" cy="25568"/>
        </a:xfrm>
        <a:custGeom>
          <a:avLst/>
          <a:gdLst/>
          <a:ahLst/>
          <a:cxnLst/>
          <a:rect l="0" t="0" r="0" b="0"/>
          <a:pathLst>
            <a:path>
              <a:moveTo>
                <a:pt x="0" y="12784"/>
              </a:moveTo>
              <a:lnTo>
                <a:pt x="136381" y="127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Roboto" panose="02000000000000000000" pitchFamily="2" charset="0"/>
            <a:ea typeface="Roboto" panose="02000000000000000000" pitchFamily="2" charset="0"/>
          </a:endParaRPr>
        </a:p>
      </dsp:txBody>
      <dsp:txXfrm>
        <a:off x="5758706" y="1536402"/>
        <a:ext cx="136381" cy="5918"/>
      </dsp:txXfrm>
    </dsp:sp>
    <dsp:sp modelId="{7BD7D67A-88F1-A247-8E2E-38E019E24040}">
      <dsp:nvSpPr>
        <dsp:cNvPr id="0" name=""/>
        <dsp:cNvSpPr/>
      </dsp:nvSpPr>
      <dsp:spPr>
        <a:xfrm>
          <a:off x="4892167" y="6895"/>
          <a:ext cx="1869460" cy="1464276"/>
        </a:xfrm>
        <a:prstGeom prst="ellipse">
          <a:avLst/>
        </a:prstGeom>
        <a:solidFill>
          <a:srgbClr val="1F49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Roboto" panose="02000000000000000000" pitchFamily="2" charset="0"/>
              <a:ea typeface="Roboto" panose="02000000000000000000" pitchFamily="2" charset="0"/>
            </a:rPr>
            <a:t>Website</a:t>
          </a:r>
        </a:p>
      </dsp:txBody>
      <dsp:txXfrm>
        <a:off x="5165943" y="221333"/>
        <a:ext cx="1321908" cy="1035400"/>
      </dsp:txXfrm>
    </dsp:sp>
    <dsp:sp modelId="{72625323-553C-3C47-8113-0837DB524188}">
      <dsp:nvSpPr>
        <dsp:cNvPr id="0" name=""/>
        <dsp:cNvSpPr/>
      </dsp:nvSpPr>
      <dsp:spPr>
        <a:xfrm rot="20456190">
          <a:off x="6899474" y="2093865"/>
          <a:ext cx="761679" cy="25568"/>
        </a:xfrm>
        <a:custGeom>
          <a:avLst/>
          <a:gdLst/>
          <a:ahLst/>
          <a:cxnLst/>
          <a:rect l="0" t="0" r="0" b="0"/>
          <a:pathLst>
            <a:path>
              <a:moveTo>
                <a:pt x="0" y="12784"/>
              </a:moveTo>
              <a:lnTo>
                <a:pt x="761679" y="127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Roboto" panose="02000000000000000000" pitchFamily="2" charset="0"/>
            <a:ea typeface="Roboto" panose="02000000000000000000" pitchFamily="2" charset="0"/>
          </a:endParaRPr>
        </a:p>
      </dsp:txBody>
      <dsp:txXfrm>
        <a:off x="6899474" y="2090121"/>
        <a:ext cx="761679" cy="33056"/>
      </dsp:txXfrm>
    </dsp:sp>
    <dsp:sp modelId="{350FB000-2D59-CF43-94C6-537575AFE18A}">
      <dsp:nvSpPr>
        <dsp:cNvPr id="0" name=""/>
        <dsp:cNvSpPr/>
      </dsp:nvSpPr>
      <dsp:spPr>
        <a:xfrm>
          <a:off x="7560734" y="954594"/>
          <a:ext cx="1869460" cy="1464276"/>
        </a:xfrm>
        <a:prstGeom prst="ellipse">
          <a:avLst/>
        </a:prstGeom>
        <a:solidFill>
          <a:srgbClr val="1F49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Roboto" panose="02000000000000000000" pitchFamily="2" charset="0"/>
              <a:ea typeface="Roboto" panose="02000000000000000000" pitchFamily="2" charset="0"/>
            </a:rPr>
            <a:t>Resource Library</a:t>
          </a:r>
        </a:p>
      </dsp:txBody>
      <dsp:txXfrm>
        <a:off x="7834510" y="1169032"/>
        <a:ext cx="1321908" cy="1035400"/>
      </dsp:txXfrm>
    </dsp:sp>
    <dsp:sp modelId="{286EFE9C-20D5-C641-95A8-027CEB0C8383}">
      <dsp:nvSpPr>
        <dsp:cNvPr id="0" name=""/>
        <dsp:cNvSpPr/>
      </dsp:nvSpPr>
      <dsp:spPr>
        <a:xfrm rot="1404846">
          <a:off x="6842652" y="3224478"/>
          <a:ext cx="870637" cy="25568"/>
        </a:xfrm>
        <a:custGeom>
          <a:avLst/>
          <a:gdLst/>
          <a:ahLst/>
          <a:cxnLst/>
          <a:rect l="0" t="0" r="0" b="0"/>
          <a:pathLst>
            <a:path>
              <a:moveTo>
                <a:pt x="0" y="12784"/>
              </a:moveTo>
              <a:lnTo>
                <a:pt x="870637" y="127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Roboto" panose="02000000000000000000" pitchFamily="2" charset="0"/>
            <a:ea typeface="Roboto" panose="02000000000000000000" pitchFamily="2" charset="0"/>
          </a:endParaRPr>
        </a:p>
      </dsp:txBody>
      <dsp:txXfrm>
        <a:off x="6842652" y="3218370"/>
        <a:ext cx="870637" cy="37785"/>
      </dsp:txXfrm>
    </dsp:sp>
    <dsp:sp modelId="{9BD2A427-BB61-DD41-A884-8191AA5F04A4}">
      <dsp:nvSpPr>
        <dsp:cNvPr id="0" name=""/>
        <dsp:cNvSpPr/>
      </dsp:nvSpPr>
      <dsp:spPr>
        <a:xfrm>
          <a:off x="7560750" y="3032344"/>
          <a:ext cx="1869460" cy="1464276"/>
        </a:xfrm>
        <a:prstGeom prst="ellipse">
          <a:avLst/>
        </a:prstGeom>
        <a:solidFill>
          <a:srgbClr val="1F49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Roboto" panose="02000000000000000000" pitchFamily="2" charset="0"/>
              <a:ea typeface="Roboto" panose="02000000000000000000" pitchFamily="2" charset="0"/>
            </a:rPr>
            <a:t>Technical Assistance</a:t>
          </a:r>
        </a:p>
      </dsp:txBody>
      <dsp:txXfrm>
        <a:off x="7834526" y="3246782"/>
        <a:ext cx="1321908" cy="1035400"/>
      </dsp:txXfrm>
    </dsp:sp>
    <dsp:sp modelId="{6C43B2FE-B83F-6E40-BAF4-F52C1514C680}">
      <dsp:nvSpPr>
        <dsp:cNvPr id="0" name=""/>
        <dsp:cNvSpPr/>
      </dsp:nvSpPr>
      <dsp:spPr>
        <a:xfrm rot="5400000">
          <a:off x="5758706" y="3665660"/>
          <a:ext cx="136381" cy="25568"/>
        </a:xfrm>
        <a:custGeom>
          <a:avLst/>
          <a:gdLst/>
          <a:ahLst/>
          <a:cxnLst/>
          <a:rect l="0" t="0" r="0" b="0"/>
          <a:pathLst>
            <a:path>
              <a:moveTo>
                <a:pt x="0" y="12784"/>
              </a:moveTo>
              <a:lnTo>
                <a:pt x="136381" y="127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Roboto" panose="02000000000000000000" pitchFamily="2" charset="0"/>
            <a:ea typeface="Roboto" panose="02000000000000000000" pitchFamily="2" charset="0"/>
          </a:endParaRPr>
        </a:p>
      </dsp:txBody>
      <dsp:txXfrm>
        <a:off x="5758706" y="3675485"/>
        <a:ext cx="136381" cy="5918"/>
      </dsp:txXfrm>
    </dsp:sp>
    <dsp:sp modelId="{8F447B99-C843-F344-9738-11596E0619E7}">
      <dsp:nvSpPr>
        <dsp:cNvPr id="0" name=""/>
        <dsp:cNvSpPr/>
      </dsp:nvSpPr>
      <dsp:spPr>
        <a:xfrm>
          <a:off x="4892167" y="3746635"/>
          <a:ext cx="1869460" cy="1464276"/>
        </a:xfrm>
        <a:prstGeom prst="ellipse">
          <a:avLst/>
        </a:prstGeom>
        <a:solidFill>
          <a:srgbClr val="1F49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Roboto" panose="02000000000000000000" pitchFamily="2" charset="0"/>
              <a:ea typeface="Roboto" panose="02000000000000000000" pitchFamily="2" charset="0"/>
            </a:rPr>
            <a:t>Training</a:t>
          </a:r>
        </a:p>
      </dsp:txBody>
      <dsp:txXfrm>
        <a:off x="5165943" y="3961073"/>
        <a:ext cx="1321908" cy="1035400"/>
      </dsp:txXfrm>
    </dsp:sp>
    <dsp:sp modelId="{48650275-1DFA-2542-8103-CFF9E6C4CB55}">
      <dsp:nvSpPr>
        <dsp:cNvPr id="0" name=""/>
        <dsp:cNvSpPr/>
      </dsp:nvSpPr>
      <dsp:spPr>
        <a:xfrm rot="9362466">
          <a:off x="4004451" y="3225649"/>
          <a:ext cx="811530" cy="25568"/>
        </a:xfrm>
        <a:custGeom>
          <a:avLst/>
          <a:gdLst/>
          <a:ahLst/>
          <a:cxnLst/>
          <a:rect l="0" t="0" r="0" b="0"/>
          <a:pathLst>
            <a:path>
              <a:moveTo>
                <a:pt x="0" y="12784"/>
              </a:moveTo>
              <a:lnTo>
                <a:pt x="811530" y="127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Roboto" panose="02000000000000000000" pitchFamily="2" charset="0"/>
            <a:ea typeface="Roboto" panose="02000000000000000000" pitchFamily="2" charset="0"/>
          </a:endParaRPr>
        </a:p>
      </dsp:txBody>
      <dsp:txXfrm rot="10800000">
        <a:off x="4004451" y="3220823"/>
        <a:ext cx="811530" cy="35220"/>
      </dsp:txXfrm>
    </dsp:sp>
    <dsp:sp modelId="{21FAE6BB-C114-424C-A375-C88FB1274765}">
      <dsp:nvSpPr>
        <dsp:cNvPr id="0" name=""/>
        <dsp:cNvSpPr/>
      </dsp:nvSpPr>
      <dsp:spPr>
        <a:xfrm>
          <a:off x="2291678" y="3032342"/>
          <a:ext cx="1869460" cy="1464276"/>
        </a:xfrm>
        <a:prstGeom prst="ellipse">
          <a:avLst/>
        </a:prstGeom>
        <a:solidFill>
          <a:srgbClr val="1F49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Roboto" panose="02000000000000000000" pitchFamily="2" charset="0"/>
              <a:ea typeface="Roboto" panose="02000000000000000000" pitchFamily="2" charset="0"/>
            </a:rPr>
            <a:t>Online Peer Learning Community</a:t>
          </a:r>
        </a:p>
      </dsp:txBody>
      <dsp:txXfrm>
        <a:off x="2565454" y="3246780"/>
        <a:ext cx="1321908" cy="1035400"/>
      </dsp:txXfrm>
    </dsp:sp>
    <dsp:sp modelId="{6E8C554D-3975-5244-B349-9CA4D36534D7}">
      <dsp:nvSpPr>
        <dsp:cNvPr id="0" name=""/>
        <dsp:cNvSpPr/>
      </dsp:nvSpPr>
      <dsp:spPr>
        <a:xfrm rot="11926008">
          <a:off x="3949041" y="2094506"/>
          <a:ext cx="803147" cy="25568"/>
        </a:xfrm>
        <a:custGeom>
          <a:avLst/>
          <a:gdLst/>
          <a:ahLst/>
          <a:cxnLst/>
          <a:rect l="0" t="0" r="0" b="0"/>
          <a:pathLst>
            <a:path>
              <a:moveTo>
                <a:pt x="0" y="12784"/>
              </a:moveTo>
              <a:lnTo>
                <a:pt x="803147" y="127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Roboto" panose="02000000000000000000" pitchFamily="2" charset="0"/>
            <a:ea typeface="Roboto" panose="02000000000000000000" pitchFamily="2" charset="0"/>
          </a:endParaRPr>
        </a:p>
      </dsp:txBody>
      <dsp:txXfrm rot="10800000">
        <a:off x="3949041" y="2089861"/>
        <a:ext cx="803147" cy="34856"/>
      </dsp:txXfrm>
    </dsp:sp>
    <dsp:sp modelId="{6B1A6F0D-E77B-024F-BE2B-6C0F1661F8B9}">
      <dsp:nvSpPr>
        <dsp:cNvPr id="0" name=""/>
        <dsp:cNvSpPr/>
      </dsp:nvSpPr>
      <dsp:spPr>
        <a:xfrm>
          <a:off x="2178140" y="954589"/>
          <a:ext cx="1869460" cy="1464276"/>
        </a:xfrm>
        <a:prstGeom prst="ellipse">
          <a:avLst/>
        </a:prstGeom>
        <a:solidFill>
          <a:srgbClr val="1F49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00075">
            <a:lnSpc>
              <a:spcPct val="90000"/>
            </a:lnSpc>
            <a:spcBef>
              <a:spcPct val="0"/>
            </a:spcBef>
            <a:spcAft>
              <a:spcPct val="35000"/>
            </a:spcAft>
            <a:buFont typeface="Arial" panose="020B0604020202020204" pitchFamily="34" charset="0"/>
            <a:buNone/>
          </a:pPr>
          <a:r>
            <a:rPr lang="en-US" sz="1350" b="0" i="0" u="none" kern="1200" dirty="0">
              <a:latin typeface="Roboto" panose="02000000000000000000" pitchFamily="2" charset="0"/>
              <a:ea typeface="Roboto" panose="02000000000000000000" pitchFamily="2" charset="0"/>
            </a:rPr>
            <a:t>ISI (Smart Supervision) Sites</a:t>
          </a:r>
          <a:endParaRPr lang="en-US" sz="1350" kern="1200" dirty="0">
            <a:latin typeface="Roboto" panose="02000000000000000000" pitchFamily="2" charset="0"/>
            <a:ea typeface="Roboto" panose="02000000000000000000" pitchFamily="2" charset="0"/>
          </a:endParaRPr>
        </a:p>
      </dsp:txBody>
      <dsp:txXfrm>
        <a:off x="2451916" y="1169027"/>
        <a:ext cx="1321908" cy="10354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830DB-57CF-44ED-A949-65EC44CBE1A9}">
      <dsp:nvSpPr>
        <dsp:cNvPr id="0" name=""/>
        <dsp:cNvSpPr/>
      </dsp:nvSpPr>
      <dsp:spPr>
        <a:xfrm>
          <a:off x="3452883" y="0"/>
          <a:ext cx="6596373" cy="493855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Font typeface="Arial" panose="020B0604020202020204" pitchFamily="34" charset="0"/>
            <a:buChar char="•"/>
          </a:pPr>
          <a:r>
            <a:rPr lang="en-US" sz="2700" kern="1200" dirty="0">
              <a:latin typeface="Roboto" panose="02000000000000000000" pitchFamily="2" charset="0"/>
              <a:ea typeface="Roboto" panose="02000000000000000000" pitchFamily="2" charset="0"/>
              <a:cs typeface="Roboto" panose="02000000000000000000" pitchFamily="2" charset="0"/>
            </a:rPr>
            <a:t>Determine the likelihood of success.</a:t>
          </a:r>
        </a:p>
        <a:p>
          <a:pPr marL="228600" lvl="1" indent="-228600" algn="l" defTabSz="1200150">
            <a:lnSpc>
              <a:spcPct val="90000"/>
            </a:lnSpc>
            <a:spcBef>
              <a:spcPct val="0"/>
            </a:spcBef>
            <a:spcAft>
              <a:spcPct val="15000"/>
            </a:spcAft>
            <a:buFont typeface="Arial" panose="020B0604020202020204" pitchFamily="34" charset="0"/>
            <a:buChar char="•"/>
          </a:pPr>
          <a:endParaRPr lang="en-US" sz="2700" kern="1200" dirty="0">
            <a:latin typeface="Roboto" panose="02000000000000000000" pitchFamily="2" charset="0"/>
            <a:ea typeface="Roboto" panose="02000000000000000000" pitchFamily="2" charset="0"/>
            <a:cs typeface="Roboto" panose="02000000000000000000" pitchFamily="2" charset="0"/>
          </a:endParaRPr>
        </a:p>
        <a:p>
          <a:pPr marL="228600" lvl="1" indent="-228600" algn="l" defTabSz="1200150">
            <a:lnSpc>
              <a:spcPct val="90000"/>
            </a:lnSpc>
            <a:spcBef>
              <a:spcPct val="0"/>
            </a:spcBef>
            <a:spcAft>
              <a:spcPct val="15000"/>
            </a:spcAft>
            <a:buChar char="•"/>
          </a:pPr>
          <a:r>
            <a:rPr lang="en-US" sz="2700" kern="1200" dirty="0">
              <a:latin typeface="Roboto" panose="02000000000000000000" pitchFamily="2" charset="0"/>
              <a:ea typeface="Roboto" panose="02000000000000000000" pitchFamily="2" charset="0"/>
              <a:cs typeface="Roboto" panose="02000000000000000000" pitchFamily="2" charset="0"/>
            </a:rPr>
            <a:t>Assign to an appropriate supervision level.</a:t>
          </a:r>
        </a:p>
        <a:p>
          <a:pPr marL="228600" lvl="1" indent="-228600" algn="l" defTabSz="1200150">
            <a:lnSpc>
              <a:spcPct val="90000"/>
            </a:lnSpc>
            <a:spcBef>
              <a:spcPct val="0"/>
            </a:spcBef>
            <a:spcAft>
              <a:spcPct val="15000"/>
            </a:spcAft>
            <a:buChar char="•"/>
          </a:pPr>
          <a:endParaRPr lang="en-US" sz="2700" kern="1200" dirty="0">
            <a:latin typeface="Roboto" panose="02000000000000000000" pitchFamily="2" charset="0"/>
            <a:ea typeface="Roboto" panose="02000000000000000000" pitchFamily="2" charset="0"/>
            <a:cs typeface="Roboto" panose="02000000000000000000" pitchFamily="2" charset="0"/>
          </a:endParaRPr>
        </a:p>
        <a:p>
          <a:pPr marL="228600" lvl="1" indent="-228600" algn="l" defTabSz="1200150">
            <a:lnSpc>
              <a:spcPct val="90000"/>
            </a:lnSpc>
            <a:spcBef>
              <a:spcPct val="0"/>
            </a:spcBef>
            <a:spcAft>
              <a:spcPct val="15000"/>
            </a:spcAft>
            <a:buChar char="•"/>
          </a:pPr>
          <a:r>
            <a:rPr lang="en-US" sz="2700" kern="1200" dirty="0">
              <a:latin typeface="Roboto" panose="02000000000000000000" pitchFamily="2" charset="0"/>
              <a:ea typeface="Roboto" panose="02000000000000000000" pitchFamily="2" charset="0"/>
              <a:cs typeface="Roboto" panose="02000000000000000000" pitchFamily="2" charset="0"/>
            </a:rPr>
            <a:t>Support to ensure needs are met, court appearance, and remain arrest-free.</a:t>
          </a:r>
        </a:p>
      </dsp:txBody>
      <dsp:txXfrm>
        <a:off x="3452883" y="617320"/>
        <a:ext cx="4744413" cy="3703919"/>
      </dsp:txXfrm>
    </dsp:sp>
    <dsp:sp modelId="{9A6D9F8A-D86A-4689-B2F1-7A2053731590}">
      <dsp:nvSpPr>
        <dsp:cNvPr id="0" name=""/>
        <dsp:cNvSpPr/>
      </dsp:nvSpPr>
      <dsp:spPr>
        <a:xfrm>
          <a:off x="1769" y="1386944"/>
          <a:ext cx="3451114" cy="21646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121920" rIns="243840" bIns="121920" numCol="1" spcCol="1270" anchor="ctr" anchorCtr="0">
          <a:noAutofit/>
        </a:bodyPr>
        <a:lstStyle/>
        <a:p>
          <a:pPr marL="0" lvl="0" indent="0" algn="ctr" defTabSz="2844800">
            <a:lnSpc>
              <a:spcPct val="90000"/>
            </a:lnSpc>
            <a:spcBef>
              <a:spcPct val="0"/>
            </a:spcBef>
            <a:spcAft>
              <a:spcPct val="35000"/>
            </a:spcAft>
            <a:buNone/>
          </a:pPr>
          <a:r>
            <a:rPr lang="en-US" sz="6400" kern="1200" dirty="0">
              <a:latin typeface="Roboto" panose="02000000000000000000" pitchFamily="2" charset="0"/>
              <a:ea typeface="Roboto" panose="02000000000000000000" pitchFamily="2" charset="0"/>
              <a:cs typeface="Roboto" panose="02000000000000000000" pitchFamily="2" charset="0"/>
            </a:rPr>
            <a:t>Pretrial</a:t>
          </a:r>
        </a:p>
      </dsp:txBody>
      <dsp:txXfrm>
        <a:off x="107439" y="1492614"/>
        <a:ext cx="3239774" cy="19533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830DB-57CF-44ED-A949-65EC44CBE1A9}">
      <dsp:nvSpPr>
        <dsp:cNvPr id="0" name=""/>
        <dsp:cNvSpPr/>
      </dsp:nvSpPr>
      <dsp:spPr>
        <a:xfrm>
          <a:off x="3452883" y="0"/>
          <a:ext cx="6596373" cy="493855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latin typeface="Roboto" panose="02000000000000000000" pitchFamily="2" charset="0"/>
              <a:ea typeface="Roboto" panose="02000000000000000000" pitchFamily="2" charset="0"/>
              <a:cs typeface="Roboto" panose="02000000000000000000" pitchFamily="2" charset="0"/>
            </a:rPr>
            <a:t>Determine needs and risk.</a:t>
          </a:r>
        </a:p>
        <a:p>
          <a:pPr marL="228600" lvl="1" indent="-228600" algn="l" defTabSz="1066800">
            <a:lnSpc>
              <a:spcPct val="90000"/>
            </a:lnSpc>
            <a:spcBef>
              <a:spcPct val="0"/>
            </a:spcBef>
            <a:spcAft>
              <a:spcPct val="15000"/>
            </a:spcAft>
            <a:buFont typeface="Arial" panose="020B0604020202020204" pitchFamily="34" charset="0"/>
            <a:buNone/>
          </a:pPr>
          <a:endParaRPr lang="en-US" sz="2400" kern="1200" dirty="0">
            <a:latin typeface="Roboto" panose="02000000000000000000" pitchFamily="2" charset="0"/>
            <a:ea typeface="Roboto" panose="02000000000000000000" pitchFamily="2" charset="0"/>
            <a:cs typeface="Roboto" panose="02000000000000000000" pitchFamily="2" charset="0"/>
          </a:endParaRPr>
        </a:p>
        <a:p>
          <a:pPr marL="228600" lvl="1" indent="-228600" algn="l" defTabSz="1066800">
            <a:lnSpc>
              <a:spcPct val="90000"/>
            </a:lnSpc>
            <a:spcBef>
              <a:spcPct val="0"/>
            </a:spcBef>
            <a:spcAft>
              <a:spcPct val="15000"/>
            </a:spcAft>
            <a:buChar char="•"/>
          </a:pPr>
          <a:r>
            <a:rPr lang="en-US" sz="2400" kern="1200" dirty="0">
              <a:latin typeface="Roboto" panose="02000000000000000000" pitchFamily="2" charset="0"/>
              <a:ea typeface="Roboto" panose="02000000000000000000" pitchFamily="2" charset="0"/>
              <a:cs typeface="Roboto" panose="02000000000000000000" pitchFamily="2" charset="0"/>
            </a:rPr>
            <a:t>Assign to an appropriate supervision level.</a:t>
          </a:r>
        </a:p>
        <a:p>
          <a:pPr marL="228600" lvl="1" indent="-228600" algn="l" defTabSz="1066800">
            <a:lnSpc>
              <a:spcPct val="90000"/>
            </a:lnSpc>
            <a:spcBef>
              <a:spcPct val="0"/>
            </a:spcBef>
            <a:spcAft>
              <a:spcPct val="15000"/>
            </a:spcAft>
            <a:buChar char="•"/>
          </a:pPr>
          <a:endParaRPr lang="en-US" sz="2400" kern="1200" dirty="0">
            <a:latin typeface="Roboto" panose="02000000000000000000" pitchFamily="2" charset="0"/>
            <a:ea typeface="Roboto" panose="02000000000000000000" pitchFamily="2" charset="0"/>
            <a:cs typeface="Roboto" panose="02000000000000000000" pitchFamily="2" charset="0"/>
          </a:endParaRPr>
        </a:p>
        <a:p>
          <a:pPr marL="228600" lvl="1" indent="-228600" algn="l" defTabSz="1066800">
            <a:lnSpc>
              <a:spcPct val="90000"/>
            </a:lnSpc>
            <a:spcBef>
              <a:spcPct val="0"/>
            </a:spcBef>
            <a:spcAft>
              <a:spcPct val="15000"/>
            </a:spcAft>
            <a:buChar char="•"/>
          </a:pPr>
          <a:r>
            <a:rPr lang="en-US" sz="2400" kern="1200" dirty="0">
              <a:latin typeface="Roboto" panose="02000000000000000000" pitchFamily="2" charset="0"/>
              <a:ea typeface="Roboto" panose="02000000000000000000" pitchFamily="2" charset="0"/>
              <a:cs typeface="Roboto" panose="02000000000000000000" pitchFamily="2" charset="0"/>
            </a:rPr>
            <a:t>Develop a strengths-based case plan; focus on reducing risk.</a:t>
          </a:r>
        </a:p>
        <a:p>
          <a:pPr marL="228600" lvl="1" indent="-228600" algn="l" defTabSz="1066800">
            <a:lnSpc>
              <a:spcPct val="90000"/>
            </a:lnSpc>
            <a:spcBef>
              <a:spcPct val="0"/>
            </a:spcBef>
            <a:spcAft>
              <a:spcPct val="15000"/>
            </a:spcAft>
            <a:buChar char="•"/>
          </a:pPr>
          <a:endParaRPr lang="en-US" sz="2400" kern="1200" dirty="0">
            <a:latin typeface="Roboto" panose="02000000000000000000" pitchFamily="2" charset="0"/>
            <a:ea typeface="Roboto" panose="02000000000000000000" pitchFamily="2" charset="0"/>
            <a:cs typeface="Roboto" panose="02000000000000000000" pitchFamily="2" charset="0"/>
          </a:endParaRPr>
        </a:p>
        <a:p>
          <a:pPr marL="228600" lvl="1" indent="-228600" algn="l" defTabSz="1066800">
            <a:lnSpc>
              <a:spcPct val="90000"/>
            </a:lnSpc>
            <a:spcBef>
              <a:spcPct val="0"/>
            </a:spcBef>
            <a:spcAft>
              <a:spcPct val="15000"/>
            </a:spcAft>
            <a:buChar char="•"/>
          </a:pPr>
          <a:r>
            <a:rPr lang="en-US" sz="2400" kern="1200" dirty="0">
              <a:latin typeface="Roboto" panose="02000000000000000000" pitchFamily="2" charset="0"/>
              <a:ea typeface="Roboto" panose="02000000000000000000" pitchFamily="2" charset="0"/>
              <a:cs typeface="Roboto" panose="02000000000000000000" pitchFamily="2" charset="0"/>
            </a:rPr>
            <a:t>Prioritize needs and utilize cognitive-based programs.</a:t>
          </a:r>
        </a:p>
      </dsp:txBody>
      <dsp:txXfrm>
        <a:off x="3452883" y="617320"/>
        <a:ext cx="4744413" cy="3703919"/>
      </dsp:txXfrm>
    </dsp:sp>
    <dsp:sp modelId="{9A6D9F8A-D86A-4689-B2F1-7A2053731590}">
      <dsp:nvSpPr>
        <dsp:cNvPr id="0" name=""/>
        <dsp:cNvSpPr/>
      </dsp:nvSpPr>
      <dsp:spPr>
        <a:xfrm>
          <a:off x="1769" y="1386944"/>
          <a:ext cx="3451114" cy="21646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Roboto" panose="02000000000000000000" pitchFamily="2" charset="0"/>
              <a:ea typeface="Roboto" panose="02000000000000000000" pitchFamily="2" charset="0"/>
              <a:cs typeface="Roboto" panose="02000000000000000000" pitchFamily="2" charset="0"/>
            </a:rPr>
            <a:t>Probation/Post-Release</a:t>
          </a:r>
        </a:p>
      </dsp:txBody>
      <dsp:txXfrm>
        <a:off x="107439" y="1492614"/>
        <a:ext cx="3239774" cy="195332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F9CA3-52BA-4CB2-94CF-AFE65DF7337B}">
      <dsp:nvSpPr>
        <dsp:cNvPr id="0" name=""/>
        <dsp:cNvSpPr/>
      </dsp:nvSpPr>
      <dsp:spPr>
        <a:xfrm rot="5400000">
          <a:off x="3060081" y="1493270"/>
          <a:ext cx="1776495" cy="3716074"/>
        </a:xfrm>
        <a:prstGeom prst="round2SameRect">
          <a:avLst/>
        </a:prstGeom>
        <a:solidFill>
          <a:schemeClr val="accent1">
            <a:lumMod val="20000"/>
            <a:lumOff val="80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Roboto" panose="02000000000000000000" pitchFamily="2" charset="0"/>
              <a:ea typeface="Roboto" panose="02000000000000000000" pitchFamily="2" charset="0"/>
              <a:cs typeface="Roboto" panose="02000000000000000000" pitchFamily="2" charset="0"/>
            </a:rPr>
            <a:t>Promote success</a:t>
          </a:r>
        </a:p>
        <a:p>
          <a:pPr marL="228600" lvl="1" indent="-228600" algn="l" defTabSz="889000">
            <a:lnSpc>
              <a:spcPct val="90000"/>
            </a:lnSpc>
            <a:spcBef>
              <a:spcPct val="0"/>
            </a:spcBef>
            <a:spcAft>
              <a:spcPct val="15000"/>
            </a:spcAft>
            <a:buChar char="•"/>
          </a:pPr>
          <a:r>
            <a:rPr lang="en-US" sz="2000" kern="1200" dirty="0">
              <a:latin typeface="Roboto" panose="02000000000000000000" pitchFamily="2" charset="0"/>
              <a:ea typeface="Roboto" panose="02000000000000000000" pitchFamily="2" charset="0"/>
              <a:cs typeface="Roboto" panose="02000000000000000000" pitchFamily="2" charset="0"/>
            </a:rPr>
            <a:t>Reduce recidivism</a:t>
          </a:r>
        </a:p>
        <a:p>
          <a:pPr marL="228600" lvl="1" indent="-228600" algn="l" defTabSz="889000">
            <a:lnSpc>
              <a:spcPct val="90000"/>
            </a:lnSpc>
            <a:spcBef>
              <a:spcPct val="0"/>
            </a:spcBef>
            <a:spcAft>
              <a:spcPct val="15000"/>
            </a:spcAft>
            <a:buChar char="•"/>
          </a:pPr>
          <a:r>
            <a:rPr lang="en-US" sz="2000" kern="1200" dirty="0">
              <a:latin typeface="Roboto" panose="02000000000000000000" pitchFamily="2" charset="0"/>
              <a:ea typeface="Roboto" panose="02000000000000000000" pitchFamily="2" charset="0"/>
              <a:cs typeface="Roboto" panose="02000000000000000000" pitchFamily="2" charset="0"/>
            </a:rPr>
            <a:t>Build rapport</a:t>
          </a:r>
        </a:p>
        <a:p>
          <a:pPr marL="228600" lvl="1" indent="-228600" algn="l" defTabSz="889000">
            <a:lnSpc>
              <a:spcPct val="90000"/>
            </a:lnSpc>
            <a:spcBef>
              <a:spcPct val="0"/>
            </a:spcBef>
            <a:spcAft>
              <a:spcPct val="15000"/>
            </a:spcAft>
            <a:buChar char="•"/>
          </a:pPr>
          <a:r>
            <a:rPr lang="en-US" sz="2000" kern="1200" dirty="0">
              <a:latin typeface="Roboto" panose="02000000000000000000" pitchFamily="2" charset="0"/>
              <a:ea typeface="Roboto" panose="02000000000000000000" pitchFamily="2" charset="0"/>
              <a:cs typeface="Roboto" panose="02000000000000000000" pitchFamily="2" charset="0"/>
            </a:rPr>
            <a:t>Encourage change</a:t>
          </a:r>
        </a:p>
      </dsp:txBody>
      <dsp:txXfrm rot="-5400000">
        <a:off x="2090292" y="2549781"/>
        <a:ext cx="3629353" cy="1603053"/>
      </dsp:txXfrm>
    </dsp:sp>
    <dsp:sp modelId="{E2ACD3F6-6311-4DA7-9B7A-1273577D5606}">
      <dsp:nvSpPr>
        <dsp:cNvPr id="0" name=""/>
        <dsp:cNvSpPr/>
      </dsp:nvSpPr>
      <dsp:spPr>
        <a:xfrm>
          <a:off x="0" y="2331761"/>
          <a:ext cx="2090292" cy="2220619"/>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1" kern="1200" dirty="0">
              <a:latin typeface="Roboto" panose="02000000000000000000" pitchFamily="2" charset="0"/>
              <a:ea typeface="Roboto" panose="02000000000000000000" pitchFamily="2" charset="0"/>
              <a:cs typeface="Roboto" panose="02000000000000000000" pitchFamily="2" charset="0"/>
            </a:rPr>
            <a:t>Probation and Post-Release</a:t>
          </a:r>
          <a:endParaRPr lang="en-US" sz="2900" kern="1200" dirty="0">
            <a:latin typeface="Roboto" panose="02000000000000000000" pitchFamily="2" charset="0"/>
            <a:ea typeface="Roboto" panose="02000000000000000000" pitchFamily="2" charset="0"/>
            <a:cs typeface="Roboto" panose="02000000000000000000" pitchFamily="2" charset="0"/>
          </a:endParaRPr>
        </a:p>
      </dsp:txBody>
      <dsp:txXfrm>
        <a:off x="102040" y="2433801"/>
        <a:ext cx="1886212" cy="2016539"/>
      </dsp:txXfrm>
    </dsp:sp>
    <dsp:sp modelId="{8633CB12-44F8-4D43-B8E6-E9F65CAE0BAA}">
      <dsp:nvSpPr>
        <dsp:cNvPr id="0" name=""/>
        <dsp:cNvSpPr/>
      </dsp:nvSpPr>
      <dsp:spPr>
        <a:xfrm rot="5400000">
          <a:off x="3035432" y="-724311"/>
          <a:ext cx="1776495" cy="3499093"/>
        </a:xfrm>
        <a:prstGeom prst="round2SameRect">
          <a:avLst/>
        </a:prstGeom>
        <a:solidFill>
          <a:schemeClr val="accent1">
            <a:lumMod val="20000"/>
            <a:lumOff val="80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Roboto" panose="02000000000000000000" pitchFamily="2" charset="0"/>
              <a:ea typeface="Roboto" panose="02000000000000000000" pitchFamily="2" charset="0"/>
              <a:cs typeface="Roboto" panose="02000000000000000000" pitchFamily="2" charset="0"/>
            </a:rPr>
            <a:t>Promote success</a:t>
          </a:r>
        </a:p>
        <a:p>
          <a:pPr marL="228600" lvl="1" indent="-228600" algn="l" defTabSz="889000">
            <a:lnSpc>
              <a:spcPct val="90000"/>
            </a:lnSpc>
            <a:spcBef>
              <a:spcPct val="0"/>
            </a:spcBef>
            <a:spcAft>
              <a:spcPct val="15000"/>
            </a:spcAft>
            <a:buChar char="•"/>
          </a:pPr>
          <a:r>
            <a:rPr lang="en-US" sz="2000" kern="1200" dirty="0">
              <a:latin typeface="Roboto" panose="02000000000000000000" pitchFamily="2" charset="0"/>
              <a:ea typeface="Roboto" panose="02000000000000000000" pitchFamily="2" charset="0"/>
              <a:cs typeface="Roboto" panose="02000000000000000000" pitchFamily="2" charset="0"/>
            </a:rPr>
            <a:t>Prevent unnecessary detention</a:t>
          </a:r>
        </a:p>
        <a:p>
          <a:pPr marL="228600" lvl="1" indent="-228600" algn="l" defTabSz="889000">
            <a:lnSpc>
              <a:spcPct val="90000"/>
            </a:lnSpc>
            <a:spcBef>
              <a:spcPct val="0"/>
            </a:spcBef>
            <a:spcAft>
              <a:spcPct val="15000"/>
            </a:spcAft>
            <a:buChar char="•"/>
          </a:pPr>
          <a:r>
            <a:rPr lang="en-US" sz="2000" kern="1200" dirty="0">
              <a:latin typeface="Roboto" panose="02000000000000000000" pitchFamily="2" charset="0"/>
              <a:ea typeface="Roboto" panose="02000000000000000000" pitchFamily="2" charset="0"/>
              <a:cs typeface="Roboto" panose="02000000000000000000" pitchFamily="2" charset="0"/>
            </a:rPr>
            <a:t>Build rapport</a:t>
          </a:r>
        </a:p>
        <a:p>
          <a:pPr marL="228600" lvl="1" indent="-228600" algn="l" defTabSz="889000">
            <a:lnSpc>
              <a:spcPct val="90000"/>
            </a:lnSpc>
            <a:spcBef>
              <a:spcPct val="0"/>
            </a:spcBef>
            <a:spcAft>
              <a:spcPct val="15000"/>
            </a:spcAft>
            <a:buChar char="•"/>
          </a:pPr>
          <a:r>
            <a:rPr lang="en-US" sz="2000" kern="1200" dirty="0">
              <a:latin typeface="Roboto" panose="02000000000000000000" pitchFamily="2" charset="0"/>
              <a:ea typeface="Roboto" panose="02000000000000000000" pitchFamily="2" charset="0"/>
              <a:cs typeface="Roboto" panose="02000000000000000000" pitchFamily="2" charset="0"/>
            </a:rPr>
            <a:t>Encourage compliance</a:t>
          </a:r>
        </a:p>
      </dsp:txBody>
      <dsp:txXfrm rot="-5400000">
        <a:off x="2174134" y="223708"/>
        <a:ext cx="3412372" cy="1603053"/>
      </dsp:txXfrm>
    </dsp:sp>
    <dsp:sp modelId="{FC3D228D-970E-4316-A882-AAC9FF17EDB9}">
      <dsp:nvSpPr>
        <dsp:cNvPr id="0" name=""/>
        <dsp:cNvSpPr/>
      </dsp:nvSpPr>
      <dsp:spPr>
        <a:xfrm>
          <a:off x="48903" y="0"/>
          <a:ext cx="2090292" cy="2220619"/>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1" kern="1200" dirty="0">
              <a:latin typeface="Roboto" panose="02000000000000000000" pitchFamily="2" charset="0"/>
              <a:ea typeface="Roboto" panose="02000000000000000000" pitchFamily="2" charset="0"/>
              <a:cs typeface="Roboto" panose="02000000000000000000" pitchFamily="2" charset="0"/>
            </a:rPr>
            <a:t>Pretrial</a:t>
          </a:r>
          <a:endParaRPr lang="en-US" sz="2900" kern="1200" dirty="0">
            <a:latin typeface="Roboto" panose="02000000000000000000" pitchFamily="2" charset="0"/>
            <a:ea typeface="Roboto" panose="02000000000000000000" pitchFamily="2" charset="0"/>
            <a:cs typeface="Roboto" panose="02000000000000000000" pitchFamily="2" charset="0"/>
          </a:endParaRPr>
        </a:p>
      </dsp:txBody>
      <dsp:txXfrm>
        <a:off x="150943" y="102040"/>
        <a:ext cx="1886212" cy="20165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62DFD-53A1-4A99-A626-9E635D8F9A80}">
      <dsp:nvSpPr>
        <dsp:cNvPr id="0" name=""/>
        <dsp:cNvSpPr/>
      </dsp:nvSpPr>
      <dsp:spPr>
        <a:xfrm>
          <a:off x="0" y="502810"/>
          <a:ext cx="3609903" cy="3679611"/>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1941" tIns="330200" rIns="161941" bIns="330200" numCol="1" spcCol="1270" anchor="t" anchorCtr="0">
          <a:noAutofit/>
        </a:bodyPr>
        <a:lstStyle/>
        <a:p>
          <a:pPr marL="0" lvl="0" indent="0" algn="l" defTabSz="1066800">
            <a:lnSpc>
              <a:spcPct val="9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Identify compliant and non-compliant behavior.</a:t>
          </a:r>
        </a:p>
      </dsp:txBody>
      <dsp:txXfrm>
        <a:off x="0" y="1901062"/>
        <a:ext cx="3609903" cy="2207767"/>
      </dsp:txXfrm>
    </dsp:sp>
    <dsp:sp modelId="{D103A19D-20BA-401C-8C62-06B3D4D009B6}">
      <dsp:nvSpPr>
        <dsp:cNvPr id="0" name=""/>
        <dsp:cNvSpPr/>
      </dsp:nvSpPr>
      <dsp:spPr>
        <a:xfrm>
          <a:off x="1337955" y="666276"/>
          <a:ext cx="872393" cy="87239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tx1"/>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015" tIns="12700" rIns="68015" bIns="12700" numCol="1" spcCol="1270" anchor="ctr" anchorCtr="0">
          <a:noAutofit/>
        </a:bodyPr>
        <a:lstStyle/>
        <a:p>
          <a:pPr marL="0" lvl="0" indent="0" algn="ctr" defTabSz="1866900">
            <a:lnSpc>
              <a:spcPct val="90000"/>
            </a:lnSpc>
            <a:spcBef>
              <a:spcPct val="0"/>
            </a:spcBef>
            <a:spcAft>
              <a:spcPct val="35000"/>
            </a:spcAft>
            <a:buNone/>
          </a:pPr>
          <a:r>
            <a:rPr lang="en-US" sz="4200" kern="1200" dirty="0"/>
            <a:t>1</a:t>
          </a:r>
        </a:p>
      </dsp:txBody>
      <dsp:txXfrm>
        <a:off x="1465714" y="794035"/>
        <a:ext cx="616875" cy="616875"/>
      </dsp:txXfrm>
    </dsp:sp>
    <dsp:sp modelId="{1CF24E23-2C7F-4EDA-8A0A-2BAB55396C7C}">
      <dsp:nvSpPr>
        <dsp:cNvPr id="0" name=""/>
        <dsp:cNvSpPr/>
      </dsp:nvSpPr>
      <dsp:spPr>
        <a:xfrm>
          <a:off x="767378" y="3790717"/>
          <a:ext cx="2077128"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83467BF-4CB4-40C0-8755-91B73A42269C}">
      <dsp:nvSpPr>
        <dsp:cNvPr id="0" name=""/>
        <dsp:cNvSpPr/>
      </dsp:nvSpPr>
      <dsp:spPr>
        <a:xfrm>
          <a:off x="3837363" y="496994"/>
          <a:ext cx="3525696" cy="3679611"/>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1941" tIns="330200" rIns="161941" bIns="330200" numCol="1" spcCol="1270" anchor="t" anchorCtr="0">
          <a:noAutofit/>
        </a:bodyPr>
        <a:lstStyle/>
        <a:p>
          <a:pPr marL="0" lvl="0" indent="0" algn="l" defTabSz="1066800">
            <a:lnSpc>
              <a:spcPct val="9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Identify different responses for each behavior.</a:t>
          </a:r>
        </a:p>
      </dsp:txBody>
      <dsp:txXfrm>
        <a:off x="3837363" y="1895246"/>
        <a:ext cx="3525696" cy="2207767"/>
      </dsp:txXfrm>
    </dsp:sp>
    <dsp:sp modelId="{F6B2E6B7-3DAC-463B-88FA-E4E405565F12}">
      <dsp:nvSpPr>
        <dsp:cNvPr id="0" name=""/>
        <dsp:cNvSpPr/>
      </dsp:nvSpPr>
      <dsp:spPr>
        <a:xfrm>
          <a:off x="5141882" y="675942"/>
          <a:ext cx="872393" cy="87239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tx1"/>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015" tIns="12700" rIns="68015" bIns="12700" numCol="1" spcCol="1270" anchor="ctr" anchorCtr="0">
          <a:noAutofit/>
        </a:bodyPr>
        <a:lstStyle/>
        <a:p>
          <a:pPr marL="0" lvl="0" indent="0" algn="ctr" defTabSz="1866900">
            <a:lnSpc>
              <a:spcPct val="90000"/>
            </a:lnSpc>
            <a:spcBef>
              <a:spcPct val="0"/>
            </a:spcBef>
            <a:spcAft>
              <a:spcPct val="35000"/>
            </a:spcAft>
            <a:buNone/>
          </a:pPr>
          <a:r>
            <a:rPr lang="en-US" sz="4200" kern="1200"/>
            <a:t>2</a:t>
          </a:r>
          <a:endParaRPr lang="en-US" sz="4200" kern="1200" dirty="0"/>
        </a:p>
      </dsp:txBody>
      <dsp:txXfrm>
        <a:off x="5269641" y="803701"/>
        <a:ext cx="616875" cy="616875"/>
      </dsp:txXfrm>
    </dsp:sp>
    <dsp:sp modelId="{0B507EB6-0D9C-46B5-8B82-48B1FF540F7D}">
      <dsp:nvSpPr>
        <dsp:cNvPr id="0" name=""/>
        <dsp:cNvSpPr/>
      </dsp:nvSpPr>
      <dsp:spPr>
        <a:xfrm>
          <a:off x="4542891" y="3790717"/>
          <a:ext cx="2077128"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80D53F5-E122-44E7-9D7D-363E052064FA}">
      <dsp:nvSpPr>
        <dsp:cNvPr id="0" name=""/>
        <dsp:cNvSpPr/>
      </dsp:nvSpPr>
      <dsp:spPr>
        <a:xfrm>
          <a:off x="7552016" y="496994"/>
          <a:ext cx="3257560" cy="3679611"/>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1941" tIns="330200" rIns="161941" bIns="330200" numCol="1" spcCol="1270" anchor="t" anchorCtr="0">
          <a:noAutofit/>
        </a:bodyPr>
        <a:lstStyle/>
        <a:p>
          <a:pPr marL="0" lvl="0" indent="0" algn="l"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Match positive behavior to an appropriate incentive.</a:t>
          </a:r>
        </a:p>
        <a:p>
          <a:pPr marL="0" lvl="0" indent="0" algn="l"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Match severity of non-compliant behavior to an  appropriate response.</a:t>
          </a:r>
        </a:p>
      </dsp:txBody>
      <dsp:txXfrm>
        <a:off x="7552016" y="1895246"/>
        <a:ext cx="3257560" cy="2207767"/>
      </dsp:txXfrm>
    </dsp:sp>
    <dsp:sp modelId="{1F66E00C-18FB-4755-B5A0-4B5A531EFD95}">
      <dsp:nvSpPr>
        <dsp:cNvPr id="0" name=""/>
        <dsp:cNvSpPr/>
      </dsp:nvSpPr>
      <dsp:spPr>
        <a:xfrm>
          <a:off x="8707976" y="675942"/>
          <a:ext cx="872393" cy="87239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tx1"/>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015" tIns="12700" rIns="68015" bIns="12700" numCol="1" spcCol="1270" anchor="ctr" anchorCtr="0">
          <a:noAutofit/>
        </a:bodyPr>
        <a:lstStyle/>
        <a:p>
          <a:pPr marL="0" lvl="0" indent="0" algn="ctr" defTabSz="1866900">
            <a:lnSpc>
              <a:spcPct val="90000"/>
            </a:lnSpc>
            <a:spcBef>
              <a:spcPct val="0"/>
            </a:spcBef>
            <a:spcAft>
              <a:spcPct val="35000"/>
            </a:spcAft>
            <a:buNone/>
          </a:pPr>
          <a:r>
            <a:rPr lang="en-US" sz="4200" kern="1200"/>
            <a:t>3</a:t>
          </a:r>
          <a:endParaRPr lang="en-US" sz="4200" kern="1200" dirty="0"/>
        </a:p>
      </dsp:txBody>
      <dsp:txXfrm>
        <a:off x="8835735" y="803701"/>
        <a:ext cx="616875" cy="616875"/>
      </dsp:txXfrm>
    </dsp:sp>
    <dsp:sp modelId="{798AA1B1-ECD8-46BD-A665-13C847EB55FB}">
      <dsp:nvSpPr>
        <dsp:cNvPr id="0" name=""/>
        <dsp:cNvSpPr/>
      </dsp:nvSpPr>
      <dsp:spPr>
        <a:xfrm>
          <a:off x="8142232" y="3790717"/>
          <a:ext cx="2077128"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1E27E-BAEC-412F-8371-9DF03413FFCA}">
      <dsp:nvSpPr>
        <dsp:cNvPr id="0" name=""/>
        <dsp:cNvSpPr/>
      </dsp:nvSpPr>
      <dsp:spPr>
        <a:xfrm>
          <a:off x="11" y="639115"/>
          <a:ext cx="2729105" cy="81873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15660" tIns="215660" rIns="215660" bIns="215660" numCol="1" spcCol="1270" anchor="ctr" anchorCtr="0">
          <a:noAutofit/>
        </a:bodyPr>
        <a:lstStyle/>
        <a:p>
          <a:pPr marL="0" lvl="0" indent="0" algn="ctr" defTabSz="1244600">
            <a:lnSpc>
              <a:spcPct val="9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Discuss</a:t>
          </a:r>
        </a:p>
      </dsp:txBody>
      <dsp:txXfrm>
        <a:off x="11" y="639115"/>
        <a:ext cx="2729105" cy="818731"/>
      </dsp:txXfrm>
    </dsp:sp>
    <dsp:sp modelId="{7FA38D40-41F5-4D0C-B677-7E3B57FAD482}">
      <dsp:nvSpPr>
        <dsp:cNvPr id="0" name=""/>
        <dsp:cNvSpPr/>
      </dsp:nvSpPr>
      <dsp:spPr>
        <a:xfrm>
          <a:off x="8389" y="1443101"/>
          <a:ext cx="2729105" cy="260493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9575" tIns="269575" rIns="269575" bIns="269575" numCol="1" spcCol="1270" anchor="t" anchorCtr="0">
          <a:noAutofit/>
        </a:bodyPr>
        <a:lstStyle/>
        <a:p>
          <a:pPr marL="0" lvl="0" indent="0" algn="l" defTabSz="933450">
            <a:lnSpc>
              <a:spcPct val="90000"/>
            </a:lnSpc>
            <a:spcBef>
              <a:spcPct val="0"/>
            </a:spcBef>
            <a:spcAft>
              <a:spcPct val="3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Discuss the definitions and legal foundation for pretrial, probation, and post-release supervision.</a:t>
          </a:r>
        </a:p>
      </dsp:txBody>
      <dsp:txXfrm>
        <a:off x="8389" y="1443101"/>
        <a:ext cx="2729105" cy="2604935"/>
      </dsp:txXfrm>
    </dsp:sp>
    <dsp:sp modelId="{825B4ACA-2A84-4FA7-BD2C-8F5F2F82F93A}">
      <dsp:nvSpPr>
        <dsp:cNvPr id="0" name=""/>
        <dsp:cNvSpPr/>
      </dsp:nvSpPr>
      <dsp:spPr>
        <a:xfrm>
          <a:off x="2845389" y="624370"/>
          <a:ext cx="2729105" cy="81873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15660" tIns="215660" rIns="215660" bIns="215660" numCol="1" spcCol="1270" anchor="ctr" anchorCtr="0">
          <a:noAutofit/>
        </a:bodyPr>
        <a:lstStyle/>
        <a:p>
          <a:pPr marL="0" lvl="0" indent="0" algn="ctr" defTabSz="1244600">
            <a:lnSpc>
              <a:spcPct val="9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Review</a:t>
          </a:r>
        </a:p>
      </dsp:txBody>
      <dsp:txXfrm>
        <a:off x="2845389" y="624370"/>
        <a:ext cx="2729105" cy="818731"/>
      </dsp:txXfrm>
    </dsp:sp>
    <dsp:sp modelId="{46877ABD-4217-4533-97EB-5C0B2F88997F}">
      <dsp:nvSpPr>
        <dsp:cNvPr id="0" name=""/>
        <dsp:cNvSpPr/>
      </dsp:nvSpPr>
      <dsp:spPr>
        <a:xfrm>
          <a:off x="2845389" y="1443101"/>
          <a:ext cx="2729105" cy="260493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9575" tIns="269575" rIns="269575" bIns="269575" numCol="1" spcCol="1270" anchor="t" anchorCtr="0">
          <a:noAutofit/>
        </a:bodyPr>
        <a:lstStyle/>
        <a:p>
          <a:pPr marL="0" lvl="0" indent="0" algn="l" defTabSz="933450">
            <a:lnSpc>
              <a:spcPct val="90000"/>
            </a:lnSpc>
            <a:spcBef>
              <a:spcPct val="0"/>
            </a:spcBef>
            <a:spcAft>
              <a:spcPct val="35000"/>
            </a:spcAft>
            <a:buNone/>
          </a:pPr>
          <a:r>
            <a:rPr lang="en-US" sz="2100" kern="1200">
              <a:latin typeface="Roboto" panose="02000000000000000000" pitchFamily="2" charset="0"/>
              <a:ea typeface="Roboto" panose="02000000000000000000" pitchFamily="2" charset="0"/>
              <a:cs typeface="Roboto" panose="02000000000000000000" pitchFamily="2" charset="0"/>
            </a:rPr>
            <a:t>Review similarities and differences.</a:t>
          </a:r>
        </a:p>
      </dsp:txBody>
      <dsp:txXfrm>
        <a:off x="2845389" y="1443101"/>
        <a:ext cx="2729105" cy="2604935"/>
      </dsp:txXfrm>
    </dsp:sp>
    <dsp:sp modelId="{30DAEB3A-A0D9-4EC3-A703-1A2B72E74336}">
      <dsp:nvSpPr>
        <dsp:cNvPr id="0" name=""/>
        <dsp:cNvSpPr/>
      </dsp:nvSpPr>
      <dsp:spPr>
        <a:xfrm>
          <a:off x="5682389" y="624370"/>
          <a:ext cx="2729105" cy="81873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15660" tIns="215660" rIns="215660" bIns="215660" numCol="1" spcCol="1270" anchor="ctr" anchorCtr="0">
          <a:noAutofit/>
        </a:bodyPr>
        <a:lstStyle/>
        <a:p>
          <a:pPr marL="0" lvl="0" indent="0" algn="ctr" defTabSz="1244600">
            <a:lnSpc>
              <a:spcPct val="9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Gain</a:t>
          </a:r>
        </a:p>
      </dsp:txBody>
      <dsp:txXfrm>
        <a:off x="5682389" y="624370"/>
        <a:ext cx="2729105" cy="818731"/>
      </dsp:txXfrm>
    </dsp:sp>
    <dsp:sp modelId="{D5A45F01-72D5-4B0D-B32A-C69C6335CD4F}">
      <dsp:nvSpPr>
        <dsp:cNvPr id="0" name=""/>
        <dsp:cNvSpPr/>
      </dsp:nvSpPr>
      <dsp:spPr>
        <a:xfrm>
          <a:off x="5682389" y="1443101"/>
          <a:ext cx="2729105" cy="260493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9575" tIns="269575" rIns="269575" bIns="269575" numCol="1" spcCol="1270" anchor="t" anchorCtr="0">
          <a:noAutofit/>
        </a:bodyPr>
        <a:lstStyle/>
        <a:p>
          <a:pPr marL="0" lvl="0" indent="0" algn="l" defTabSz="933450">
            <a:lnSpc>
              <a:spcPct val="90000"/>
            </a:lnSpc>
            <a:spcBef>
              <a:spcPct val="0"/>
            </a:spcBef>
            <a:spcAft>
              <a:spcPct val="35000"/>
            </a:spcAft>
            <a:buNone/>
          </a:pPr>
          <a:r>
            <a:rPr lang="en-US" sz="2100" kern="1200">
              <a:latin typeface="Roboto" panose="02000000000000000000" pitchFamily="2" charset="0"/>
              <a:ea typeface="Roboto" panose="02000000000000000000" pitchFamily="2" charset="0"/>
              <a:cs typeface="Roboto" panose="02000000000000000000" pitchFamily="2" charset="0"/>
            </a:rPr>
            <a:t>Gain an understanding of best practices that promote success.</a:t>
          </a:r>
        </a:p>
      </dsp:txBody>
      <dsp:txXfrm>
        <a:off x="5682389" y="1443101"/>
        <a:ext cx="2729105" cy="2604935"/>
      </dsp:txXfrm>
    </dsp:sp>
    <dsp:sp modelId="{E4645F4F-CD09-46E8-BD65-2722F11C9A04}">
      <dsp:nvSpPr>
        <dsp:cNvPr id="0" name=""/>
        <dsp:cNvSpPr/>
      </dsp:nvSpPr>
      <dsp:spPr>
        <a:xfrm>
          <a:off x="8519389" y="624370"/>
          <a:ext cx="2729105" cy="81873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15660" tIns="215660" rIns="215660" bIns="215660" numCol="1" spcCol="1270" anchor="ctr" anchorCtr="0">
          <a:noAutofit/>
        </a:bodyPr>
        <a:lstStyle/>
        <a:p>
          <a:pPr marL="0" lvl="0" indent="0" algn="ctr" defTabSz="1244600">
            <a:lnSpc>
              <a:spcPct val="9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Learn</a:t>
          </a:r>
        </a:p>
      </dsp:txBody>
      <dsp:txXfrm>
        <a:off x="8519389" y="624370"/>
        <a:ext cx="2729105" cy="818731"/>
      </dsp:txXfrm>
    </dsp:sp>
    <dsp:sp modelId="{C773E9FB-EC39-46BE-8F51-72F84A4E9468}">
      <dsp:nvSpPr>
        <dsp:cNvPr id="0" name=""/>
        <dsp:cNvSpPr/>
      </dsp:nvSpPr>
      <dsp:spPr>
        <a:xfrm>
          <a:off x="8519389" y="1443101"/>
          <a:ext cx="2729105" cy="260493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9575" tIns="269575" rIns="269575" bIns="269575" numCol="1" spcCol="1270" anchor="t" anchorCtr="0">
          <a:noAutofit/>
        </a:bodyPr>
        <a:lstStyle/>
        <a:p>
          <a:pPr marL="0" lvl="0" indent="0" algn="l" defTabSz="933450">
            <a:lnSpc>
              <a:spcPct val="90000"/>
            </a:lnSpc>
            <a:spcBef>
              <a:spcPct val="0"/>
            </a:spcBef>
            <a:spcAft>
              <a:spcPct val="35000"/>
            </a:spcAft>
            <a:buNone/>
          </a:pPr>
          <a:r>
            <a:rPr lang="en-US" sz="2100" kern="1200">
              <a:latin typeface="Roboto" panose="02000000000000000000" pitchFamily="2" charset="0"/>
              <a:ea typeface="Roboto" panose="02000000000000000000" pitchFamily="2" charset="0"/>
              <a:cs typeface="Roboto" panose="02000000000000000000" pitchFamily="2" charset="0"/>
            </a:rPr>
            <a:t>Learn the importance of measuring success.</a:t>
          </a:r>
        </a:p>
      </dsp:txBody>
      <dsp:txXfrm>
        <a:off x="8519389" y="1443101"/>
        <a:ext cx="2729105" cy="2604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CE4B5-3EB5-A947-933D-F228D668A4CB}">
      <dsp:nvSpPr>
        <dsp:cNvPr id="0" name=""/>
        <dsp:cNvSpPr/>
      </dsp:nvSpPr>
      <dsp:spPr>
        <a:xfrm>
          <a:off x="2273028" y="301"/>
          <a:ext cx="1419033" cy="1089402"/>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Strength-based</a:t>
          </a:r>
        </a:p>
      </dsp:txBody>
      <dsp:txXfrm>
        <a:off x="2480841" y="159840"/>
        <a:ext cx="1003407" cy="770324"/>
      </dsp:txXfrm>
    </dsp:sp>
    <dsp:sp modelId="{82EABF3F-D149-634D-8338-15C57DF6E08A}">
      <dsp:nvSpPr>
        <dsp:cNvPr id="0" name=""/>
        <dsp:cNvSpPr/>
      </dsp:nvSpPr>
      <dsp:spPr>
        <a:xfrm>
          <a:off x="2677131" y="1178163"/>
          <a:ext cx="631853" cy="631853"/>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760883" y="1419784"/>
        <a:ext cx="464349" cy="148611"/>
      </dsp:txXfrm>
    </dsp:sp>
    <dsp:sp modelId="{F7B5E81E-841D-AC4D-8524-8EED2569EDE0}">
      <dsp:nvSpPr>
        <dsp:cNvPr id="0" name=""/>
        <dsp:cNvSpPr/>
      </dsp:nvSpPr>
      <dsp:spPr>
        <a:xfrm>
          <a:off x="2266764" y="1898476"/>
          <a:ext cx="1452587" cy="1089402"/>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People-centered</a:t>
          </a:r>
        </a:p>
      </dsp:txBody>
      <dsp:txXfrm>
        <a:off x="2479490" y="2058015"/>
        <a:ext cx="1027135" cy="770324"/>
      </dsp:txXfrm>
    </dsp:sp>
    <dsp:sp modelId="{1CC809E7-8BEF-944B-9B81-6F50D4E1C33F}">
      <dsp:nvSpPr>
        <dsp:cNvPr id="0" name=""/>
        <dsp:cNvSpPr/>
      </dsp:nvSpPr>
      <dsp:spPr>
        <a:xfrm>
          <a:off x="2677131" y="3076338"/>
          <a:ext cx="631853" cy="631853"/>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760883" y="3317959"/>
        <a:ext cx="464349" cy="148611"/>
      </dsp:txXfrm>
    </dsp:sp>
    <dsp:sp modelId="{38C9DEC2-C5B5-F94A-8912-72A00268470F}">
      <dsp:nvSpPr>
        <dsp:cNvPr id="0" name=""/>
        <dsp:cNvSpPr/>
      </dsp:nvSpPr>
      <dsp:spPr>
        <a:xfrm>
          <a:off x="2333871" y="3796651"/>
          <a:ext cx="1318373" cy="1089402"/>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Equity-focused</a:t>
          </a:r>
        </a:p>
      </dsp:txBody>
      <dsp:txXfrm>
        <a:off x="2526942" y="3956190"/>
        <a:ext cx="932231" cy="770324"/>
      </dsp:txXfrm>
    </dsp:sp>
    <dsp:sp modelId="{5AFAA5E2-BCBD-324B-9322-DF9CCDB091D2}">
      <dsp:nvSpPr>
        <dsp:cNvPr id="0" name=""/>
        <dsp:cNvSpPr/>
      </dsp:nvSpPr>
      <dsp:spPr>
        <a:xfrm>
          <a:off x="3882762" y="2240548"/>
          <a:ext cx="346430" cy="4052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3882762" y="2321599"/>
        <a:ext cx="242501" cy="243155"/>
      </dsp:txXfrm>
    </dsp:sp>
    <dsp:sp modelId="{F0569983-E4C1-C54B-A370-BAEEE58649DA}">
      <dsp:nvSpPr>
        <dsp:cNvPr id="0" name=""/>
        <dsp:cNvSpPr/>
      </dsp:nvSpPr>
      <dsp:spPr>
        <a:xfrm>
          <a:off x="4372993" y="1353774"/>
          <a:ext cx="2178805" cy="2178805"/>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latin typeface="Roboto" panose="02000000000000000000" pitchFamily="2" charset="0"/>
              <a:ea typeface="Roboto" panose="02000000000000000000" pitchFamily="2" charset="0"/>
              <a:cs typeface="Roboto" panose="02000000000000000000" pitchFamily="2" charset="0"/>
            </a:rPr>
            <a:t>Human Dignity</a:t>
          </a:r>
        </a:p>
      </dsp:txBody>
      <dsp:txXfrm>
        <a:off x="4692072" y="1672853"/>
        <a:ext cx="1540647" cy="15406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A5682-F2B6-46B2-ADC6-BDEDC5E281B7}">
      <dsp:nvSpPr>
        <dsp:cNvPr id="0" name=""/>
        <dsp:cNvSpPr/>
      </dsp:nvSpPr>
      <dsp:spPr>
        <a:xfrm>
          <a:off x="0" y="0"/>
          <a:ext cx="9320465" cy="176469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82CF71-626E-4173-9855-000DE59C57D6}">
      <dsp:nvSpPr>
        <dsp:cNvPr id="0" name=""/>
        <dsp:cNvSpPr/>
      </dsp:nvSpPr>
      <dsp:spPr>
        <a:xfrm>
          <a:off x="282180" y="235292"/>
          <a:ext cx="2036303" cy="129410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18589C-A3F5-4685-B6C2-5CDD29000FBE}">
      <dsp:nvSpPr>
        <dsp:cNvPr id="0" name=""/>
        <dsp:cNvSpPr/>
      </dsp:nvSpPr>
      <dsp:spPr>
        <a:xfrm rot="10800000">
          <a:off x="282180" y="1764693"/>
          <a:ext cx="2036303" cy="215684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dirty="0">
              <a:latin typeface="Roboto" panose="02000000000000000000" pitchFamily="2" charset="0"/>
              <a:ea typeface="Roboto" panose="02000000000000000000" pitchFamily="2" charset="0"/>
              <a:cs typeface="Roboto" panose="02000000000000000000" pitchFamily="2" charset="0"/>
            </a:rPr>
            <a:t>AUTHORITY </a:t>
          </a:r>
        </a:p>
        <a:p>
          <a:pPr marL="0" lvl="0" indent="0" algn="ctr" defTabSz="844550">
            <a:lnSpc>
              <a:spcPct val="90000"/>
            </a:lnSpc>
            <a:spcBef>
              <a:spcPct val="0"/>
            </a:spcBef>
            <a:spcAft>
              <a:spcPct val="35000"/>
            </a:spcAft>
            <a:buNone/>
          </a:pPr>
          <a:endParaRPr lang="en-US" sz="1900" kern="1200" dirty="0">
            <a:latin typeface="Roboto" panose="02000000000000000000" pitchFamily="2" charset="0"/>
            <a:ea typeface="Roboto" panose="02000000000000000000" pitchFamily="2" charset="0"/>
            <a:cs typeface="Roboto" panose="02000000000000000000" pitchFamily="2" charset="0"/>
          </a:endParaRPr>
        </a:p>
        <a:p>
          <a:pPr marL="0" lvl="0" indent="0" algn="ctr" defTabSz="844550">
            <a:lnSpc>
              <a:spcPct val="90000"/>
            </a:lnSpc>
            <a:spcBef>
              <a:spcPct val="0"/>
            </a:spcBef>
            <a:spcAft>
              <a:spcPct val="35000"/>
            </a:spcAft>
            <a:buNone/>
          </a:pPr>
          <a:r>
            <a:rPr lang="en-US" sz="1900" kern="1200" dirty="0">
              <a:latin typeface="Roboto" panose="02000000000000000000" pitchFamily="2" charset="0"/>
              <a:ea typeface="Roboto" panose="02000000000000000000" pitchFamily="2" charset="0"/>
              <a:cs typeface="Roboto" panose="02000000000000000000" pitchFamily="2" charset="0"/>
            </a:rPr>
            <a:t>Judicial officer</a:t>
          </a:r>
        </a:p>
      </dsp:txBody>
      <dsp:txXfrm rot="10800000">
        <a:off x="344803" y="1764693"/>
        <a:ext cx="1911057" cy="2094224"/>
      </dsp:txXfrm>
    </dsp:sp>
    <dsp:sp modelId="{3C7F839B-2320-4315-9877-46FFBD9DAAE8}">
      <dsp:nvSpPr>
        <dsp:cNvPr id="0" name=""/>
        <dsp:cNvSpPr/>
      </dsp:nvSpPr>
      <dsp:spPr>
        <a:xfrm>
          <a:off x="2522114" y="235292"/>
          <a:ext cx="2036303" cy="129410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AA1A77-F9E4-428F-A61C-596227744E2E}">
      <dsp:nvSpPr>
        <dsp:cNvPr id="0" name=""/>
        <dsp:cNvSpPr/>
      </dsp:nvSpPr>
      <dsp:spPr>
        <a:xfrm rot="10800000">
          <a:off x="2522114" y="1764693"/>
          <a:ext cx="2036303" cy="215684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dirty="0">
              <a:latin typeface="Roboto" panose="02000000000000000000" pitchFamily="2" charset="0"/>
              <a:ea typeface="Roboto" panose="02000000000000000000" pitchFamily="2" charset="0"/>
              <a:cs typeface="Roboto" panose="02000000000000000000" pitchFamily="2" charset="0"/>
            </a:rPr>
            <a:t>STATUS</a:t>
          </a:r>
        </a:p>
        <a:p>
          <a:pPr marL="0" lvl="0" indent="0" algn="ctr" defTabSz="844550">
            <a:lnSpc>
              <a:spcPct val="90000"/>
            </a:lnSpc>
            <a:spcBef>
              <a:spcPct val="0"/>
            </a:spcBef>
            <a:spcAft>
              <a:spcPct val="35000"/>
            </a:spcAft>
            <a:buNone/>
          </a:pPr>
          <a:r>
            <a:rPr lang="en-US" sz="1900" kern="1200" dirty="0">
              <a:latin typeface="Roboto" panose="02000000000000000000" pitchFamily="2" charset="0"/>
              <a:ea typeface="Roboto" panose="02000000000000000000" pitchFamily="2" charset="0"/>
              <a:cs typeface="Roboto" panose="02000000000000000000" pitchFamily="2" charset="0"/>
            </a:rPr>
            <a:t> </a:t>
          </a:r>
        </a:p>
        <a:p>
          <a:pPr marL="0" lvl="0" indent="0" algn="ctr" defTabSz="844550">
            <a:lnSpc>
              <a:spcPct val="90000"/>
            </a:lnSpc>
            <a:spcBef>
              <a:spcPct val="0"/>
            </a:spcBef>
            <a:spcAft>
              <a:spcPct val="35000"/>
            </a:spcAft>
            <a:buNone/>
          </a:pPr>
          <a:r>
            <a:rPr lang="en-US" sz="1900" kern="1200" dirty="0">
              <a:latin typeface="Roboto" panose="02000000000000000000" pitchFamily="2" charset="0"/>
              <a:ea typeface="Roboto" panose="02000000000000000000" pitchFamily="2" charset="0"/>
              <a:cs typeface="Roboto" panose="02000000000000000000" pitchFamily="2" charset="0"/>
            </a:rPr>
            <a:t>Charged, not convicted</a:t>
          </a:r>
        </a:p>
      </dsp:txBody>
      <dsp:txXfrm rot="10800000">
        <a:off x="2584737" y="1764693"/>
        <a:ext cx="1911057" cy="2094224"/>
      </dsp:txXfrm>
    </dsp:sp>
    <dsp:sp modelId="{4CE9E0FF-CF30-4BB0-B82F-40D85FE5DE6B}">
      <dsp:nvSpPr>
        <dsp:cNvPr id="0" name=""/>
        <dsp:cNvSpPr/>
      </dsp:nvSpPr>
      <dsp:spPr>
        <a:xfrm>
          <a:off x="4762047" y="235292"/>
          <a:ext cx="2036303" cy="1294108"/>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B12D69-205A-4A02-8D2C-893094C2E711}">
      <dsp:nvSpPr>
        <dsp:cNvPr id="0" name=""/>
        <dsp:cNvSpPr/>
      </dsp:nvSpPr>
      <dsp:spPr>
        <a:xfrm rot="10800000">
          <a:off x="4762047" y="1764693"/>
          <a:ext cx="2036303" cy="215684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dirty="0">
              <a:latin typeface="Roboto" panose="02000000000000000000" pitchFamily="2" charset="0"/>
              <a:ea typeface="Roboto" panose="02000000000000000000" pitchFamily="2" charset="0"/>
              <a:cs typeface="Roboto" panose="02000000000000000000" pitchFamily="2" charset="0"/>
            </a:rPr>
            <a:t>PERIOD</a:t>
          </a:r>
        </a:p>
        <a:p>
          <a:pPr marL="0" lvl="0" indent="0" algn="ctr" defTabSz="844550">
            <a:lnSpc>
              <a:spcPct val="90000"/>
            </a:lnSpc>
            <a:spcBef>
              <a:spcPct val="0"/>
            </a:spcBef>
            <a:spcAft>
              <a:spcPct val="35000"/>
            </a:spcAft>
            <a:buNone/>
          </a:pPr>
          <a:endParaRPr lang="en-US" sz="1900" kern="1200" dirty="0">
            <a:latin typeface="Roboto" panose="02000000000000000000" pitchFamily="2" charset="0"/>
            <a:ea typeface="Roboto" panose="02000000000000000000" pitchFamily="2" charset="0"/>
            <a:cs typeface="Roboto" panose="02000000000000000000" pitchFamily="2" charset="0"/>
          </a:endParaRPr>
        </a:p>
        <a:p>
          <a:pPr marL="0" lvl="0" indent="0" algn="ctr" defTabSz="844550">
            <a:lnSpc>
              <a:spcPct val="90000"/>
            </a:lnSpc>
            <a:spcBef>
              <a:spcPct val="0"/>
            </a:spcBef>
            <a:spcAft>
              <a:spcPct val="35000"/>
            </a:spcAft>
            <a:buNone/>
          </a:pPr>
          <a:r>
            <a:rPr lang="en-US" sz="1900" kern="1200" dirty="0">
              <a:latin typeface="Roboto" panose="02000000000000000000" pitchFamily="2" charset="0"/>
              <a:ea typeface="Roboto" panose="02000000000000000000" pitchFamily="2" charset="0"/>
              <a:cs typeface="Roboto" panose="02000000000000000000" pitchFamily="2" charset="0"/>
            </a:rPr>
            <a:t>While a case is pending final disposition</a:t>
          </a:r>
        </a:p>
      </dsp:txBody>
      <dsp:txXfrm rot="10800000">
        <a:off x="4824670" y="1764693"/>
        <a:ext cx="1911057" cy="2094224"/>
      </dsp:txXfrm>
    </dsp:sp>
    <dsp:sp modelId="{1941F91C-A398-46D7-B8FB-C3D85B042A4B}">
      <dsp:nvSpPr>
        <dsp:cNvPr id="0" name=""/>
        <dsp:cNvSpPr/>
      </dsp:nvSpPr>
      <dsp:spPr>
        <a:xfrm>
          <a:off x="7001981" y="235292"/>
          <a:ext cx="2036303" cy="1294108"/>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175A2C-4568-4DC7-807E-0D8CDA0BE0E6}">
      <dsp:nvSpPr>
        <dsp:cNvPr id="0" name=""/>
        <dsp:cNvSpPr/>
      </dsp:nvSpPr>
      <dsp:spPr>
        <a:xfrm rot="10800000">
          <a:off x="7001981" y="1764693"/>
          <a:ext cx="2036303" cy="215684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Roboto" panose="02000000000000000000" pitchFamily="2" charset="0"/>
              <a:ea typeface="Roboto" panose="02000000000000000000" pitchFamily="2" charset="0"/>
              <a:cs typeface="Roboto" panose="02000000000000000000" pitchFamily="2" charset="0"/>
            </a:rPr>
            <a:t>SUPERVISING BODY</a:t>
          </a:r>
        </a:p>
        <a:p>
          <a:pPr marL="0" lvl="0" indent="0" algn="ctr"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Pretrial services staff person or agency</a:t>
          </a:r>
        </a:p>
      </dsp:txBody>
      <dsp:txXfrm rot="10800000">
        <a:off x="7064604" y="1764693"/>
        <a:ext cx="1911057" cy="20942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A5682-F2B6-46B2-ADC6-BDEDC5E281B7}">
      <dsp:nvSpPr>
        <dsp:cNvPr id="0" name=""/>
        <dsp:cNvSpPr/>
      </dsp:nvSpPr>
      <dsp:spPr>
        <a:xfrm>
          <a:off x="0" y="0"/>
          <a:ext cx="9063417" cy="180666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82CF71-626E-4173-9855-000DE59C57D6}">
      <dsp:nvSpPr>
        <dsp:cNvPr id="0" name=""/>
        <dsp:cNvSpPr/>
      </dsp:nvSpPr>
      <dsp:spPr>
        <a:xfrm>
          <a:off x="272668" y="240888"/>
          <a:ext cx="1938544" cy="132488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18589C-A3F5-4685-B6C2-5CDD29000FBE}">
      <dsp:nvSpPr>
        <dsp:cNvPr id="0" name=""/>
        <dsp:cNvSpPr/>
      </dsp:nvSpPr>
      <dsp:spPr>
        <a:xfrm rot="10800000">
          <a:off x="272668" y="1806663"/>
          <a:ext cx="1938544" cy="220814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US" sz="2100" b="1" kern="1200" dirty="0">
              <a:latin typeface="Roboto" panose="02000000000000000000" pitchFamily="2" charset="0"/>
              <a:ea typeface="Roboto" panose="02000000000000000000" pitchFamily="2" charset="0"/>
              <a:cs typeface="Roboto" panose="02000000000000000000" pitchFamily="2" charset="0"/>
            </a:rPr>
            <a:t>AUTHORITY </a:t>
          </a:r>
        </a:p>
        <a:p>
          <a:pPr marL="0" lvl="0" indent="0" algn="ctr" defTabSz="933450">
            <a:lnSpc>
              <a:spcPct val="90000"/>
            </a:lnSpc>
            <a:spcBef>
              <a:spcPct val="0"/>
            </a:spcBef>
            <a:spcAft>
              <a:spcPct val="35000"/>
            </a:spcAft>
            <a:buNone/>
          </a:pPr>
          <a:endParaRPr lang="en-US" sz="2100" kern="1200" dirty="0">
            <a:latin typeface="Roboto" panose="02000000000000000000" pitchFamily="2" charset="0"/>
            <a:ea typeface="Roboto" panose="02000000000000000000" pitchFamily="2" charset="0"/>
            <a:cs typeface="Roboto" panose="02000000000000000000" pitchFamily="2" charset="0"/>
          </a:endParaRPr>
        </a:p>
        <a:p>
          <a:pPr marL="0" lvl="0" indent="0" algn="ctr" defTabSz="93345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Judicial officer</a:t>
          </a:r>
        </a:p>
      </dsp:txBody>
      <dsp:txXfrm rot="10800000">
        <a:off x="332285" y="1806663"/>
        <a:ext cx="1819310" cy="2148526"/>
      </dsp:txXfrm>
    </dsp:sp>
    <dsp:sp modelId="{3C7F839B-2320-4315-9877-46FFBD9DAAE8}">
      <dsp:nvSpPr>
        <dsp:cNvPr id="0" name=""/>
        <dsp:cNvSpPr/>
      </dsp:nvSpPr>
      <dsp:spPr>
        <a:xfrm>
          <a:off x="2405067" y="240888"/>
          <a:ext cx="1938544" cy="132488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AA1A77-F9E4-428F-A61C-596227744E2E}">
      <dsp:nvSpPr>
        <dsp:cNvPr id="0" name=""/>
        <dsp:cNvSpPr/>
      </dsp:nvSpPr>
      <dsp:spPr>
        <a:xfrm rot="10800000">
          <a:off x="2405067" y="1806663"/>
          <a:ext cx="1938544" cy="220814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dirty="0">
              <a:latin typeface="Roboto" panose="02000000000000000000" pitchFamily="2" charset="0"/>
              <a:ea typeface="Roboto" panose="02000000000000000000" pitchFamily="2" charset="0"/>
              <a:cs typeface="Roboto" panose="02000000000000000000" pitchFamily="2" charset="0"/>
            </a:rPr>
            <a:t>STATUS</a:t>
          </a:r>
          <a:endParaRPr lang="en-US" sz="1900" kern="1200" dirty="0">
            <a:latin typeface="Roboto" panose="02000000000000000000" pitchFamily="2" charset="0"/>
            <a:ea typeface="Roboto" panose="02000000000000000000" pitchFamily="2" charset="0"/>
            <a:cs typeface="Roboto" panose="02000000000000000000" pitchFamily="2" charset="0"/>
          </a:endParaRPr>
        </a:p>
        <a:p>
          <a:pPr marL="0" lvl="0" indent="0" algn="ctr" defTabSz="84455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Convicted, imposed as part of a sentence, or in lieu of sentence</a:t>
          </a:r>
        </a:p>
      </dsp:txBody>
      <dsp:txXfrm rot="10800000">
        <a:off x="2464684" y="1806663"/>
        <a:ext cx="1819310" cy="2148526"/>
      </dsp:txXfrm>
    </dsp:sp>
    <dsp:sp modelId="{4CE9E0FF-CF30-4BB0-B82F-40D85FE5DE6B}">
      <dsp:nvSpPr>
        <dsp:cNvPr id="0" name=""/>
        <dsp:cNvSpPr/>
      </dsp:nvSpPr>
      <dsp:spPr>
        <a:xfrm>
          <a:off x="4537465" y="240888"/>
          <a:ext cx="1938544" cy="132488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B12D69-205A-4A02-8D2C-893094C2E711}">
      <dsp:nvSpPr>
        <dsp:cNvPr id="0" name=""/>
        <dsp:cNvSpPr/>
      </dsp:nvSpPr>
      <dsp:spPr>
        <a:xfrm rot="10800000">
          <a:off x="4537465" y="1806663"/>
          <a:ext cx="1938544" cy="220814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US" sz="2100" b="1" kern="1200" dirty="0">
              <a:latin typeface="Roboto" panose="02000000000000000000" pitchFamily="2" charset="0"/>
              <a:ea typeface="Roboto" panose="02000000000000000000" pitchFamily="2" charset="0"/>
              <a:cs typeface="Roboto" panose="02000000000000000000" pitchFamily="2" charset="0"/>
            </a:rPr>
            <a:t>PERIOD</a:t>
          </a:r>
          <a:endParaRPr lang="en-US" sz="2100" kern="1200" dirty="0">
            <a:latin typeface="Roboto" panose="02000000000000000000" pitchFamily="2" charset="0"/>
            <a:ea typeface="Roboto" panose="02000000000000000000" pitchFamily="2" charset="0"/>
            <a:cs typeface="Roboto" panose="02000000000000000000" pitchFamily="2" charset="0"/>
          </a:endParaRPr>
        </a:p>
        <a:p>
          <a:pPr marL="0" lvl="0" indent="0" algn="ctr" defTabSz="93345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As determined by the judicial officer</a:t>
          </a:r>
        </a:p>
      </dsp:txBody>
      <dsp:txXfrm rot="10800000">
        <a:off x="4597082" y="1806663"/>
        <a:ext cx="1819310" cy="2148526"/>
      </dsp:txXfrm>
    </dsp:sp>
    <dsp:sp modelId="{1941F91C-A398-46D7-B8FB-C3D85B042A4B}">
      <dsp:nvSpPr>
        <dsp:cNvPr id="0" name=""/>
        <dsp:cNvSpPr/>
      </dsp:nvSpPr>
      <dsp:spPr>
        <a:xfrm>
          <a:off x="6761034" y="240888"/>
          <a:ext cx="1938544" cy="1324886"/>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175A2C-4568-4DC7-807E-0D8CDA0BE0E6}">
      <dsp:nvSpPr>
        <dsp:cNvPr id="0" name=""/>
        <dsp:cNvSpPr/>
      </dsp:nvSpPr>
      <dsp:spPr>
        <a:xfrm rot="10800000">
          <a:off x="6669864" y="1806663"/>
          <a:ext cx="2120884" cy="220814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Roboto" panose="02000000000000000000" pitchFamily="2" charset="0"/>
              <a:ea typeface="Roboto" panose="02000000000000000000" pitchFamily="2" charset="0"/>
              <a:cs typeface="Roboto" panose="02000000000000000000" pitchFamily="2" charset="0"/>
            </a:rPr>
            <a:t>SUPERVISING BODY</a:t>
          </a:r>
          <a:endParaRPr lang="en-US" sz="1200" kern="1200" dirty="0">
            <a:latin typeface="Roboto" panose="02000000000000000000" pitchFamily="2" charset="0"/>
            <a:ea typeface="Roboto" panose="02000000000000000000" pitchFamily="2" charset="0"/>
            <a:cs typeface="Roboto" panose="02000000000000000000" pitchFamily="2" charset="0"/>
          </a:endParaRPr>
        </a:p>
        <a:p>
          <a:pPr marL="0" lvl="0" indent="0" algn="ctr"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Court, county or state agency, or private company</a:t>
          </a:r>
        </a:p>
      </dsp:txBody>
      <dsp:txXfrm rot="10800000">
        <a:off x="6735089" y="1806663"/>
        <a:ext cx="1990434" cy="21429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A5682-F2B6-46B2-ADC6-BDEDC5E281B7}">
      <dsp:nvSpPr>
        <dsp:cNvPr id="0" name=""/>
        <dsp:cNvSpPr/>
      </dsp:nvSpPr>
      <dsp:spPr>
        <a:xfrm>
          <a:off x="0" y="0"/>
          <a:ext cx="9470572" cy="171620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82CF71-626E-4173-9855-000DE59C57D6}">
      <dsp:nvSpPr>
        <dsp:cNvPr id="0" name=""/>
        <dsp:cNvSpPr/>
      </dsp:nvSpPr>
      <dsp:spPr>
        <a:xfrm>
          <a:off x="286725" y="228826"/>
          <a:ext cx="2069098" cy="125854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18589C-A3F5-4685-B6C2-5CDD29000FBE}">
      <dsp:nvSpPr>
        <dsp:cNvPr id="0" name=""/>
        <dsp:cNvSpPr/>
      </dsp:nvSpPr>
      <dsp:spPr>
        <a:xfrm rot="10800000">
          <a:off x="286725" y="1716200"/>
          <a:ext cx="2069098" cy="209757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b="1" kern="1200" dirty="0">
              <a:latin typeface="Roboto" panose="02000000000000000000" pitchFamily="2" charset="0"/>
              <a:ea typeface="Roboto" panose="02000000000000000000" pitchFamily="2" charset="0"/>
              <a:cs typeface="Roboto" panose="02000000000000000000" pitchFamily="2" charset="0"/>
            </a:rPr>
            <a:t>AUTHORITY </a:t>
          </a:r>
        </a:p>
        <a:p>
          <a:pPr marL="0" lvl="0" indent="0" algn="ctr" defTabSz="755650">
            <a:lnSpc>
              <a:spcPct val="90000"/>
            </a:lnSpc>
            <a:spcBef>
              <a:spcPct val="0"/>
            </a:spcBef>
            <a:spcAft>
              <a:spcPct val="35000"/>
            </a:spcAft>
            <a:buNone/>
          </a:pPr>
          <a:endParaRPr lang="en-US" sz="1700" kern="1200" dirty="0">
            <a:latin typeface="Roboto" panose="02000000000000000000" pitchFamily="2" charset="0"/>
            <a:ea typeface="Roboto" panose="02000000000000000000" pitchFamily="2" charset="0"/>
            <a:cs typeface="Roboto" panose="02000000000000000000" pitchFamily="2" charset="0"/>
          </a:endParaRPr>
        </a:p>
        <a:p>
          <a:pPr marL="0" lvl="0" indent="0" algn="ctr" defTabSz="755650">
            <a:lnSpc>
              <a:spcPct val="90000"/>
            </a:lnSpc>
            <a:spcBef>
              <a:spcPct val="0"/>
            </a:spcBef>
            <a:spcAft>
              <a:spcPct val="35000"/>
            </a:spcAft>
            <a:buNone/>
          </a:pPr>
          <a:r>
            <a:rPr lang="en-US" sz="1700" kern="1200" dirty="0">
              <a:latin typeface="Roboto" panose="02000000000000000000" pitchFamily="2" charset="0"/>
              <a:ea typeface="Roboto" panose="02000000000000000000" pitchFamily="2" charset="0"/>
              <a:cs typeface="Roboto" panose="02000000000000000000" pitchFamily="2" charset="0"/>
            </a:rPr>
            <a:t>Judicial officer or parole board</a:t>
          </a:r>
        </a:p>
      </dsp:txBody>
      <dsp:txXfrm rot="10800000">
        <a:off x="350357" y="1716200"/>
        <a:ext cx="1941834" cy="2033945"/>
      </dsp:txXfrm>
    </dsp:sp>
    <dsp:sp modelId="{3C7F839B-2320-4315-9877-46FFBD9DAAE8}">
      <dsp:nvSpPr>
        <dsp:cNvPr id="0" name=""/>
        <dsp:cNvSpPr/>
      </dsp:nvSpPr>
      <dsp:spPr>
        <a:xfrm>
          <a:off x="2562733" y="228826"/>
          <a:ext cx="2069098" cy="125854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AA1A77-F9E4-428F-A61C-596227744E2E}">
      <dsp:nvSpPr>
        <dsp:cNvPr id="0" name=""/>
        <dsp:cNvSpPr/>
      </dsp:nvSpPr>
      <dsp:spPr>
        <a:xfrm rot="10800000">
          <a:off x="2562733" y="1716200"/>
          <a:ext cx="2069098" cy="209757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b="1" kern="1200" dirty="0">
              <a:latin typeface="Roboto" panose="02000000000000000000" pitchFamily="2" charset="0"/>
              <a:ea typeface="Roboto" panose="02000000000000000000" pitchFamily="2" charset="0"/>
              <a:cs typeface="Roboto" panose="02000000000000000000" pitchFamily="2" charset="0"/>
            </a:rPr>
            <a:t>STATUS</a:t>
          </a:r>
        </a:p>
        <a:p>
          <a:pPr marL="0" lvl="0" indent="0" algn="ctr" defTabSz="755650">
            <a:lnSpc>
              <a:spcPct val="90000"/>
            </a:lnSpc>
            <a:spcBef>
              <a:spcPct val="0"/>
            </a:spcBef>
            <a:spcAft>
              <a:spcPct val="35000"/>
            </a:spcAft>
            <a:buNone/>
          </a:pPr>
          <a:r>
            <a:rPr lang="en-US" sz="1700" kern="1200" dirty="0">
              <a:latin typeface="Roboto" panose="02000000000000000000" pitchFamily="2" charset="0"/>
              <a:ea typeface="Roboto" panose="02000000000000000000" pitchFamily="2" charset="0"/>
              <a:cs typeface="Roboto" panose="02000000000000000000" pitchFamily="2" charset="0"/>
            </a:rPr>
            <a:t> </a:t>
          </a:r>
        </a:p>
        <a:p>
          <a:pPr marL="0" lvl="0" indent="0" algn="ctr" defTabSz="755650">
            <a:lnSpc>
              <a:spcPct val="90000"/>
            </a:lnSpc>
            <a:spcBef>
              <a:spcPct val="0"/>
            </a:spcBef>
            <a:spcAft>
              <a:spcPct val="35000"/>
            </a:spcAft>
            <a:buNone/>
          </a:pPr>
          <a:r>
            <a:rPr lang="en-US" sz="1700" kern="1200" dirty="0">
              <a:latin typeface="Roboto" panose="02000000000000000000" pitchFamily="2" charset="0"/>
              <a:ea typeface="Roboto" panose="02000000000000000000" pitchFamily="2" charset="0"/>
              <a:cs typeface="Roboto" panose="02000000000000000000" pitchFamily="2" charset="0"/>
            </a:rPr>
            <a:t>Convicted, post-release supervision after jail or prison</a:t>
          </a:r>
        </a:p>
      </dsp:txBody>
      <dsp:txXfrm rot="10800000">
        <a:off x="2626365" y="1716200"/>
        <a:ext cx="1941834" cy="2033945"/>
      </dsp:txXfrm>
    </dsp:sp>
    <dsp:sp modelId="{4CE9E0FF-CF30-4BB0-B82F-40D85FE5DE6B}">
      <dsp:nvSpPr>
        <dsp:cNvPr id="0" name=""/>
        <dsp:cNvSpPr/>
      </dsp:nvSpPr>
      <dsp:spPr>
        <a:xfrm>
          <a:off x="4838740" y="228826"/>
          <a:ext cx="2069098" cy="125854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B12D69-205A-4A02-8D2C-893094C2E711}">
      <dsp:nvSpPr>
        <dsp:cNvPr id="0" name=""/>
        <dsp:cNvSpPr/>
      </dsp:nvSpPr>
      <dsp:spPr>
        <a:xfrm rot="10800000">
          <a:off x="4838740" y="1716200"/>
          <a:ext cx="2069098" cy="209757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b="1" kern="1200" dirty="0">
              <a:latin typeface="Roboto" panose="02000000000000000000" pitchFamily="2" charset="0"/>
              <a:ea typeface="Roboto" panose="02000000000000000000" pitchFamily="2" charset="0"/>
              <a:cs typeface="Roboto" panose="02000000000000000000" pitchFamily="2" charset="0"/>
            </a:rPr>
            <a:t>PERIOD</a:t>
          </a:r>
        </a:p>
        <a:p>
          <a:pPr marL="0" lvl="0" indent="0" algn="ctr" defTabSz="755650">
            <a:lnSpc>
              <a:spcPct val="90000"/>
            </a:lnSpc>
            <a:spcBef>
              <a:spcPct val="0"/>
            </a:spcBef>
            <a:spcAft>
              <a:spcPct val="35000"/>
            </a:spcAft>
            <a:buNone/>
          </a:pPr>
          <a:endParaRPr lang="en-US" sz="1700" kern="1200" dirty="0">
            <a:latin typeface="Roboto" panose="02000000000000000000" pitchFamily="2" charset="0"/>
            <a:ea typeface="Roboto" panose="02000000000000000000" pitchFamily="2" charset="0"/>
            <a:cs typeface="Roboto" panose="02000000000000000000" pitchFamily="2" charset="0"/>
          </a:endParaRPr>
        </a:p>
        <a:p>
          <a:pPr marL="0" lvl="0" indent="0" algn="ctr" defTabSz="755650">
            <a:lnSpc>
              <a:spcPct val="90000"/>
            </a:lnSpc>
            <a:spcBef>
              <a:spcPct val="0"/>
            </a:spcBef>
            <a:spcAft>
              <a:spcPct val="35000"/>
            </a:spcAft>
            <a:buNone/>
          </a:pPr>
          <a:r>
            <a:rPr lang="en-US" sz="1700" kern="1200" dirty="0">
              <a:latin typeface="Roboto" panose="02000000000000000000" pitchFamily="2" charset="0"/>
              <a:ea typeface="Roboto" panose="02000000000000000000" pitchFamily="2" charset="0"/>
              <a:cs typeface="Roboto" panose="02000000000000000000" pitchFamily="2" charset="0"/>
            </a:rPr>
            <a:t>As determined by the judicial officer or parole board</a:t>
          </a:r>
        </a:p>
      </dsp:txBody>
      <dsp:txXfrm rot="10800000">
        <a:off x="4902372" y="1716200"/>
        <a:ext cx="1941834" cy="2033945"/>
      </dsp:txXfrm>
    </dsp:sp>
    <dsp:sp modelId="{1941F91C-A398-46D7-B8FB-C3D85B042A4B}">
      <dsp:nvSpPr>
        <dsp:cNvPr id="0" name=""/>
        <dsp:cNvSpPr/>
      </dsp:nvSpPr>
      <dsp:spPr>
        <a:xfrm>
          <a:off x="7114748" y="228826"/>
          <a:ext cx="2069098" cy="1258546"/>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175A2C-4568-4DC7-807E-0D8CDA0BE0E6}">
      <dsp:nvSpPr>
        <dsp:cNvPr id="0" name=""/>
        <dsp:cNvSpPr/>
      </dsp:nvSpPr>
      <dsp:spPr>
        <a:xfrm rot="10800000">
          <a:off x="7114748" y="1716200"/>
          <a:ext cx="2069098" cy="209757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Roboto" panose="02000000000000000000" pitchFamily="2" charset="0"/>
              <a:ea typeface="Roboto" panose="02000000000000000000" pitchFamily="2" charset="0"/>
              <a:cs typeface="Roboto" panose="02000000000000000000" pitchFamily="2" charset="0"/>
            </a:rPr>
            <a:t>SUPERVISING BODY</a:t>
          </a:r>
        </a:p>
        <a:p>
          <a:pPr marL="0" lvl="0" indent="0" algn="ctr" defTabSz="889000">
            <a:lnSpc>
              <a:spcPct val="90000"/>
            </a:lnSpc>
            <a:spcBef>
              <a:spcPct val="0"/>
            </a:spcBef>
            <a:spcAft>
              <a:spcPct val="35000"/>
            </a:spcAft>
            <a:buNone/>
          </a:pPr>
          <a:endParaRPr lang="en-US" sz="600" kern="1200" dirty="0">
            <a:latin typeface="Roboto" panose="02000000000000000000" pitchFamily="2" charset="0"/>
            <a:ea typeface="Roboto" panose="02000000000000000000" pitchFamily="2" charset="0"/>
            <a:cs typeface="Roboto" panose="02000000000000000000" pitchFamily="2" charset="0"/>
          </a:endParaRPr>
        </a:p>
        <a:p>
          <a:pPr marL="0" lvl="0" indent="0" algn="ctr"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County or state agency</a:t>
          </a:r>
        </a:p>
      </dsp:txBody>
      <dsp:txXfrm rot="10800000">
        <a:off x="7178380" y="1716200"/>
        <a:ext cx="1941834" cy="20339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F60E7-56A6-5E44-AB43-0545AE8A88C7}">
      <dsp:nvSpPr>
        <dsp:cNvPr id="0" name=""/>
        <dsp:cNvSpPr/>
      </dsp:nvSpPr>
      <dsp:spPr>
        <a:xfrm rot="16200000">
          <a:off x="253" y="580925"/>
          <a:ext cx="2902148" cy="2902148"/>
        </a:xfrm>
        <a:prstGeom prst="upArrow">
          <a:avLst>
            <a:gd name="adj1" fmla="val 50000"/>
            <a:gd name="adj2" fmla="val 35000"/>
          </a:avLst>
        </a:prstGeom>
        <a:solidFill>
          <a:schemeClr val="accent2">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Roboto" panose="02000000000000000000" pitchFamily="2" charset="0"/>
              <a:ea typeface="Roboto" panose="02000000000000000000" pitchFamily="2" charset="0"/>
              <a:cs typeface="Roboto" panose="02000000000000000000" pitchFamily="2" charset="0"/>
            </a:rPr>
            <a:t>Pre-Conviction</a:t>
          </a:r>
        </a:p>
      </dsp:txBody>
      <dsp:txXfrm rot="5400000">
        <a:off x="508129" y="1306462"/>
        <a:ext cx="2394272" cy="1451074"/>
      </dsp:txXfrm>
    </dsp:sp>
    <dsp:sp modelId="{DBF8A68D-D0FE-E547-AEC8-61AD54F134CD}">
      <dsp:nvSpPr>
        <dsp:cNvPr id="0" name=""/>
        <dsp:cNvSpPr/>
      </dsp:nvSpPr>
      <dsp:spPr>
        <a:xfrm rot="5400000">
          <a:off x="3193598" y="580925"/>
          <a:ext cx="2902148" cy="2902148"/>
        </a:xfrm>
        <a:prstGeom prst="upArrow">
          <a:avLst>
            <a:gd name="adj1" fmla="val 50000"/>
            <a:gd name="adj2" fmla="val 35000"/>
          </a:avLst>
        </a:prstGeom>
        <a:solidFill>
          <a:schemeClr val="accent4">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Roboto" panose="02000000000000000000" pitchFamily="2" charset="0"/>
              <a:ea typeface="Roboto" panose="02000000000000000000" pitchFamily="2" charset="0"/>
              <a:cs typeface="Roboto" panose="02000000000000000000" pitchFamily="2" charset="0"/>
            </a:rPr>
            <a:t>Post-Conviction</a:t>
          </a:r>
        </a:p>
      </dsp:txBody>
      <dsp:txXfrm rot="-5400000">
        <a:off x="3193598" y="1306462"/>
        <a:ext cx="2394272" cy="14510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565A8-3E89-491A-BB98-F66DF081EA3C}">
      <dsp:nvSpPr>
        <dsp:cNvPr id="0" name=""/>
        <dsp:cNvSpPr/>
      </dsp:nvSpPr>
      <dsp:spPr>
        <a:xfrm>
          <a:off x="927784" y="1061771"/>
          <a:ext cx="3769621" cy="3295123"/>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Probation introduced in Massachusetts</a:t>
          </a:r>
        </a:p>
      </dsp:txBody>
      <dsp:txXfrm>
        <a:off x="1870189" y="1556039"/>
        <a:ext cx="1837690" cy="2306587"/>
      </dsp:txXfrm>
    </dsp:sp>
    <dsp:sp modelId="{A80BDE6A-BA21-4774-A73B-7E9CF722E997}">
      <dsp:nvSpPr>
        <dsp:cNvPr id="0" name=""/>
        <dsp:cNvSpPr/>
      </dsp:nvSpPr>
      <dsp:spPr>
        <a:xfrm>
          <a:off x="117" y="1766928"/>
          <a:ext cx="1884810" cy="18848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Roboto" panose="02000000000000000000" pitchFamily="2" charset="0"/>
              <a:ea typeface="Roboto" panose="02000000000000000000" pitchFamily="2" charset="0"/>
              <a:cs typeface="Roboto" panose="02000000000000000000" pitchFamily="2" charset="0"/>
            </a:rPr>
            <a:t>1878</a:t>
          </a:r>
        </a:p>
      </dsp:txBody>
      <dsp:txXfrm>
        <a:off x="276141" y="2042952"/>
        <a:ext cx="1332762" cy="1332762"/>
      </dsp:txXfrm>
    </dsp:sp>
    <dsp:sp modelId="{2AA30BEE-8A25-4179-8905-4DA74A44CDD2}">
      <dsp:nvSpPr>
        <dsp:cNvPr id="0" name=""/>
        <dsp:cNvSpPr/>
      </dsp:nvSpPr>
      <dsp:spPr>
        <a:xfrm>
          <a:off x="5890151" y="1061771"/>
          <a:ext cx="3769621" cy="3295123"/>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Adult probation established nationwide</a:t>
          </a:r>
        </a:p>
      </dsp:txBody>
      <dsp:txXfrm>
        <a:off x="6832556" y="1556039"/>
        <a:ext cx="1837690" cy="2306587"/>
      </dsp:txXfrm>
    </dsp:sp>
    <dsp:sp modelId="{102A0ACA-FC66-41CB-8DCC-C428C280D913}">
      <dsp:nvSpPr>
        <dsp:cNvPr id="0" name=""/>
        <dsp:cNvSpPr/>
      </dsp:nvSpPr>
      <dsp:spPr>
        <a:xfrm>
          <a:off x="4947746" y="1766928"/>
          <a:ext cx="1884810" cy="18848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Roboto" panose="02000000000000000000" pitchFamily="2" charset="0"/>
              <a:ea typeface="Roboto" panose="02000000000000000000" pitchFamily="2" charset="0"/>
              <a:cs typeface="Roboto" panose="02000000000000000000" pitchFamily="2" charset="0"/>
            </a:rPr>
            <a:t>1956</a:t>
          </a:r>
        </a:p>
      </dsp:txBody>
      <dsp:txXfrm>
        <a:off x="5223770" y="2042952"/>
        <a:ext cx="1332762" cy="13327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01A01-3689-4F54-A265-9F03BF903096}">
      <dsp:nvSpPr>
        <dsp:cNvPr id="0" name=""/>
        <dsp:cNvSpPr/>
      </dsp:nvSpPr>
      <dsp:spPr>
        <a:xfrm>
          <a:off x="0" y="1417593"/>
          <a:ext cx="11373531" cy="1868351"/>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8E1926-D225-4EB5-91A2-1A07F68E60F9}">
      <dsp:nvSpPr>
        <dsp:cNvPr id="0" name=""/>
        <dsp:cNvSpPr/>
      </dsp:nvSpPr>
      <dsp:spPr>
        <a:xfrm>
          <a:off x="4337" y="0"/>
          <a:ext cx="1588551" cy="1868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latin typeface="Roboto" panose="02000000000000000000" pitchFamily="2" charset="0"/>
              <a:ea typeface="Roboto" panose="02000000000000000000" pitchFamily="2" charset="0"/>
              <a:cs typeface="Roboto" panose="02000000000000000000" pitchFamily="2" charset="0"/>
            </a:rPr>
            <a:t>The first prison in the nation was constructed in Massachusetts</a:t>
          </a:r>
        </a:p>
      </dsp:txBody>
      <dsp:txXfrm>
        <a:off x="4337" y="0"/>
        <a:ext cx="1588551" cy="1868351"/>
      </dsp:txXfrm>
    </dsp:sp>
    <dsp:sp modelId="{1F9AE805-4A5E-43D3-B18E-BB68CE5849C3}">
      <dsp:nvSpPr>
        <dsp:cNvPr id="0" name=""/>
        <dsp:cNvSpPr/>
      </dsp:nvSpPr>
      <dsp:spPr>
        <a:xfrm>
          <a:off x="565069" y="2101895"/>
          <a:ext cx="467087" cy="4670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BBB81D-7C45-4669-8445-17F3BF61D6B9}">
      <dsp:nvSpPr>
        <dsp:cNvPr id="0" name=""/>
        <dsp:cNvSpPr/>
      </dsp:nvSpPr>
      <dsp:spPr>
        <a:xfrm>
          <a:off x="1662987" y="2802527"/>
          <a:ext cx="1705925" cy="1868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latin typeface="Roboto" panose="02000000000000000000" pitchFamily="2" charset="0"/>
              <a:ea typeface="Roboto" panose="02000000000000000000" pitchFamily="2" charset="0"/>
              <a:cs typeface="Roboto" panose="02000000000000000000" pitchFamily="2" charset="0"/>
            </a:rPr>
            <a:t>New York “good time law” passed</a:t>
          </a:r>
        </a:p>
      </dsp:txBody>
      <dsp:txXfrm>
        <a:off x="1662987" y="2802527"/>
        <a:ext cx="1705925" cy="1868351"/>
      </dsp:txXfrm>
    </dsp:sp>
    <dsp:sp modelId="{5B66A487-702D-468E-99DC-726B444391FC}">
      <dsp:nvSpPr>
        <dsp:cNvPr id="0" name=""/>
        <dsp:cNvSpPr/>
      </dsp:nvSpPr>
      <dsp:spPr>
        <a:xfrm>
          <a:off x="2282406" y="2101895"/>
          <a:ext cx="467087" cy="4670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9BB955-B626-4DCB-B995-A06462B0630C}">
      <dsp:nvSpPr>
        <dsp:cNvPr id="0" name=""/>
        <dsp:cNvSpPr/>
      </dsp:nvSpPr>
      <dsp:spPr>
        <a:xfrm>
          <a:off x="3439011" y="0"/>
          <a:ext cx="1574840" cy="1868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latin typeface="Roboto" panose="02000000000000000000" pitchFamily="2" charset="0"/>
              <a:ea typeface="Roboto" panose="02000000000000000000" pitchFamily="2" charset="0"/>
              <a:cs typeface="Roboto" panose="02000000000000000000" pitchFamily="2" charset="0"/>
            </a:rPr>
            <a:t>Massachusetts hired staff to assist prisoners with release</a:t>
          </a:r>
        </a:p>
      </dsp:txBody>
      <dsp:txXfrm>
        <a:off x="3439011" y="0"/>
        <a:ext cx="1574840" cy="1868351"/>
      </dsp:txXfrm>
    </dsp:sp>
    <dsp:sp modelId="{D27D052D-6BE9-434E-9DB1-3EE4F48EC3AC}">
      <dsp:nvSpPr>
        <dsp:cNvPr id="0" name=""/>
        <dsp:cNvSpPr/>
      </dsp:nvSpPr>
      <dsp:spPr>
        <a:xfrm>
          <a:off x="3992887" y="2101895"/>
          <a:ext cx="467087" cy="4670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4BDF4-02F9-4AFD-AB08-A1C20F577EBF}">
      <dsp:nvSpPr>
        <dsp:cNvPr id="0" name=""/>
        <dsp:cNvSpPr/>
      </dsp:nvSpPr>
      <dsp:spPr>
        <a:xfrm>
          <a:off x="5083950" y="2802527"/>
          <a:ext cx="1401976" cy="1868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latin typeface="Roboto" panose="02000000000000000000" pitchFamily="2" charset="0"/>
              <a:ea typeface="Roboto" panose="02000000000000000000" pitchFamily="2" charset="0"/>
              <a:cs typeface="Roboto" panose="02000000000000000000" pitchFamily="2" charset="0"/>
            </a:rPr>
            <a:t>States enacted parole statute</a:t>
          </a:r>
        </a:p>
      </dsp:txBody>
      <dsp:txXfrm>
        <a:off x="5083950" y="2802527"/>
        <a:ext cx="1401976" cy="1868351"/>
      </dsp:txXfrm>
    </dsp:sp>
    <dsp:sp modelId="{184104D6-4E69-4D96-AFDE-FCA1E11F8437}">
      <dsp:nvSpPr>
        <dsp:cNvPr id="0" name=""/>
        <dsp:cNvSpPr/>
      </dsp:nvSpPr>
      <dsp:spPr>
        <a:xfrm>
          <a:off x="5551395" y="2101895"/>
          <a:ext cx="467087" cy="4670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0E6F0E-A202-4A2E-815B-64E70EEC3B5B}">
      <dsp:nvSpPr>
        <dsp:cNvPr id="0" name=""/>
        <dsp:cNvSpPr/>
      </dsp:nvSpPr>
      <dsp:spPr>
        <a:xfrm>
          <a:off x="6556026" y="0"/>
          <a:ext cx="1795707" cy="1868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latin typeface="Roboto" panose="02000000000000000000" pitchFamily="2" charset="0"/>
              <a:ea typeface="Roboto" panose="02000000000000000000" pitchFamily="2" charset="0"/>
              <a:cs typeface="Roboto" panose="02000000000000000000" pitchFamily="2" charset="0"/>
            </a:rPr>
            <a:t>Parole systems used in all states and the federal system</a:t>
          </a:r>
        </a:p>
      </dsp:txBody>
      <dsp:txXfrm>
        <a:off x="6556026" y="0"/>
        <a:ext cx="1795707" cy="1868351"/>
      </dsp:txXfrm>
    </dsp:sp>
    <dsp:sp modelId="{ED1A18C9-3C25-40E6-8DC6-ACE606A3F259}">
      <dsp:nvSpPr>
        <dsp:cNvPr id="0" name=""/>
        <dsp:cNvSpPr/>
      </dsp:nvSpPr>
      <dsp:spPr>
        <a:xfrm>
          <a:off x="7220336" y="2101895"/>
          <a:ext cx="467087" cy="4670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26E7BA-DDBA-401B-A922-84183B8215B5}">
      <dsp:nvSpPr>
        <dsp:cNvPr id="0" name=""/>
        <dsp:cNvSpPr/>
      </dsp:nvSpPr>
      <dsp:spPr>
        <a:xfrm>
          <a:off x="8421832" y="2802527"/>
          <a:ext cx="1810007" cy="1868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latin typeface="Roboto" panose="02000000000000000000" pitchFamily="2" charset="0"/>
              <a:ea typeface="Roboto" panose="02000000000000000000" pitchFamily="2" charset="0"/>
              <a:cs typeface="Roboto" panose="02000000000000000000" pitchFamily="2" charset="0"/>
            </a:rPr>
            <a:t>Sixteen states abolished parole, favoring “determinate sentencing”</a:t>
          </a:r>
        </a:p>
      </dsp:txBody>
      <dsp:txXfrm>
        <a:off x="8421832" y="2802527"/>
        <a:ext cx="1810007" cy="1868351"/>
      </dsp:txXfrm>
    </dsp:sp>
    <dsp:sp modelId="{17BDC5AB-4480-4D5B-A1B0-A0D08DD732B7}">
      <dsp:nvSpPr>
        <dsp:cNvPr id="0" name=""/>
        <dsp:cNvSpPr/>
      </dsp:nvSpPr>
      <dsp:spPr>
        <a:xfrm>
          <a:off x="9093292" y="2101895"/>
          <a:ext cx="467087" cy="4670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5089" cy="466116"/>
          </a:xfrm>
          <a:prstGeom prst="rect">
            <a:avLst/>
          </a:prstGeom>
          <a:noFill/>
          <a:ln>
            <a:noFill/>
          </a:ln>
        </p:spPr>
        <p:txBody>
          <a:bodyPr spcFirstLastPara="1" wrap="square" lIns="93085" tIns="46530" rIns="93085" bIns="4653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3967341" y="0"/>
            <a:ext cx="3035089" cy="466116"/>
          </a:xfrm>
          <a:prstGeom prst="rect">
            <a:avLst/>
          </a:prstGeom>
          <a:noFill/>
          <a:ln>
            <a:noFill/>
          </a:ln>
        </p:spPr>
        <p:txBody>
          <a:bodyPr spcFirstLastPara="1" wrap="square" lIns="93085" tIns="46530" rIns="93085" bIns="4653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0405" y="4470837"/>
            <a:ext cx="5603240" cy="3657957"/>
          </a:xfrm>
          <a:prstGeom prst="rect">
            <a:avLst/>
          </a:prstGeom>
          <a:noFill/>
          <a:ln>
            <a:noFill/>
          </a:ln>
        </p:spPr>
        <p:txBody>
          <a:bodyPr spcFirstLastPara="1" wrap="square" lIns="93085" tIns="46530" rIns="93085" bIns="4653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23936"/>
            <a:ext cx="3035089" cy="466115"/>
          </a:xfrm>
          <a:prstGeom prst="rect">
            <a:avLst/>
          </a:prstGeom>
          <a:noFill/>
          <a:ln>
            <a:noFill/>
          </a:ln>
        </p:spPr>
        <p:txBody>
          <a:bodyPr spcFirstLastPara="1" wrap="square" lIns="93085" tIns="46530" rIns="93085" bIns="4653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3967341" y="8823936"/>
            <a:ext cx="3035089" cy="466115"/>
          </a:xfrm>
          <a:prstGeom prst="rect">
            <a:avLst/>
          </a:prstGeom>
          <a:noFill/>
          <a:ln>
            <a:noFill/>
          </a:ln>
        </p:spPr>
        <p:txBody>
          <a:bodyPr spcFirstLastPara="1" wrap="square" lIns="93085" tIns="46530" rIns="93085" bIns="46530" anchor="b" anchorCtr="0">
            <a:noAutofit/>
          </a:bodyPr>
          <a:lstStyle/>
          <a:p>
            <a:pPr algn="r"/>
            <a:fld id="{00000000-1234-1234-1234-123412341234}" type="slidenum">
              <a:rPr lang="en-US" sz="1200" smtClean="0">
                <a:solidFill>
                  <a:schemeClr val="dk1"/>
                </a:solidFill>
              </a:rPr>
              <a:pPr algn="r"/>
              <a:t>‹#›</a:t>
            </a:fld>
            <a:endParaRPr lang="en-US" sz="1200" dirty="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83:notes"/>
          <p:cNvSpPr txBox="1">
            <a:spLocks noGrp="1"/>
          </p:cNvSpPr>
          <p:nvPr>
            <p:ph type="body" idx="1"/>
          </p:nvPr>
        </p:nvSpPr>
        <p:spPr>
          <a:xfrm>
            <a:off x="700405" y="4412774"/>
            <a:ext cx="5603240" cy="4180523"/>
          </a:xfrm>
          <a:prstGeom prst="rect">
            <a:avLst/>
          </a:prstGeom>
          <a:noFill/>
          <a:ln>
            <a:noFill/>
          </a:ln>
        </p:spPr>
        <p:txBody>
          <a:bodyPr spcFirstLastPara="1" wrap="square" lIns="93085" tIns="46530" rIns="93085" bIns="46530" anchor="t" anchorCtr="0">
            <a:noAutofit/>
          </a:bodyPr>
          <a:lstStyle/>
          <a:p>
            <a:pPr marL="0" indent="0"/>
            <a:r>
              <a:rPr lang="en-US" b="1" dirty="0"/>
              <a:t>Troy</a:t>
            </a:r>
            <a:endParaRPr lang="en-US" dirty="0"/>
          </a:p>
          <a:p>
            <a:pPr marL="0" indent="0"/>
            <a:r>
              <a:rPr lang="en-US" dirty="0"/>
              <a:t>Welcome to Pretrial, Probation, and Post-Release Practices: Compare and Contrast. </a:t>
            </a:r>
          </a:p>
          <a:p>
            <a:pPr marL="0" indent="0"/>
            <a:endParaRPr lang="en-US" dirty="0"/>
          </a:p>
          <a:p>
            <a:pPr marL="0" indent="0"/>
            <a:endParaRPr dirty="0"/>
          </a:p>
        </p:txBody>
      </p:sp>
      <p:sp>
        <p:nvSpPr>
          <p:cNvPr id="67" name="Google Shape;67;p83: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Tanya</a:t>
            </a:r>
          </a:p>
          <a:p>
            <a:r>
              <a:rPr lang="en-US" dirty="0"/>
              <a:t>Throughout all of CSRC’s materials and resources, we strive to use terms that humanize people impacted by the criminal legal system. We frame ideas and concepts in the positive rather than the negative. Describing pretrial behavior in the negative (i.e., failure to appear, new arrest) perpetuates the misconception that pretrial failure is the rule rather than the exception. In fact, an overwhelming number of people are successful during the pretrial phase of the criminal legal system process.</a:t>
            </a:r>
          </a:p>
          <a:p>
            <a:endParaRPr lang="en-US" dirty="0"/>
          </a:p>
          <a:p>
            <a:r>
              <a:rPr lang="en-US" dirty="0"/>
              <a:t>This is process! It is not going to happen overnight.</a:t>
            </a:r>
          </a:p>
          <a:p>
            <a:r>
              <a:rPr lang="en-US" dirty="0"/>
              <a:t>. </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10</a:t>
            </a:fld>
            <a:endParaRPr lang="en-US" sz="1200" dirty="0">
              <a:solidFill>
                <a:schemeClr val="dk1"/>
              </a:solidFill>
            </a:endParaRPr>
          </a:p>
        </p:txBody>
      </p:sp>
    </p:spTree>
    <p:extLst>
      <p:ext uri="{BB962C8B-B14F-4D97-AF65-F5344CB8AC3E}">
        <p14:creationId xmlns:p14="http://schemas.microsoft.com/office/powerpoint/2010/main" val="495786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Denise</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12</a:t>
            </a:fld>
            <a:endParaRPr lang="en-US" sz="1200" dirty="0">
              <a:solidFill>
                <a:schemeClr val="dk1"/>
              </a:solidFill>
            </a:endParaRPr>
          </a:p>
        </p:txBody>
      </p:sp>
    </p:spTree>
    <p:extLst>
      <p:ext uri="{BB962C8B-B14F-4D97-AF65-F5344CB8AC3E}">
        <p14:creationId xmlns:p14="http://schemas.microsoft.com/office/powerpoint/2010/main" val="2593378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a:t>
            </a:r>
          </a:p>
          <a:p>
            <a:pPr>
              <a:buFont typeface="Arial" panose="020B0604020202020204" pitchFamily="34" charset="0"/>
              <a:buChar char="•"/>
            </a:pPr>
            <a:r>
              <a:rPr lang="en-US" b="0" dirty="0"/>
              <a:t>Probation supervision is imposed by a judicial officer as a sentence, a condition of a suspended sentence, or in lieu of incarceration. </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13</a:t>
            </a:fld>
            <a:endParaRPr lang="en-US" sz="1200" dirty="0">
              <a:solidFill>
                <a:schemeClr val="dk1"/>
              </a:solidFill>
            </a:endParaRPr>
          </a:p>
        </p:txBody>
      </p:sp>
    </p:spTree>
    <p:extLst>
      <p:ext uri="{BB962C8B-B14F-4D97-AF65-F5344CB8AC3E}">
        <p14:creationId xmlns:p14="http://schemas.microsoft.com/office/powerpoint/2010/main" val="3059592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Denise</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14</a:t>
            </a:fld>
            <a:endParaRPr lang="en-US" sz="1200" dirty="0">
              <a:solidFill>
                <a:schemeClr val="dk1"/>
              </a:solidFill>
            </a:endParaRPr>
          </a:p>
        </p:txBody>
      </p:sp>
    </p:spTree>
    <p:extLst>
      <p:ext uri="{BB962C8B-B14F-4D97-AF65-F5344CB8AC3E}">
        <p14:creationId xmlns:p14="http://schemas.microsoft.com/office/powerpoint/2010/main" val="1542711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a:t>
            </a:r>
          </a:p>
          <a:p>
            <a:endParaRPr lang="en-US" b="1" dirty="0"/>
          </a:p>
          <a:p>
            <a:r>
              <a:rPr lang="en-US" b="1" dirty="0"/>
              <a:t>Two part slide: </a:t>
            </a:r>
            <a:r>
              <a:rPr lang="en-US" dirty="0"/>
              <a:t>Let's start with a question for the chat. “What do you think is the fundamental similarity between probation, pretrial, and post-release supervision?”</a:t>
            </a:r>
          </a:p>
          <a:p>
            <a:r>
              <a:rPr lang="en-US" b="1" dirty="0"/>
              <a:t>Next click</a:t>
            </a:r>
            <a:r>
              <a:rPr lang="en-US" dirty="0"/>
              <a:t>: </a:t>
            </a:r>
          </a:p>
          <a:p>
            <a:pPr>
              <a:buFont typeface="Arial" panose="020B0604020202020204" pitchFamily="34" charset="0"/>
              <a:buChar char="•"/>
            </a:pPr>
            <a:r>
              <a:rPr lang="en-US" b="1" dirty="0"/>
              <a:t>First</a:t>
            </a:r>
            <a:r>
              <a:rPr lang="en-US" dirty="0"/>
              <a:t>: work with people – </a:t>
            </a:r>
            <a:r>
              <a:rPr lang="en-US" b="1" dirty="0"/>
              <a:t>this is a people business</a:t>
            </a:r>
            <a:r>
              <a:rPr lang="en-US" dirty="0"/>
              <a:t>. </a:t>
            </a:r>
          </a:p>
          <a:p>
            <a:pPr lvl="1">
              <a:buFont typeface="Arial" panose="020B0604020202020204" pitchFamily="34" charset="0"/>
              <a:buChar char="•"/>
            </a:pPr>
            <a:r>
              <a:rPr lang="en-US" dirty="0"/>
              <a:t>We all work to maximize community safety.</a:t>
            </a:r>
          </a:p>
          <a:p>
            <a:pPr lvl="1">
              <a:buFont typeface="Arial" panose="020B0604020202020204" pitchFamily="34" charset="0"/>
              <a:buChar char="•"/>
            </a:pPr>
            <a:r>
              <a:rPr lang="en-US" dirty="0"/>
              <a:t>As such, we need to remember that in spite of what someone has been arrested, convicted, or sentenced for, </a:t>
            </a:r>
            <a:r>
              <a:rPr lang="en-US" b="1" dirty="0"/>
              <a:t>they are people who deserve to be treated with humanity and respect. </a:t>
            </a:r>
          </a:p>
          <a:p>
            <a:pPr lvl="1">
              <a:buFont typeface="Arial" panose="020B0604020202020204" pitchFamily="34" charset="0"/>
              <a:buChar char="•"/>
            </a:pPr>
            <a:r>
              <a:rPr lang="en-US" dirty="0"/>
              <a:t>Our </a:t>
            </a:r>
            <a:r>
              <a:rPr lang="en-US" b="1" dirty="0"/>
              <a:t>work is to promote success </a:t>
            </a:r>
            <a:r>
              <a:rPr lang="en-US" b="0" dirty="0"/>
              <a:t>and that should be reflected in how we do our work and interact with the those we work with</a:t>
            </a:r>
            <a:r>
              <a:rPr lang="en-US" dirty="0"/>
              <a:t>. </a:t>
            </a:r>
          </a:p>
          <a:p>
            <a:pPr lvl="1">
              <a:buFont typeface="Arial" panose="020B0604020202020204" pitchFamily="34" charset="0"/>
              <a:buChar char="•"/>
            </a:pPr>
            <a:r>
              <a:rPr lang="en-US" dirty="0"/>
              <a:t>We all offer supportive services, either in person through 1:1 appointments, or referrals to programs. </a:t>
            </a:r>
          </a:p>
          <a:p>
            <a:pPr>
              <a:buFont typeface="Arial" panose="020B0604020202020204" pitchFamily="34" charset="0"/>
              <a:buChar char="•"/>
            </a:pPr>
            <a:r>
              <a:rPr lang="en-US" b="1" dirty="0"/>
              <a:t>Second</a:t>
            </a:r>
            <a:r>
              <a:rPr lang="en-US" dirty="0"/>
              <a:t>: both systems work with individuals who have been RELEASED INTO THE COMMUNITY WITH CONDITIONS with expectations outlined by the court or parole board. </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16</a:t>
            </a:fld>
            <a:endParaRPr lang="en-US" sz="1200" dirty="0">
              <a:solidFill>
                <a:schemeClr val="dk1"/>
              </a:solidFill>
            </a:endParaRPr>
          </a:p>
        </p:txBody>
      </p:sp>
    </p:spTree>
    <p:extLst>
      <p:ext uri="{BB962C8B-B14F-4D97-AF65-F5344CB8AC3E}">
        <p14:creationId xmlns:p14="http://schemas.microsoft.com/office/powerpoint/2010/main" val="1894008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a:t>
            </a:r>
          </a:p>
          <a:p>
            <a:endParaRPr lang="en-US" b="1" dirty="0"/>
          </a:p>
          <a:p>
            <a:r>
              <a:rPr lang="en-US" b="1" dirty="0"/>
              <a:t>Two part slide</a:t>
            </a:r>
            <a:r>
              <a:rPr lang="en-US" dirty="0"/>
              <a:t>: So another question. Please list in the chat “What do you think is a fundamental difference between pretrial and probation”? </a:t>
            </a:r>
          </a:p>
          <a:p>
            <a:r>
              <a:rPr lang="en-US" b="1" dirty="0"/>
              <a:t>Click to this screen – </a:t>
            </a:r>
            <a:r>
              <a:rPr lang="en-US" b="0" dirty="0"/>
              <a:t>Pretrial is pre-conviction and Probation/Post-Release Supervision are both Post-conviction. </a:t>
            </a:r>
          </a:p>
          <a:p>
            <a:r>
              <a:rPr lang="en-US" b="0" dirty="0"/>
              <a:t>These are big differences. </a:t>
            </a:r>
            <a:endParaRPr lang="en-US" b="1"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17</a:t>
            </a:fld>
            <a:endParaRPr lang="en-US" sz="1200" dirty="0">
              <a:solidFill>
                <a:schemeClr val="dk1"/>
              </a:solidFill>
            </a:endParaRPr>
          </a:p>
        </p:txBody>
      </p:sp>
    </p:spTree>
    <p:extLst>
      <p:ext uri="{BB962C8B-B14F-4D97-AF65-F5344CB8AC3E}">
        <p14:creationId xmlns:p14="http://schemas.microsoft.com/office/powerpoint/2010/main" val="699540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Tanya-</a:t>
            </a:r>
          </a:p>
          <a:p>
            <a:endParaRPr lang="en-US" dirty="0"/>
          </a:p>
          <a:p>
            <a:r>
              <a:rPr lang="en-US" dirty="0"/>
              <a:t>GOALS AND PURPOSES OF PRETRIAL AND PROBATION ARE VERY DIFFERENT</a:t>
            </a:r>
          </a:p>
          <a:p>
            <a:endParaRPr lang="en-US" dirty="0"/>
          </a:p>
          <a:p>
            <a:r>
              <a:rPr lang="en-US" dirty="0"/>
              <a:t>These goals are from the work of Tim </a:t>
            </a:r>
            <a:r>
              <a:rPr lang="en-US" dirty="0" err="1"/>
              <a:t>Schnacke</a:t>
            </a:r>
            <a:r>
              <a:rPr lang="en-US" dirty="0"/>
              <a:t> and the National Institute of Corrections. Known as the 3 M's.</a:t>
            </a:r>
          </a:p>
          <a:p>
            <a:endParaRPr lang="en-US" dirty="0"/>
          </a:p>
          <a:p>
            <a:r>
              <a:rPr lang="en-US" dirty="0"/>
              <a:t>At CSRC, we also refer to another goal that applies to all parts of the system: to maximize equity and ensure everyone has access to supportive services.</a:t>
            </a:r>
          </a:p>
          <a:p>
            <a:endParaRPr lang="en-US" dirty="0"/>
          </a:p>
          <a:p>
            <a:r>
              <a:rPr lang="en-US" dirty="0"/>
              <a:t>Equality and Equity are not the same! (equality is focused on treating everyone equally, but equity is understanding that individuals may need different resources to be successful and ensuring they have access to those resources)</a:t>
            </a:r>
          </a:p>
          <a:p>
            <a:endParaRPr lang="en-US" dirty="0"/>
          </a:p>
          <a:p>
            <a:r>
              <a:rPr lang="en-US" dirty="0"/>
              <a:t>We always want to focus on promoting success and not managing failure.</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18</a:t>
            </a:fld>
            <a:endParaRPr lang="en-US" sz="1200" dirty="0">
              <a:solidFill>
                <a:schemeClr val="dk1"/>
              </a:solidFill>
            </a:endParaRPr>
          </a:p>
        </p:txBody>
      </p:sp>
    </p:spTree>
    <p:extLst>
      <p:ext uri="{BB962C8B-B14F-4D97-AF65-F5344CB8AC3E}">
        <p14:creationId xmlns:p14="http://schemas.microsoft.com/office/powerpoint/2010/main" val="4189621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a:t>
            </a:r>
          </a:p>
          <a:p>
            <a:pPr>
              <a:buFont typeface="Arial" panose="020B0604020202020204" pitchFamily="34" charset="0"/>
              <a:buChar char="•"/>
            </a:pPr>
            <a:r>
              <a:rPr lang="en-US" b="0" dirty="0"/>
              <a:t>These are minimum goals that probation and post-release supervision should work to accomplish. </a:t>
            </a:r>
          </a:p>
          <a:p>
            <a:pPr>
              <a:buFont typeface="Arial" panose="020B0604020202020204" pitchFamily="34" charset="0"/>
              <a:buChar char="•"/>
            </a:pPr>
            <a:r>
              <a:rPr lang="en-US" b="0" dirty="0"/>
              <a:t>These goals in general, are longer term than pretrial. Any of these that you don’t agree with?</a:t>
            </a:r>
          </a:p>
          <a:p>
            <a:pPr>
              <a:buFont typeface="Arial" panose="020B0604020202020204" pitchFamily="34" charset="0"/>
              <a:buChar char="•"/>
            </a:pPr>
            <a:r>
              <a:rPr lang="en-US" b="0" dirty="0"/>
              <a:t>Accountability – means a lot of different things to different people and stakeholders in the justice system, but the term should not equate to imposing punishment. </a:t>
            </a:r>
          </a:p>
          <a:p>
            <a:endParaRPr lang="en-US" b="1"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19</a:t>
            </a:fld>
            <a:endParaRPr lang="en-US" sz="1200" dirty="0">
              <a:solidFill>
                <a:schemeClr val="dk1"/>
              </a:solidFill>
            </a:endParaRPr>
          </a:p>
        </p:txBody>
      </p:sp>
    </p:spTree>
    <p:extLst>
      <p:ext uri="{BB962C8B-B14F-4D97-AF65-F5344CB8AC3E}">
        <p14:creationId xmlns:p14="http://schemas.microsoft.com/office/powerpoint/2010/main" val="168354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Tanya</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20</a:t>
            </a:fld>
            <a:endParaRPr lang="en-US" sz="1200" dirty="0">
              <a:solidFill>
                <a:schemeClr val="dk1"/>
              </a:solidFill>
            </a:endParaRPr>
          </a:p>
        </p:txBody>
      </p:sp>
    </p:spTree>
    <p:extLst>
      <p:ext uri="{BB962C8B-B14F-4D97-AF65-F5344CB8AC3E}">
        <p14:creationId xmlns:p14="http://schemas.microsoft.com/office/powerpoint/2010/main" val="2526307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pPr marL="0" indent="0">
              <a:lnSpc>
                <a:spcPct val="115000"/>
              </a:lnSpc>
              <a:buClr>
                <a:schemeClr val="dk1"/>
              </a:buClr>
              <a:buSzPts val="1100"/>
            </a:pPr>
            <a:r>
              <a:rPr lang="en-US" sz="1300" b="1" u="sng" dirty="0"/>
              <a:t>Tanya</a:t>
            </a:r>
          </a:p>
          <a:p>
            <a:pPr marL="0" indent="0">
              <a:lnSpc>
                <a:spcPct val="115000"/>
              </a:lnSpc>
              <a:buClr>
                <a:schemeClr val="dk1"/>
              </a:buClr>
              <a:buSzPts val="1100"/>
            </a:pPr>
            <a:r>
              <a:rPr lang="en-US" sz="1300" b="1" u="sng" dirty="0"/>
              <a:t>Talking points:</a:t>
            </a:r>
            <a:endParaRPr lang="en-US" sz="1300" dirty="0"/>
          </a:p>
          <a:p>
            <a:pPr marL="290938" indent="-290938">
              <a:lnSpc>
                <a:spcPct val="115000"/>
              </a:lnSpc>
              <a:buClr>
                <a:schemeClr val="dk1"/>
              </a:buClr>
              <a:buSzPts val="1100"/>
              <a:buFont typeface="Arial"/>
              <a:buChar char="•"/>
            </a:pPr>
            <a:r>
              <a:rPr lang="en-US" sz="1300" dirty="0"/>
              <a:t>There are federal and state laws which reinforce that the vast majority of people have the right to pretrial release pending the disposition of their case. </a:t>
            </a:r>
            <a:endParaRPr lang="en-US" dirty="0"/>
          </a:p>
          <a:p>
            <a:pPr marL="290938" indent="-290938">
              <a:lnSpc>
                <a:spcPct val="115000"/>
              </a:lnSpc>
              <a:buClr>
                <a:schemeClr val="dk1"/>
              </a:buClr>
              <a:buSzPts val="1100"/>
              <a:buFont typeface="Arial"/>
              <a:buChar char="•"/>
            </a:pPr>
            <a:r>
              <a:rPr lang="en-US" sz="1300" dirty="0"/>
              <a:t>At the federal level, two seminal Supreme Court cases set forth these guiding principles:</a:t>
            </a:r>
            <a:endParaRPr lang="en-US" dirty="0"/>
          </a:p>
          <a:p>
            <a:pPr marL="756440" lvl="1" indent="-290938">
              <a:lnSpc>
                <a:spcPct val="115000"/>
              </a:lnSpc>
              <a:buClr>
                <a:schemeClr val="dk1"/>
              </a:buClr>
              <a:buSzPts val="1100"/>
              <a:buFont typeface="Arial"/>
              <a:buChar char="•"/>
            </a:pPr>
            <a:r>
              <a:rPr lang="en-US" sz="1400" dirty="0"/>
              <a:t>In </a:t>
            </a:r>
            <a:r>
              <a:rPr lang="en-US" sz="1400" u="sng" dirty="0"/>
              <a:t>U.S. v. Salerno</a:t>
            </a:r>
            <a:r>
              <a:rPr lang="en-US" sz="1400" dirty="0"/>
              <a:t>, the Court said that, “In our society, liberty is the norm, and detention prior to trial or without trial is the carefully limited exception.” </a:t>
            </a:r>
            <a:endParaRPr lang="en-US" dirty="0"/>
          </a:p>
          <a:p>
            <a:pPr marL="756440" lvl="1" indent="-290938">
              <a:lnSpc>
                <a:spcPct val="115000"/>
              </a:lnSpc>
              <a:buClr>
                <a:schemeClr val="dk1"/>
              </a:buClr>
              <a:buSzPts val="1100"/>
              <a:buFont typeface="Arial"/>
              <a:buChar char="•"/>
            </a:pPr>
            <a:r>
              <a:rPr lang="en-US" sz="1400" dirty="0"/>
              <a:t>After all, absent a right to pretrial release, “the presumption of innocence… would lose its meaning” (which the court said in </a:t>
            </a:r>
            <a:r>
              <a:rPr lang="en-US" sz="1400" u="sng" dirty="0"/>
              <a:t>Stack v. Boyle</a:t>
            </a:r>
            <a:r>
              <a:rPr lang="en-US" sz="1400" dirty="0"/>
              <a:t>.)</a:t>
            </a:r>
            <a:endParaRPr lang="en-US" dirty="0"/>
          </a:p>
          <a:p>
            <a:pPr marL="756440" lvl="1" indent="-219820">
              <a:lnSpc>
                <a:spcPct val="115000"/>
              </a:lnSpc>
              <a:buClr>
                <a:schemeClr val="dk1"/>
              </a:buClr>
              <a:buSzPts val="1100"/>
            </a:pPr>
            <a:endParaRPr lang="en-US" sz="1300" dirty="0"/>
          </a:p>
          <a:p>
            <a:pPr marL="756440" lvl="1" indent="-219820">
              <a:lnSpc>
                <a:spcPct val="115000"/>
              </a:lnSpc>
              <a:buClr>
                <a:schemeClr val="dk1"/>
              </a:buClr>
              <a:buSzPts val="1100"/>
            </a:pPr>
            <a:r>
              <a:rPr lang="en-US" sz="1300" dirty="0"/>
              <a:t>The key point to remember is that  PROBATION IS A PRIVILEGE WHILE PRETRIAL IS A RIGHT.</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22</a:t>
            </a:fld>
            <a:endParaRPr lang="en-US" sz="1200" dirty="0">
              <a:solidFill>
                <a:schemeClr val="dk1"/>
              </a:solidFill>
            </a:endParaRPr>
          </a:p>
        </p:txBody>
      </p:sp>
    </p:spTree>
    <p:extLst>
      <p:ext uri="{BB962C8B-B14F-4D97-AF65-F5344CB8AC3E}">
        <p14:creationId xmlns:p14="http://schemas.microsoft.com/office/powerpoint/2010/main" val="1543456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Troy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Funding for this presentation is provided by the U.S. Department of Justice, Bureau of Justice Assistance (BJA) through its Community Supervision Resource Center (CSRC), which is operated by the Center for Effective Public Policy (CEPP).</a:t>
            </a:r>
          </a:p>
          <a:p>
            <a:endParaRPr lang="en-US" dirty="0"/>
          </a:p>
          <a:p>
            <a:r>
              <a:rPr lang="en-US" sz="1200" i="1" dirty="0">
                <a:solidFill>
                  <a:srgbClr val="000000"/>
                </a:solidFill>
                <a:effectLst/>
                <a:latin typeface="Calibri" panose="020F0502020204030204" pitchFamily="34" charset="0"/>
                <a:ea typeface="Times New Roman" panose="02020603050405020304" pitchFamily="18" charset="0"/>
              </a:rPr>
              <a:t>The Bureau of Justice Assistance is a component of the Department of Justice's Office of Justice Programs, which also includes the Bureau of Justice Statistics, the National Institute of Justice, the Office of Juvenile Justice and Delinquency Prevention, the Office for Victims of Crime, and the SMART Office. Points of view or opinions in this document are those of the author and do not necessarily represent the official position or policies of the U.S. Department of Justice.</a:t>
            </a:r>
            <a:r>
              <a:rPr lang="en-US" dirty="0">
                <a:effectLst/>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462216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pPr marL="0" indent="0" defTabSz="931003">
              <a:lnSpc>
                <a:spcPct val="115000"/>
              </a:lnSpc>
              <a:buSzPts val="1017"/>
              <a:defRPr/>
            </a:pPr>
            <a:r>
              <a:rPr lang="en-US" sz="1300" b="1" u="sng" dirty="0">
                <a:solidFill>
                  <a:srgbClr val="000000"/>
                </a:solidFill>
                <a:latin typeface="Calibri"/>
                <a:cs typeface="Calibri"/>
                <a:sym typeface="Calibri"/>
              </a:rPr>
              <a:t>Tanya</a:t>
            </a:r>
          </a:p>
          <a:p>
            <a:pPr marL="0" indent="0" defTabSz="931003">
              <a:lnSpc>
                <a:spcPct val="115000"/>
              </a:lnSpc>
              <a:buSzPts val="1017"/>
              <a:defRPr/>
            </a:pPr>
            <a:endParaRPr lang="en-US" sz="1300" b="1" u="sng" dirty="0">
              <a:solidFill>
                <a:srgbClr val="000000"/>
              </a:solidFill>
              <a:latin typeface="Calibri"/>
              <a:cs typeface="Calibri"/>
              <a:sym typeface="Calibri"/>
            </a:endParaRPr>
          </a:p>
          <a:p>
            <a:pPr marL="0" indent="0" defTabSz="931003">
              <a:lnSpc>
                <a:spcPct val="115000"/>
              </a:lnSpc>
              <a:buSzPts val="1017"/>
              <a:defRPr/>
            </a:pPr>
            <a:r>
              <a:rPr lang="en-US" sz="1300" b="1" u="sng" dirty="0">
                <a:solidFill>
                  <a:srgbClr val="000000"/>
                </a:solidFill>
                <a:latin typeface="Calibri"/>
                <a:cs typeface="Calibri"/>
                <a:sym typeface="Calibri"/>
              </a:rPr>
              <a:t>Talking points:</a:t>
            </a:r>
            <a:endParaRPr lang="en-US" sz="1100" dirty="0">
              <a:solidFill>
                <a:srgbClr val="000000"/>
              </a:solidFill>
              <a:latin typeface="Calibri"/>
              <a:cs typeface="Calibri"/>
              <a:sym typeface="Calibri"/>
            </a:endParaRPr>
          </a:p>
          <a:p>
            <a:pPr marL="290938" indent="-290938" defTabSz="931003">
              <a:lnSpc>
                <a:spcPct val="115000"/>
              </a:lnSpc>
              <a:buSzPts val="1017"/>
              <a:buFont typeface="Arial"/>
              <a:buChar char="•"/>
              <a:defRPr/>
            </a:pPr>
            <a:r>
              <a:rPr lang="en-US" sz="1300" dirty="0">
                <a:solidFill>
                  <a:srgbClr val="000000"/>
                </a:solidFill>
                <a:latin typeface="Calibri"/>
                <a:cs typeface="Calibri"/>
                <a:sym typeface="Calibri"/>
              </a:rPr>
              <a:t>But some people may need assistance to help make sure they return to court and remain arrest-free. </a:t>
            </a:r>
            <a:endParaRPr lang="en-US" sz="1100" dirty="0">
              <a:solidFill>
                <a:srgbClr val="000000"/>
              </a:solidFill>
              <a:latin typeface="Calibri"/>
              <a:cs typeface="Calibri"/>
              <a:sym typeface="Calibri"/>
            </a:endParaRPr>
          </a:p>
          <a:p>
            <a:pPr marL="290938" indent="-290938" defTabSz="931003">
              <a:lnSpc>
                <a:spcPct val="115000"/>
              </a:lnSpc>
              <a:buSzPts val="1017"/>
              <a:buFont typeface="Arial"/>
              <a:buChar char="•"/>
              <a:defRPr/>
            </a:pPr>
            <a:r>
              <a:rPr lang="en-US" sz="1300" dirty="0">
                <a:solidFill>
                  <a:srgbClr val="000000"/>
                </a:solidFill>
                <a:latin typeface="Calibri"/>
                <a:cs typeface="Calibri"/>
                <a:sym typeface="Calibri"/>
              </a:rPr>
              <a:t>There are two main legal principles that govern setting these conditions:</a:t>
            </a:r>
            <a:endParaRPr lang="en-US" sz="1100" dirty="0">
              <a:solidFill>
                <a:srgbClr val="000000"/>
              </a:solidFill>
              <a:latin typeface="Calibri"/>
              <a:cs typeface="Calibri"/>
              <a:sym typeface="Calibri"/>
            </a:endParaRPr>
          </a:p>
          <a:p>
            <a:pPr marL="756440" lvl="1" indent="-290938" defTabSz="931003">
              <a:lnSpc>
                <a:spcPct val="115000"/>
              </a:lnSpc>
              <a:buSzPts val="1017"/>
              <a:buFont typeface="Arial"/>
              <a:buChar char="•"/>
              <a:defRPr/>
            </a:pPr>
            <a:r>
              <a:rPr lang="en-US" sz="1100" dirty="0">
                <a:solidFill>
                  <a:srgbClr val="000000"/>
                </a:solidFill>
                <a:latin typeface="Calibri"/>
                <a:ea typeface="Calibri"/>
                <a:cs typeface="Calibri"/>
                <a:sym typeface="Calibri"/>
              </a:rPr>
              <a:t>First, the Supreme Court tells us that any conditions imposed must be the </a:t>
            </a:r>
            <a:r>
              <a:rPr lang="en-US" sz="1100" b="1" dirty="0">
                <a:solidFill>
                  <a:srgbClr val="000000"/>
                </a:solidFill>
                <a:latin typeface="Calibri"/>
                <a:ea typeface="Calibri"/>
                <a:cs typeface="Calibri"/>
                <a:sym typeface="Calibri"/>
              </a:rPr>
              <a:t>least restrictive necessary</a:t>
            </a:r>
            <a:r>
              <a:rPr lang="en-US" sz="1100" dirty="0">
                <a:solidFill>
                  <a:srgbClr val="000000"/>
                </a:solidFill>
                <a:latin typeface="Calibri"/>
                <a:ea typeface="Calibri"/>
                <a:cs typeface="Calibri"/>
                <a:sym typeface="Calibri"/>
              </a:rPr>
              <a:t>. That means the least restrictive necessary to provide reasonable assurance of court appearance and public safety. </a:t>
            </a:r>
            <a:endParaRPr lang="en-US" sz="1400" dirty="0">
              <a:solidFill>
                <a:srgbClr val="000000"/>
              </a:solidFill>
              <a:latin typeface="Calibri"/>
              <a:ea typeface="Calibri"/>
              <a:cs typeface="Calibri"/>
              <a:sym typeface="Calibri"/>
            </a:endParaRPr>
          </a:p>
          <a:p>
            <a:pPr marL="756440" lvl="1" indent="-290938" defTabSz="931003">
              <a:lnSpc>
                <a:spcPct val="115000"/>
              </a:lnSpc>
              <a:buSzPts val="1017"/>
              <a:buFont typeface="Arial"/>
              <a:buChar char="•"/>
              <a:defRPr/>
            </a:pPr>
            <a:r>
              <a:rPr lang="en-US" sz="1100" dirty="0">
                <a:solidFill>
                  <a:srgbClr val="000000"/>
                </a:solidFill>
                <a:latin typeface="Calibri"/>
                <a:ea typeface="Calibri"/>
                <a:cs typeface="Calibri"/>
                <a:sym typeface="Calibri"/>
              </a:rPr>
              <a:t>Second, before imposing release conditions, </a:t>
            </a:r>
            <a:r>
              <a:rPr lang="en-US" sz="1100" dirty="0">
                <a:solidFill>
                  <a:srgbClr val="000000"/>
                </a:solidFill>
                <a:latin typeface="Calibri"/>
                <a:cs typeface="Calibri"/>
                <a:sym typeface="Calibri"/>
              </a:rPr>
              <a:t>judicial officers</a:t>
            </a:r>
            <a:r>
              <a:rPr lang="en-US" sz="1100" dirty="0">
                <a:solidFill>
                  <a:srgbClr val="000000"/>
                </a:solidFill>
                <a:latin typeface="Calibri"/>
                <a:ea typeface="Calibri"/>
                <a:cs typeface="Calibri"/>
                <a:sym typeface="Calibri"/>
              </a:rPr>
              <a:t> must make </a:t>
            </a:r>
            <a:r>
              <a:rPr lang="en-US" sz="1100" b="1" dirty="0">
                <a:solidFill>
                  <a:srgbClr val="000000"/>
                </a:solidFill>
                <a:latin typeface="Calibri"/>
                <a:ea typeface="Calibri"/>
                <a:cs typeface="Calibri"/>
                <a:sym typeface="Calibri"/>
              </a:rPr>
              <a:t>individualized findings</a:t>
            </a:r>
            <a:r>
              <a:rPr lang="en-US" sz="1100" dirty="0">
                <a:solidFill>
                  <a:srgbClr val="000000"/>
                </a:solidFill>
                <a:latin typeface="Calibri"/>
                <a:ea typeface="Calibri"/>
                <a:cs typeface="Calibri"/>
                <a:sym typeface="Calibri"/>
              </a:rPr>
              <a:t> that such conditions are necessary. </a:t>
            </a:r>
          </a:p>
          <a:p>
            <a:pPr marL="465502" lvl="1" indent="0" defTabSz="931003">
              <a:lnSpc>
                <a:spcPct val="115000"/>
              </a:lnSpc>
              <a:buSzPts val="1017"/>
              <a:defRPr/>
            </a:pPr>
            <a:endParaRPr lang="en-US" sz="1100" dirty="0">
              <a:solidFill>
                <a:srgbClr val="000000"/>
              </a:solidFill>
              <a:latin typeface="Calibri"/>
              <a:ea typeface="Calibri"/>
              <a:cs typeface="Calibri"/>
              <a:sym typeface="Calibri"/>
            </a:endParaRPr>
          </a:p>
          <a:p>
            <a:pPr marL="290938" indent="-290938" defTabSz="931003">
              <a:lnSpc>
                <a:spcPct val="115000"/>
              </a:lnSpc>
              <a:buSzPts val="1017"/>
              <a:buFont typeface="Arial"/>
              <a:buChar char="•"/>
              <a:defRPr/>
            </a:pPr>
            <a:r>
              <a:rPr lang="en-US" sz="1100" dirty="0">
                <a:solidFill>
                  <a:srgbClr val="000000"/>
                </a:solidFill>
                <a:latin typeface="Calibri"/>
                <a:ea typeface="Calibri"/>
                <a:cs typeface="Calibri"/>
                <a:sym typeface="Calibri"/>
              </a:rPr>
              <a:t>So the bottom line is that pretrial release conditions must be deployed carefully, and not categorically. They should be determined on a case-by-case, individualized basis. And they must always be aimed at helping the person succeed while on pretrial release.</a:t>
            </a:r>
            <a:endParaRPr lang="en-US" sz="1300" dirty="0">
              <a:solidFill>
                <a:srgbClr val="000000"/>
              </a:solidFill>
              <a:latin typeface="Calibri"/>
              <a:ea typeface="Calibri"/>
              <a:cs typeface="Calibri"/>
              <a:sym typeface="Calibri"/>
            </a:endParaRPr>
          </a:p>
          <a:p>
            <a:pPr marL="0" indent="0" defTabSz="931003">
              <a:lnSpc>
                <a:spcPct val="115000"/>
              </a:lnSpc>
              <a:buSzPts val="1017"/>
              <a:defRPr/>
            </a:pPr>
            <a:endParaRPr lang="en-US" sz="1400" dirty="0">
              <a:solidFill>
                <a:srgbClr val="000000"/>
              </a:solidFill>
              <a:latin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23</a:t>
            </a:fld>
            <a:endParaRPr lang="en-US" sz="1200" dirty="0">
              <a:solidFill>
                <a:schemeClr val="dk1"/>
              </a:solidFill>
            </a:endParaRPr>
          </a:p>
        </p:txBody>
      </p:sp>
    </p:spTree>
    <p:extLst>
      <p:ext uri="{BB962C8B-B14F-4D97-AF65-F5344CB8AC3E}">
        <p14:creationId xmlns:p14="http://schemas.microsoft.com/office/powerpoint/2010/main" val="2371782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a:t>
            </a:r>
          </a:p>
          <a:p>
            <a:endParaRPr lang="en-US" b="1" dirty="0"/>
          </a:p>
          <a:p>
            <a:pPr>
              <a:buFont typeface="Arial" panose="020B0604020202020204" pitchFamily="34" charset="0"/>
              <a:buChar char="•"/>
            </a:pPr>
            <a:r>
              <a:rPr lang="en-US" b="0" dirty="0"/>
              <a:t>Massachusetts was the </a:t>
            </a:r>
            <a:r>
              <a:rPr lang="en-US" b="1" dirty="0"/>
              <a:t>first state that introduced probation </a:t>
            </a:r>
            <a:r>
              <a:rPr lang="en-US" b="0" dirty="0"/>
              <a:t>and by </a:t>
            </a:r>
            <a:r>
              <a:rPr lang="en-US" b="1" dirty="0"/>
              <a:t>1956, each state had some form of adult probation</a:t>
            </a:r>
            <a:r>
              <a:rPr lang="en-US" b="0" dirty="0"/>
              <a:t>.</a:t>
            </a:r>
          </a:p>
          <a:p>
            <a:pPr>
              <a:buFont typeface="Arial" panose="020B0604020202020204" pitchFamily="34" charset="0"/>
              <a:buChar char="•"/>
            </a:pPr>
            <a:r>
              <a:rPr lang="en-US" b="0" dirty="0"/>
              <a:t>Each state is unique in how it carries out the authority of probation. </a:t>
            </a:r>
          </a:p>
          <a:p>
            <a:pPr>
              <a:buFont typeface="Arial" panose="020B0604020202020204" pitchFamily="34" charset="0"/>
              <a:buChar char="•"/>
            </a:pPr>
            <a:r>
              <a:rPr lang="en-US" b="0" dirty="0"/>
              <a:t>Probation practices are generally impacted by state statute, department policy, and local court rulings. </a:t>
            </a:r>
          </a:p>
          <a:p>
            <a:pPr>
              <a:buFont typeface="Arial" panose="020B0604020202020204" pitchFamily="34" charset="0"/>
              <a:buChar char="•"/>
            </a:pPr>
            <a:r>
              <a:rPr lang="en-US" b="0" dirty="0"/>
              <a:t>But, all states are impacted by: ABA standards and decisions rendered by the U.S. Supreme Court. </a:t>
            </a:r>
          </a:p>
          <a:p>
            <a:pPr lvl="1">
              <a:buFont typeface="Arial" panose="020B0604020202020204" pitchFamily="34" charset="0"/>
              <a:buChar char="•"/>
            </a:pPr>
            <a:r>
              <a:rPr lang="en-US" b="0" dirty="0"/>
              <a:t>Griffin vs. Wisconsin is just one example of a state practice being impacted by the US Supreme Court. </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24</a:t>
            </a:fld>
            <a:endParaRPr lang="en-US" sz="1200" dirty="0">
              <a:solidFill>
                <a:schemeClr val="dk1"/>
              </a:solidFill>
            </a:endParaRPr>
          </a:p>
        </p:txBody>
      </p:sp>
    </p:spTree>
    <p:extLst>
      <p:ext uri="{BB962C8B-B14F-4D97-AF65-F5344CB8AC3E}">
        <p14:creationId xmlns:p14="http://schemas.microsoft.com/office/powerpoint/2010/main" val="795180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a:t>
            </a:r>
          </a:p>
          <a:p>
            <a:endParaRPr lang="en-US" b="1" dirty="0"/>
          </a:p>
          <a:p>
            <a:pPr>
              <a:buFont typeface="Arial" panose="020B0604020202020204" pitchFamily="34" charset="0"/>
              <a:buChar char="•"/>
            </a:pPr>
            <a:r>
              <a:rPr lang="en-US" b="0" dirty="0"/>
              <a:t>Massachusetts was the </a:t>
            </a:r>
            <a:r>
              <a:rPr lang="en-US" b="1" dirty="0"/>
              <a:t>first state that introduced probation </a:t>
            </a:r>
            <a:r>
              <a:rPr lang="en-US" b="0" dirty="0"/>
              <a:t>and by </a:t>
            </a:r>
            <a:r>
              <a:rPr lang="en-US" b="1" dirty="0"/>
              <a:t>1956, each state had some form of adult probation</a:t>
            </a:r>
            <a:r>
              <a:rPr lang="en-US" b="0" dirty="0"/>
              <a:t>.</a:t>
            </a:r>
          </a:p>
          <a:p>
            <a:pPr>
              <a:buFont typeface="Arial" panose="020B0604020202020204" pitchFamily="34" charset="0"/>
              <a:buChar char="•"/>
            </a:pPr>
            <a:r>
              <a:rPr lang="en-US" b="0" dirty="0"/>
              <a:t>Each state is unique in how it carries out the authority of probation. </a:t>
            </a:r>
          </a:p>
          <a:p>
            <a:pPr>
              <a:buFont typeface="Arial" panose="020B0604020202020204" pitchFamily="34" charset="0"/>
              <a:buChar char="•"/>
            </a:pPr>
            <a:r>
              <a:rPr lang="en-US" b="0" dirty="0"/>
              <a:t>Probation practices are generally impacted by state statute, department policy, and local court rulings. </a:t>
            </a:r>
          </a:p>
          <a:p>
            <a:pPr>
              <a:buFont typeface="Arial" panose="020B0604020202020204" pitchFamily="34" charset="0"/>
              <a:buChar char="•"/>
            </a:pPr>
            <a:r>
              <a:rPr lang="en-US" b="0" dirty="0"/>
              <a:t>But, all states are impacted by: ABA standards and decisions rendered by the U.S. Supreme Court. </a:t>
            </a:r>
          </a:p>
          <a:p>
            <a:pPr lvl="1">
              <a:buFont typeface="Arial" panose="020B0604020202020204" pitchFamily="34" charset="0"/>
              <a:buChar char="•"/>
            </a:pPr>
            <a:r>
              <a:rPr lang="en-US" b="0" dirty="0"/>
              <a:t>Griffin vs. Wisconsin is just one example of a state practice being impacted by the US Supreme Court. </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25</a:t>
            </a:fld>
            <a:endParaRPr lang="en-US" sz="1200" dirty="0">
              <a:solidFill>
                <a:schemeClr val="dk1"/>
              </a:solidFill>
            </a:endParaRPr>
          </a:p>
        </p:txBody>
      </p:sp>
    </p:spTree>
    <p:extLst>
      <p:ext uri="{BB962C8B-B14F-4D97-AF65-F5344CB8AC3E}">
        <p14:creationId xmlns:p14="http://schemas.microsoft.com/office/powerpoint/2010/main" val="193219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a:t>
            </a:r>
          </a:p>
          <a:p>
            <a:endParaRPr lang="en-US" dirty="0"/>
          </a:p>
          <a:p>
            <a:pPr>
              <a:buFont typeface="Arial" panose="020B0604020202020204" pitchFamily="34" charset="0"/>
              <a:buChar char="•"/>
            </a:pPr>
            <a:r>
              <a:rPr lang="en-US" dirty="0"/>
              <a:t>Each state may promulgate rules and policies in a different way. </a:t>
            </a:r>
          </a:p>
          <a:p>
            <a:pPr>
              <a:buFont typeface="Arial" panose="020B0604020202020204" pitchFamily="34" charset="0"/>
              <a:buChar char="•"/>
            </a:pPr>
            <a:r>
              <a:rPr lang="en-US" dirty="0"/>
              <a:t>This is an </a:t>
            </a:r>
            <a:r>
              <a:rPr lang="en-US" b="1" dirty="0"/>
              <a:t>example of language from WI of the broad discretion given to the courts to set appropriate probation conditions</a:t>
            </a:r>
            <a:r>
              <a:rPr lang="en-US" dirty="0"/>
              <a:t>. </a:t>
            </a:r>
          </a:p>
          <a:p>
            <a:pPr lvl="0">
              <a:buFont typeface="Arial" panose="020B0604020202020204" pitchFamily="34" charset="0"/>
              <a:buChar char="•"/>
            </a:pPr>
            <a:r>
              <a:rPr lang="en-US" b="1" dirty="0"/>
              <a:t>In WI, state statute directs how probation operates, and department policy is written based on language in state statutes.  </a:t>
            </a:r>
          </a:p>
          <a:p>
            <a:pPr>
              <a:buFont typeface="Arial" panose="020B0604020202020204" pitchFamily="34" charset="0"/>
              <a:buChar char="•"/>
            </a:pPr>
            <a:r>
              <a:rPr lang="en-US" b="1" dirty="0"/>
              <a:t>Court rulings also inform what a probation agency does</a:t>
            </a:r>
            <a:r>
              <a:rPr lang="en-US" dirty="0"/>
              <a:t>, including presentence investigations, supervision practices, and revocation proceedings. </a:t>
            </a:r>
          </a:p>
          <a:p>
            <a:pPr>
              <a:buFont typeface="Arial" panose="020B0604020202020204" pitchFamily="34" charset="0"/>
              <a:buChar char="•"/>
            </a:pPr>
            <a:r>
              <a:rPr lang="en-US" dirty="0"/>
              <a:t>At times, court decisions will change agency policies and procedures, which may in turn, require statutory language changes. </a:t>
            </a:r>
          </a:p>
          <a:p>
            <a:r>
              <a:rPr lang="en-US" dirty="0"/>
              <a:t>. </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26</a:t>
            </a:fld>
            <a:endParaRPr lang="en-US" sz="1200" dirty="0">
              <a:solidFill>
                <a:schemeClr val="dk1"/>
              </a:solidFill>
            </a:endParaRPr>
          </a:p>
        </p:txBody>
      </p:sp>
    </p:spTree>
    <p:extLst>
      <p:ext uri="{BB962C8B-B14F-4D97-AF65-F5344CB8AC3E}">
        <p14:creationId xmlns:p14="http://schemas.microsoft.com/office/powerpoint/2010/main" val="3721362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r>
              <a:rPr lang="en-US" b="1" dirty="0"/>
              <a:t>Denise</a:t>
            </a:r>
          </a:p>
          <a:p>
            <a:pPr>
              <a:buFont typeface="Arial" panose="020B0604020202020204" pitchFamily="34" charset="0"/>
              <a:buChar char="•"/>
            </a:pPr>
            <a:r>
              <a:rPr lang="en-US" dirty="0"/>
              <a:t>First prison was likely about creating deterrence and removing people from their “bad” environments. </a:t>
            </a:r>
          </a:p>
          <a:p>
            <a:pPr>
              <a:buFont typeface="Arial" panose="020B0604020202020204" pitchFamily="34" charset="0"/>
              <a:buChar char="•"/>
            </a:pPr>
            <a:r>
              <a:rPr lang="en-US" dirty="0"/>
              <a:t>2018: Determinate sentencing may have been viewed as a means to diminish the discretion of the judiciary.</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27</a:t>
            </a:fld>
            <a:endParaRPr lang="en-US" sz="1200" dirty="0">
              <a:solidFill>
                <a:schemeClr val="dk1"/>
              </a:solidFill>
            </a:endParaRPr>
          </a:p>
        </p:txBody>
      </p:sp>
    </p:spTree>
    <p:extLst>
      <p:ext uri="{BB962C8B-B14F-4D97-AF65-F5344CB8AC3E}">
        <p14:creationId xmlns:p14="http://schemas.microsoft.com/office/powerpoint/2010/main" val="998270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Denise</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28</a:t>
            </a:fld>
            <a:endParaRPr lang="en-US" sz="1200" dirty="0">
              <a:solidFill>
                <a:schemeClr val="dk1"/>
              </a:solidFill>
            </a:endParaRPr>
          </a:p>
        </p:txBody>
      </p:sp>
    </p:spTree>
    <p:extLst>
      <p:ext uri="{BB962C8B-B14F-4D97-AF65-F5344CB8AC3E}">
        <p14:creationId xmlns:p14="http://schemas.microsoft.com/office/powerpoint/2010/main" val="3727122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Denise</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29</a:t>
            </a:fld>
            <a:endParaRPr lang="en-US" sz="1200" dirty="0">
              <a:solidFill>
                <a:schemeClr val="dk1"/>
              </a:solidFill>
            </a:endParaRPr>
          </a:p>
        </p:txBody>
      </p:sp>
    </p:spTree>
    <p:extLst>
      <p:ext uri="{BB962C8B-B14F-4D97-AF65-F5344CB8AC3E}">
        <p14:creationId xmlns:p14="http://schemas.microsoft.com/office/powerpoint/2010/main" val="2845952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 </a:t>
            </a:r>
          </a:p>
          <a:p>
            <a:pPr>
              <a:buFont typeface="Arial" panose="020B0604020202020204" pitchFamily="34" charset="0"/>
              <a:buChar char="•"/>
            </a:pPr>
            <a:r>
              <a:rPr lang="en-US" dirty="0"/>
              <a:t>Recent changes to both probation and post-release supervision conditions stem from the broader framework surrounding evidence-based practices. </a:t>
            </a:r>
          </a:p>
          <a:p>
            <a:pPr>
              <a:buFont typeface="Arial" panose="020B0604020202020204" pitchFamily="34" charset="0"/>
              <a:buChar char="•"/>
            </a:pPr>
            <a:r>
              <a:rPr lang="en-US" dirty="0"/>
              <a:t>In 2017 APPA published the recommendation, based on research and best practices that conditions should be limited to no more than required to achieve the objectives of supervision. </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30</a:t>
            </a:fld>
            <a:endParaRPr lang="en-US" sz="1200" dirty="0">
              <a:solidFill>
                <a:schemeClr val="dk1"/>
              </a:solidFill>
            </a:endParaRPr>
          </a:p>
        </p:txBody>
      </p:sp>
    </p:spTree>
    <p:extLst>
      <p:ext uri="{BB962C8B-B14F-4D97-AF65-F5344CB8AC3E}">
        <p14:creationId xmlns:p14="http://schemas.microsoft.com/office/powerpoint/2010/main" val="2218477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Tanya: </a:t>
            </a:r>
            <a:r>
              <a:rPr lang="en-US" b="1" dirty="0">
                <a:solidFill>
                  <a:srgbClr val="FF0000"/>
                </a:solidFill>
              </a:rPr>
              <a:t>Elevate </a:t>
            </a:r>
            <a:r>
              <a:rPr lang="en-US" b="1" dirty="0">
                <a:solidFill>
                  <a:srgbClr val="FF0000"/>
                </a:solidFill>
                <a:highlight>
                  <a:srgbClr val="FFFF00"/>
                </a:highlight>
              </a:rPr>
              <a:t>JPC Voice</a:t>
            </a:r>
          </a:p>
          <a:p>
            <a:pPr marL="465502" indent="-232751" defTabSz="931003">
              <a:buFont typeface="Arial" panose="020B0604020202020204" pitchFamily="34" charset="0"/>
              <a:buChar char="•"/>
              <a:defRPr/>
            </a:pPr>
            <a:r>
              <a:rPr lang="en-US" b="1" dirty="0"/>
              <a:t>Regardless of your position in the legal system, if you are responsible for setting conditions, these are questions you should consider: </a:t>
            </a:r>
          </a:p>
          <a:p>
            <a:pPr marL="465502" indent="-232751" defTabSz="931003">
              <a:buFont typeface="Arial" panose="020B0604020202020204" pitchFamily="34" charset="0"/>
              <a:buChar char="•"/>
              <a:defRPr/>
            </a:pPr>
            <a:r>
              <a:rPr lang="en-US" b="1" dirty="0"/>
              <a:t>For probation</a:t>
            </a:r>
            <a:r>
              <a:rPr lang="en-US" dirty="0"/>
              <a:t>: Does this condition contribute to reducing recidivism, target long-term behavior change, or promote rehabilitation?</a:t>
            </a:r>
          </a:p>
          <a:p>
            <a:pPr marL="465502" indent="-232751" defTabSz="931003">
              <a:buFont typeface="Arial" panose="020B0604020202020204" pitchFamily="34" charset="0"/>
              <a:buChar char="•"/>
              <a:defRPr/>
            </a:pPr>
            <a:r>
              <a:rPr lang="en-US" b="1" dirty="0"/>
              <a:t>For pretrial</a:t>
            </a:r>
            <a:r>
              <a:rPr lang="en-US" dirty="0"/>
              <a:t>: Does this condition help improve court appearance and reasonably ensure law-abiding behavior?</a:t>
            </a:r>
          </a:p>
          <a:p>
            <a:pPr marL="465502" indent="-232751" defTabSz="931003">
              <a:buFont typeface="Arial" panose="020B0604020202020204" pitchFamily="34" charset="0"/>
              <a:buChar char="•"/>
              <a:defRPr/>
            </a:pPr>
            <a:r>
              <a:rPr lang="en-US" b="1" dirty="0"/>
              <a:t>Conditions should be as least restrictive as possible while ensuring success. </a:t>
            </a:r>
          </a:p>
          <a:p>
            <a:pPr marL="465502" indent="-232751" defTabSz="931003">
              <a:buFont typeface="Arial" panose="020B0604020202020204" pitchFamily="34" charset="0"/>
              <a:buChar char="•"/>
              <a:defRPr/>
            </a:pPr>
            <a:r>
              <a:rPr lang="en-US" b="1" dirty="0"/>
              <a:t>Remember, pretrial and probation are not a punishment.</a:t>
            </a:r>
          </a:p>
          <a:p>
            <a:pPr marL="465502" indent="-232751" defTabSz="931003">
              <a:buFont typeface="Arial" panose="020B0604020202020204" pitchFamily="34" charset="0"/>
              <a:buChar char="•"/>
              <a:defRPr/>
            </a:pPr>
            <a:r>
              <a:rPr lang="en-US" dirty="0"/>
              <a:t>Things </a:t>
            </a:r>
            <a:r>
              <a:rPr lang="en-US" b="1" dirty="0"/>
              <a:t>you should consider </a:t>
            </a:r>
            <a:r>
              <a:rPr lang="en-US" dirty="0"/>
              <a:t>when setting conditions are the </a:t>
            </a:r>
            <a:r>
              <a:rPr lang="en-US" b="1" dirty="0"/>
              <a:t>offense, risk level, and individual criminogenic needs</a:t>
            </a:r>
            <a:r>
              <a:rPr lang="en-US" dirty="0"/>
              <a:t>. </a:t>
            </a:r>
          </a:p>
          <a:p>
            <a:pPr marL="465502" indent="-232751" defTabSz="931003">
              <a:buFont typeface="Arial" panose="020B0604020202020204" pitchFamily="34" charset="0"/>
              <a:buChar char="•"/>
              <a:defRPr/>
            </a:pPr>
            <a:r>
              <a:rPr lang="en-US" dirty="0"/>
              <a:t>JPC: What was your experience with conditions?</a:t>
            </a:r>
          </a:p>
          <a:p>
            <a:pPr marL="232751" indent="0" defTabSz="931003">
              <a:defRPr/>
            </a:pPr>
            <a:endParaRPr lang="en-US" dirty="0"/>
          </a:p>
          <a:p>
            <a:pPr marL="232751" indent="0" defTabSz="931003">
              <a:defRPr/>
            </a:pPr>
            <a:r>
              <a:rPr lang="en-US" b="1" dirty="0"/>
              <a:t>Tanya</a:t>
            </a:r>
          </a:p>
          <a:p>
            <a:pPr marL="232751" indent="0" defTabSz="931003">
              <a:defRPr/>
            </a:pPr>
            <a:r>
              <a:rPr lang="en-US" dirty="0"/>
              <a:t>Comment on drug testing. </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31</a:t>
            </a:fld>
            <a:endParaRPr lang="en-US" sz="1200" dirty="0">
              <a:solidFill>
                <a:schemeClr val="dk1"/>
              </a:solidFill>
            </a:endParaRPr>
          </a:p>
        </p:txBody>
      </p:sp>
    </p:spTree>
    <p:extLst>
      <p:ext uri="{BB962C8B-B14F-4D97-AF65-F5344CB8AC3E}">
        <p14:creationId xmlns:p14="http://schemas.microsoft.com/office/powerpoint/2010/main" val="2284236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Tanya: </a:t>
            </a:r>
            <a:r>
              <a:rPr lang="en-US" b="1" dirty="0">
                <a:solidFill>
                  <a:srgbClr val="FF0000"/>
                </a:solidFill>
              </a:rPr>
              <a:t>Elevate </a:t>
            </a:r>
            <a:r>
              <a:rPr lang="en-US" b="1" dirty="0">
                <a:solidFill>
                  <a:srgbClr val="FF0000"/>
                </a:solidFill>
                <a:highlight>
                  <a:srgbClr val="FFFF00"/>
                </a:highlight>
              </a:rPr>
              <a:t>JPC Voice</a:t>
            </a:r>
          </a:p>
          <a:p>
            <a:pPr marL="465502" indent="-232751" defTabSz="931003">
              <a:buFont typeface="Arial" panose="020B0604020202020204" pitchFamily="34" charset="0"/>
              <a:buChar char="•"/>
              <a:defRPr/>
            </a:pPr>
            <a:r>
              <a:rPr lang="en-US" b="1" dirty="0"/>
              <a:t>Regardless of your position in the legal system, if you are responsible for setting conditions, these are questions you should consider: </a:t>
            </a:r>
          </a:p>
          <a:p>
            <a:pPr marL="465502" indent="-232751" defTabSz="931003">
              <a:buFont typeface="Arial" panose="020B0604020202020204" pitchFamily="34" charset="0"/>
              <a:buChar char="•"/>
              <a:defRPr/>
            </a:pPr>
            <a:r>
              <a:rPr lang="en-US" b="1" dirty="0"/>
              <a:t>For probation</a:t>
            </a:r>
            <a:r>
              <a:rPr lang="en-US" dirty="0"/>
              <a:t>: Does this condition contribute to reducing recidivism, target long-term behavior change, or promote rehabilitation?</a:t>
            </a:r>
          </a:p>
          <a:p>
            <a:pPr marL="465502" indent="-232751" defTabSz="931003">
              <a:buFont typeface="Arial" panose="020B0604020202020204" pitchFamily="34" charset="0"/>
              <a:buChar char="•"/>
              <a:defRPr/>
            </a:pPr>
            <a:r>
              <a:rPr lang="en-US" b="1" dirty="0"/>
              <a:t>For pretrial</a:t>
            </a:r>
            <a:r>
              <a:rPr lang="en-US" dirty="0"/>
              <a:t>: Does this condition help improve court appearance and reasonably ensure law-abiding behavior?</a:t>
            </a:r>
          </a:p>
          <a:p>
            <a:pPr marL="465502" indent="-232751" defTabSz="931003">
              <a:buFont typeface="Arial" panose="020B0604020202020204" pitchFamily="34" charset="0"/>
              <a:buChar char="•"/>
              <a:defRPr/>
            </a:pPr>
            <a:r>
              <a:rPr lang="en-US" b="1" dirty="0"/>
              <a:t>Conditions should be as least restrictive as possible while ensuring success. </a:t>
            </a:r>
          </a:p>
          <a:p>
            <a:pPr marL="465502" indent="-232751" defTabSz="931003">
              <a:buFont typeface="Arial" panose="020B0604020202020204" pitchFamily="34" charset="0"/>
              <a:buChar char="•"/>
              <a:defRPr/>
            </a:pPr>
            <a:r>
              <a:rPr lang="en-US" b="1" dirty="0"/>
              <a:t>Remember, pretrial and probation are not a punishment.</a:t>
            </a:r>
          </a:p>
          <a:p>
            <a:pPr marL="465502" indent="-232751" defTabSz="931003">
              <a:buFont typeface="Arial" panose="020B0604020202020204" pitchFamily="34" charset="0"/>
              <a:buChar char="•"/>
              <a:defRPr/>
            </a:pPr>
            <a:r>
              <a:rPr lang="en-US" dirty="0"/>
              <a:t>Things </a:t>
            </a:r>
            <a:r>
              <a:rPr lang="en-US" b="1" dirty="0"/>
              <a:t>you should consider </a:t>
            </a:r>
            <a:r>
              <a:rPr lang="en-US" dirty="0"/>
              <a:t>when setting conditions are the </a:t>
            </a:r>
            <a:r>
              <a:rPr lang="en-US" b="1" dirty="0"/>
              <a:t>offense, risk level, and individual criminogenic needs</a:t>
            </a:r>
            <a:r>
              <a:rPr lang="en-US" dirty="0"/>
              <a:t>. </a:t>
            </a:r>
          </a:p>
          <a:p>
            <a:pPr marL="465502" indent="-232751" defTabSz="931003">
              <a:buFont typeface="Arial" panose="020B0604020202020204" pitchFamily="34" charset="0"/>
              <a:buChar char="•"/>
              <a:defRPr/>
            </a:pPr>
            <a:r>
              <a:rPr lang="en-US" dirty="0"/>
              <a:t>JPC: What was your experience with conditions?</a:t>
            </a:r>
          </a:p>
          <a:p>
            <a:pPr marL="232751" indent="0" defTabSz="931003">
              <a:defRPr/>
            </a:pPr>
            <a:endParaRPr lang="en-US" dirty="0"/>
          </a:p>
          <a:p>
            <a:pPr marL="232751" indent="0" defTabSz="931003">
              <a:defRPr/>
            </a:pPr>
            <a:r>
              <a:rPr lang="en-US" b="1" dirty="0"/>
              <a:t>Tanya</a:t>
            </a:r>
          </a:p>
          <a:p>
            <a:pPr marL="232751" indent="0" defTabSz="931003">
              <a:defRPr/>
            </a:pPr>
            <a:r>
              <a:rPr lang="en-US" dirty="0"/>
              <a:t>Comment on drug testing. </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32</a:t>
            </a:fld>
            <a:endParaRPr lang="en-US" sz="1200" dirty="0">
              <a:solidFill>
                <a:schemeClr val="dk1"/>
              </a:solidFill>
            </a:endParaRPr>
          </a:p>
        </p:txBody>
      </p:sp>
    </p:spTree>
    <p:extLst>
      <p:ext uri="{BB962C8B-B14F-4D97-AF65-F5344CB8AC3E}">
        <p14:creationId xmlns:p14="http://schemas.microsoft.com/office/powerpoint/2010/main" val="2477686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solidFill>
                  <a:srgbClr val="1D384C"/>
                </a:solidFill>
                <a:latin typeface="Roboto" panose="02000000000000000000" pitchFamily="2" charset="0"/>
                <a:ea typeface="Roboto" panose="02000000000000000000" pitchFamily="2" charset="0"/>
                <a:cs typeface="Roboto" panose="02000000000000000000" pitchFamily="2" charset="0"/>
              </a:rPr>
              <a:t>Troy</a:t>
            </a:r>
          </a:p>
          <a:p>
            <a:pPr marL="0" indent="0">
              <a:buNone/>
            </a:pPr>
            <a:r>
              <a:rPr lang="en-US" sz="1200" dirty="0">
                <a:solidFill>
                  <a:srgbClr val="1D384C"/>
                </a:solidFill>
                <a:latin typeface="Roboto" panose="02000000000000000000" pitchFamily="2" charset="0"/>
                <a:ea typeface="Roboto" panose="02000000000000000000" pitchFamily="2" charset="0"/>
                <a:cs typeface="Roboto" panose="02000000000000000000" pitchFamily="2" charset="0"/>
              </a:rPr>
              <a:t>Ensure CSRC work includes: Racial Equity, Gender-informed approaches. Special populations and Voices of impacted people and communities</a:t>
            </a:r>
          </a:p>
          <a:p>
            <a:pPr marL="0" indent="0">
              <a:buNone/>
            </a:pPr>
            <a:endParaRPr lang="en-US" sz="1200" dirty="0">
              <a:solidFill>
                <a:srgbClr val="1D384C"/>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en-US" sz="1200" dirty="0">
                <a:solidFill>
                  <a:srgbClr val="1D384C"/>
                </a:solidFill>
                <a:latin typeface="Roboto" panose="02000000000000000000" pitchFamily="2" charset="0"/>
                <a:ea typeface="Roboto" panose="02000000000000000000" pitchFamily="2" charset="0"/>
                <a:cs typeface="Roboto" panose="02000000000000000000" pitchFamily="2" charset="0"/>
              </a:rPr>
              <a:t>Provide leadership and guidance toward each of CSRC’s main components:  Website, Resources, Training, Technical Assistance, Racial Equity</a:t>
            </a:r>
          </a:p>
        </p:txBody>
      </p:sp>
    </p:spTree>
    <p:extLst>
      <p:ext uri="{BB962C8B-B14F-4D97-AF65-F5344CB8AC3E}">
        <p14:creationId xmlns:p14="http://schemas.microsoft.com/office/powerpoint/2010/main" val="359812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a:t>
            </a:r>
            <a:endParaRPr lang="en-US" dirty="0"/>
          </a:p>
          <a:p>
            <a:pPr>
              <a:buFont typeface="Arial" panose="020B0604020202020204" pitchFamily="34" charset="0"/>
              <a:buChar char="•"/>
            </a:pPr>
            <a:r>
              <a:rPr lang="en-US" b="1" dirty="0"/>
              <a:t>Golden rule:</a:t>
            </a:r>
            <a:r>
              <a:rPr lang="en-US" dirty="0"/>
              <a:t> </a:t>
            </a:r>
          </a:p>
          <a:p>
            <a:pPr lvl="1">
              <a:buFont typeface="+mj-lt"/>
              <a:buAutoNum type="arabicPeriod"/>
            </a:pPr>
            <a:r>
              <a:rPr lang="en-US" b="1" dirty="0"/>
              <a:t>Regardless of the supervising agency, all conditions should be applied to ensure success instead of managing failure</a:t>
            </a:r>
            <a:r>
              <a:rPr lang="en-US" dirty="0"/>
              <a:t>..</a:t>
            </a:r>
          </a:p>
          <a:p>
            <a:pPr lvl="2">
              <a:buFont typeface="Arial" panose="020B0604020202020204" pitchFamily="34" charset="0"/>
              <a:buChar char="•"/>
            </a:pPr>
            <a:r>
              <a:rPr lang="en-US" dirty="0"/>
              <a:t>Don’t assume that adding more rules/conditions will ensure compliance. Honestly, the more conditions you add may the more likely it is you are setting someone up for failure. </a:t>
            </a:r>
          </a:p>
          <a:p>
            <a:pPr lvl="2">
              <a:buFont typeface="Arial" panose="020B0604020202020204" pitchFamily="34" charset="0"/>
              <a:buChar char="•"/>
            </a:pPr>
            <a:r>
              <a:rPr lang="en-US" dirty="0"/>
              <a:t>Change is a process, and we all need to anticipate relapse. </a:t>
            </a:r>
          </a:p>
          <a:p>
            <a:pPr lvl="2">
              <a:buFont typeface="Arial" panose="020B0604020202020204" pitchFamily="34" charset="0"/>
              <a:buChar char="•"/>
            </a:pPr>
            <a:r>
              <a:rPr lang="en-US" b="1" dirty="0"/>
              <a:t>Judges and parole board commissioners also need to ensure their conditions are realistic and attainable. </a:t>
            </a:r>
          </a:p>
          <a:p>
            <a:pPr lvl="2">
              <a:buFont typeface="Arial" panose="020B0604020202020204" pitchFamily="34" charset="0"/>
              <a:buChar char="•"/>
            </a:pPr>
            <a:r>
              <a:rPr lang="en-US" dirty="0"/>
              <a:t>While some conditions may be well-intentioned, if a person on supervision is incapable of successfully accomplishing a condition set by the court, then our job is to also be an advocate for that person with the court </a:t>
            </a:r>
          </a:p>
          <a:p>
            <a:pPr lvl="2">
              <a:buFont typeface="Arial" panose="020B0604020202020204" pitchFamily="34" charset="0"/>
              <a:buChar char="•"/>
            </a:pPr>
            <a:r>
              <a:rPr lang="en-US" dirty="0"/>
              <a:t>Use GED example. Personal belief rather than what evidence-based practices have demonstrated. (example: education is not a primary criminogenic need, but one we often focus on)</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34</a:t>
            </a:fld>
            <a:endParaRPr lang="en-US" sz="1200" dirty="0">
              <a:solidFill>
                <a:schemeClr val="dk1"/>
              </a:solidFill>
            </a:endParaRPr>
          </a:p>
        </p:txBody>
      </p:sp>
    </p:spTree>
    <p:extLst>
      <p:ext uri="{BB962C8B-B14F-4D97-AF65-F5344CB8AC3E}">
        <p14:creationId xmlns:p14="http://schemas.microsoft.com/office/powerpoint/2010/main" val="3861771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Tanya</a:t>
            </a:r>
          </a:p>
          <a:p>
            <a:endParaRPr lang="en-US" dirty="0"/>
          </a:p>
          <a:p>
            <a:r>
              <a:rPr lang="en-US" dirty="0"/>
              <a:t>In this picture we see here that Both umbrellas serve the same purpose to provide a protection, but one is from the sun and one is from the rain.  </a:t>
            </a:r>
          </a:p>
          <a:p>
            <a:endParaRPr lang="en-US" dirty="0"/>
          </a:p>
          <a:p>
            <a:pPr marL="465502" indent="-232751" defTabSz="931003">
              <a:defRPr/>
            </a:pPr>
            <a:r>
              <a:rPr lang="en-US" dirty="0"/>
              <a:t>Both pretrial and probation are covered under the larger umbrella of the justice system.</a:t>
            </a:r>
          </a:p>
          <a:p>
            <a:endParaRPr lang="en-US" dirty="0"/>
          </a:p>
          <a:p>
            <a:r>
              <a:rPr lang="en-US" dirty="0"/>
              <a:t>While they all serve different purposes for the court, they share the same goal of promoting success for the individuals they work with.</a:t>
            </a:r>
          </a:p>
          <a:p>
            <a:endParaRPr lang="en-US" dirty="0"/>
          </a:p>
          <a:p>
            <a:endParaRPr lang="en-US" dirty="0"/>
          </a:p>
        </p:txBody>
      </p:sp>
      <p:sp>
        <p:nvSpPr>
          <p:cNvPr id="4" name="Slide Number Placeholder 3"/>
          <p:cNvSpPr>
            <a:spLocks noGrp="1"/>
          </p:cNvSpPr>
          <p:nvPr>
            <p:ph type="sldNum" idx="12"/>
          </p:nvPr>
        </p:nvSpPr>
        <p:spPr/>
        <p:txBody>
          <a:bodyPr/>
          <a:lstStyle/>
          <a:p>
            <a:pPr algn="r" defTabSz="931003">
              <a:defRPr/>
            </a:pPr>
            <a:fld id="{00000000-1234-1234-1234-123412341234}" type="slidenum">
              <a:rPr lang="en-US" sz="1200"/>
              <a:pPr algn="r" defTabSz="931003">
                <a:defRPr/>
              </a:pPr>
              <a:t>35</a:t>
            </a:fld>
            <a:endParaRPr lang="en-US" sz="1200" dirty="0"/>
          </a:p>
        </p:txBody>
      </p:sp>
    </p:spTree>
    <p:extLst>
      <p:ext uri="{BB962C8B-B14F-4D97-AF65-F5344CB8AC3E}">
        <p14:creationId xmlns:p14="http://schemas.microsoft.com/office/powerpoint/2010/main" val="192988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 Tanya</a:t>
            </a:r>
          </a:p>
          <a:p>
            <a:r>
              <a:rPr lang="en-US" dirty="0"/>
              <a:t> These are very generalized, not inclusive of the many roles and responsibilities that you may serve in your respective capacities. Every jurisdiction has a different expectation in how they relate to the court. </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36</a:t>
            </a:fld>
            <a:endParaRPr lang="en-US" sz="1200" dirty="0">
              <a:solidFill>
                <a:schemeClr val="dk1"/>
              </a:solidFill>
            </a:endParaRPr>
          </a:p>
        </p:txBody>
      </p:sp>
    </p:spTree>
    <p:extLst>
      <p:ext uri="{BB962C8B-B14F-4D97-AF65-F5344CB8AC3E}">
        <p14:creationId xmlns:p14="http://schemas.microsoft.com/office/powerpoint/2010/main" val="2536320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Both; Tanya lead - Elevate JPC</a:t>
            </a:r>
          </a:p>
          <a:p>
            <a:endParaRPr lang="en-US" b="1" dirty="0"/>
          </a:p>
          <a:p>
            <a:r>
              <a:rPr lang="en-US" b="1" dirty="0"/>
              <a:t>Alright, lets have some interactive fun and talk through the intake process and who’s role and responsibility is it. Please put your answers in the chat as</a:t>
            </a:r>
          </a:p>
          <a:p>
            <a:r>
              <a:rPr lang="en-US" b="1" dirty="0"/>
              <a:t>we walk through this</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37</a:t>
            </a:fld>
            <a:endParaRPr lang="en-US" sz="1200" dirty="0">
              <a:solidFill>
                <a:schemeClr val="dk1"/>
              </a:solidFill>
            </a:endParaRPr>
          </a:p>
        </p:txBody>
      </p:sp>
    </p:spTree>
    <p:extLst>
      <p:ext uri="{BB962C8B-B14F-4D97-AF65-F5344CB8AC3E}">
        <p14:creationId xmlns:p14="http://schemas.microsoft.com/office/powerpoint/2010/main" val="3588774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pPr marL="232751" indent="0"/>
            <a:r>
              <a:rPr lang="en-US" b="1" dirty="0"/>
              <a:t>Denise</a:t>
            </a:r>
          </a:p>
          <a:p>
            <a:pPr>
              <a:buFont typeface="Arial" panose="020B0604020202020204" pitchFamily="34" charset="0"/>
              <a:buChar char="•"/>
            </a:pPr>
            <a:r>
              <a:rPr lang="en-US" dirty="0"/>
              <a:t>Totally different tools</a:t>
            </a:r>
          </a:p>
          <a:p>
            <a:pPr>
              <a:buFont typeface="Arial" panose="020B0604020202020204" pitchFamily="34" charset="0"/>
              <a:buChar char="•"/>
            </a:pPr>
            <a:r>
              <a:rPr lang="en-US" dirty="0"/>
              <a:t>Should not be used in place of the other. They should be used with the population for which the tool was </a:t>
            </a:r>
            <a:r>
              <a:rPr lang="en-US" b="1" dirty="0"/>
              <a:t>validated</a:t>
            </a:r>
            <a:r>
              <a:rPr lang="en-US" dirty="0"/>
              <a:t>.</a:t>
            </a:r>
          </a:p>
          <a:p>
            <a:pPr>
              <a:buFont typeface="Arial" panose="020B0604020202020204" pitchFamily="34" charset="0"/>
              <a:buChar char="•"/>
            </a:pPr>
            <a:r>
              <a:rPr lang="en-US" dirty="0"/>
              <a:t>Professional judgment is important when exercised in conjunction with a validated assessment tool. </a:t>
            </a:r>
          </a:p>
          <a:p>
            <a:pPr>
              <a:buFont typeface="Arial" panose="020B0604020202020204" pitchFamily="34" charset="0"/>
              <a:buChar char="•"/>
            </a:pPr>
            <a:r>
              <a:rPr lang="en-US" dirty="0"/>
              <a:t>For example, the LSIR should not be used for Pretrial, and the PSA or pretrial assessment should not be used with a person on probation (unless they have a new pending criminal charge).</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39</a:t>
            </a:fld>
            <a:endParaRPr lang="en-US" sz="1200" dirty="0">
              <a:solidFill>
                <a:schemeClr val="dk1"/>
              </a:solidFill>
            </a:endParaRPr>
          </a:p>
        </p:txBody>
      </p:sp>
    </p:spTree>
    <p:extLst>
      <p:ext uri="{BB962C8B-B14F-4D97-AF65-F5344CB8AC3E}">
        <p14:creationId xmlns:p14="http://schemas.microsoft.com/office/powerpoint/2010/main" val="1886306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pPr marL="232751" indent="0"/>
            <a:r>
              <a:rPr lang="en-US" b="1" dirty="0"/>
              <a:t>Tanya</a:t>
            </a:r>
          </a:p>
          <a:p>
            <a:pPr>
              <a:buFont typeface="Arial" panose="020B0604020202020204" pitchFamily="34" charset="0"/>
              <a:buChar char="•"/>
            </a:pPr>
            <a:r>
              <a:rPr lang="en-US" dirty="0"/>
              <a:t>Research tells us that pretrial monitoring is most effective for those who are least likely to succeed</a:t>
            </a:r>
          </a:p>
          <a:p>
            <a:pPr>
              <a:buFont typeface="Arial" panose="020B0604020202020204" pitchFamily="34" charset="0"/>
              <a:buChar char="•"/>
            </a:pPr>
            <a:r>
              <a:rPr lang="en-US" dirty="0"/>
              <a:t>When you support them, you need to identify their barriers to being successful. This means talking to them, getting to know them. Not just making sure their address is current. </a:t>
            </a:r>
          </a:p>
          <a:p>
            <a:pPr>
              <a:buFont typeface="Arial" panose="020B0604020202020204" pitchFamily="34" charset="0"/>
              <a:buChar char="•"/>
            </a:pPr>
            <a:r>
              <a:rPr lang="en-US" dirty="0"/>
              <a:t>Individualize your support: maybe they need bus passes, access to a food pantry, access to clothes, assistance with employment, or assistance with housing.</a:t>
            </a:r>
          </a:p>
          <a:p>
            <a:pPr>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40</a:t>
            </a:fld>
            <a:endParaRPr lang="en-US" sz="1200" dirty="0">
              <a:solidFill>
                <a:schemeClr val="dk1"/>
              </a:solidFill>
            </a:endParaRPr>
          </a:p>
        </p:txBody>
      </p:sp>
    </p:spTree>
    <p:extLst>
      <p:ext uri="{BB962C8B-B14F-4D97-AF65-F5344CB8AC3E}">
        <p14:creationId xmlns:p14="http://schemas.microsoft.com/office/powerpoint/2010/main" val="18494689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a:t>
            </a:r>
          </a:p>
          <a:p>
            <a:pPr>
              <a:buFont typeface="Arial" panose="020B0604020202020204" pitchFamily="34" charset="0"/>
              <a:buChar char="•"/>
            </a:pPr>
            <a:r>
              <a:rPr lang="en-US" dirty="0"/>
              <a:t>Similarly, probation is most impactful with moderate to higher-risk populations; with a focus on cognitive-behavioral programming. </a:t>
            </a:r>
          </a:p>
          <a:p>
            <a:pPr>
              <a:buFont typeface="Arial" panose="020B0604020202020204" pitchFamily="34" charset="0"/>
              <a:buChar char="•"/>
            </a:pPr>
            <a:r>
              <a:rPr lang="en-US" dirty="0"/>
              <a:t>Low-risk individuals tend to self-correct, yet probation tends to over-supervise these individuals. </a:t>
            </a:r>
          </a:p>
          <a:p>
            <a:pPr>
              <a:buFont typeface="Arial" panose="020B0604020202020204" pitchFamily="34" charset="0"/>
              <a:buChar char="•"/>
            </a:pPr>
            <a:r>
              <a:rPr lang="en-US" dirty="0"/>
              <a:t>Rely on the assessment to not only guide the level of supervision but also inform your case plan Your assessment tool should identify criminogenic needs that you should be referring to when developing your case plan.  </a:t>
            </a:r>
          </a:p>
          <a:p>
            <a:pPr>
              <a:buFont typeface="Arial" panose="020B0604020202020204" pitchFamily="34" charset="0"/>
              <a:buChar char="•"/>
            </a:pPr>
            <a:r>
              <a:rPr lang="en-US" dirty="0"/>
              <a:t>The combination of assessment and case planning should inform your service delivery approach. </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41</a:t>
            </a:fld>
            <a:endParaRPr lang="en-US" sz="1200" dirty="0">
              <a:solidFill>
                <a:schemeClr val="dk1"/>
              </a:solidFill>
            </a:endParaRPr>
          </a:p>
        </p:txBody>
      </p:sp>
    </p:spTree>
    <p:extLst>
      <p:ext uri="{BB962C8B-B14F-4D97-AF65-F5344CB8AC3E}">
        <p14:creationId xmlns:p14="http://schemas.microsoft.com/office/powerpoint/2010/main" val="1574661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Both of us</a:t>
            </a:r>
          </a:p>
          <a:p>
            <a:endParaRPr lang="en-US" dirty="0"/>
          </a:p>
          <a:p>
            <a:r>
              <a:rPr lang="en-US" dirty="0"/>
              <a:t>Pretrial service delivery (or supportive services) is focused on ensuring the person appears in court and assisting a person who is motivated to change their</a:t>
            </a:r>
          </a:p>
          <a:p>
            <a:r>
              <a:rPr lang="en-US" dirty="0"/>
              <a:t>behavior, by referring them to a community-based service provider. Failure to complete treatment should not be an automatic reason for a return to custody. </a:t>
            </a:r>
          </a:p>
          <a:p>
            <a:endParaRPr lang="en-US" dirty="0"/>
          </a:p>
          <a:p>
            <a:pPr>
              <a:buFont typeface="Arial" panose="020B0604020202020204" pitchFamily="34" charset="0"/>
              <a:buChar char="•"/>
            </a:pPr>
            <a:r>
              <a:rPr lang="en-US" dirty="0"/>
              <a:t>Behavior Change is a process – won’t happen because a pretrial or probation officer tells someone to change. </a:t>
            </a:r>
          </a:p>
          <a:p>
            <a:pPr>
              <a:buFont typeface="Arial" panose="020B0604020202020204" pitchFamily="34" charset="0"/>
              <a:buChar char="•"/>
            </a:pPr>
            <a:r>
              <a:rPr lang="en-US" dirty="0"/>
              <a:t>Change will come through skill practice activities and incentivizing the motivation for change. </a:t>
            </a:r>
          </a:p>
          <a:p>
            <a:pPr>
              <a:buFont typeface="Arial" panose="020B0604020202020204" pitchFamily="34" charset="0"/>
              <a:buChar char="•"/>
            </a:pPr>
            <a:r>
              <a:rPr lang="en-US" dirty="0"/>
              <a:t>Like most things, a person is not likely going to be successful the first time in treatment. </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42</a:t>
            </a:fld>
            <a:endParaRPr lang="en-US" sz="1200" dirty="0">
              <a:solidFill>
                <a:schemeClr val="dk1"/>
              </a:solidFill>
            </a:endParaRPr>
          </a:p>
        </p:txBody>
      </p:sp>
    </p:spTree>
    <p:extLst>
      <p:ext uri="{BB962C8B-B14F-4D97-AF65-F5344CB8AC3E}">
        <p14:creationId xmlns:p14="http://schemas.microsoft.com/office/powerpoint/2010/main" val="21999339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43</a:t>
            </a:fld>
            <a:endParaRPr lang="en-US" sz="1200" dirty="0">
              <a:solidFill>
                <a:schemeClr val="dk1"/>
              </a:solidFill>
            </a:endParaRPr>
          </a:p>
        </p:txBody>
      </p:sp>
    </p:spTree>
    <p:extLst>
      <p:ext uri="{BB962C8B-B14F-4D97-AF65-F5344CB8AC3E}">
        <p14:creationId xmlns:p14="http://schemas.microsoft.com/office/powerpoint/2010/main" val="1612300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Tanya</a:t>
            </a:r>
          </a:p>
          <a:p>
            <a:endParaRPr lang="en-US" b="1" dirty="0"/>
          </a:p>
          <a:p>
            <a:r>
              <a:rPr lang="en-US" b="0" dirty="0"/>
              <a:t>Responding to compliant and non-compliant behavior is another important function of supervision.</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44</a:t>
            </a:fld>
            <a:endParaRPr lang="en-US" sz="1200" dirty="0">
              <a:solidFill>
                <a:schemeClr val="dk1"/>
              </a:solidFill>
            </a:endParaRPr>
          </a:p>
        </p:txBody>
      </p:sp>
    </p:spTree>
    <p:extLst>
      <p:ext uri="{BB962C8B-B14F-4D97-AF65-F5344CB8AC3E}">
        <p14:creationId xmlns:p14="http://schemas.microsoft.com/office/powerpoint/2010/main" val="2241219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Troy</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4</a:t>
            </a:fld>
            <a:endParaRPr lang="en-US" sz="1200" dirty="0">
              <a:solidFill>
                <a:schemeClr val="dk1"/>
              </a:solidFill>
            </a:endParaRPr>
          </a:p>
        </p:txBody>
      </p:sp>
    </p:spTree>
    <p:extLst>
      <p:ext uri="{BB962C8B-B14F-4D97-AF65-F5344CB8AC3E}">
        <p14:creationId xmlns:p14="http://schemas.microsoft.com/office/powerpoint/2010/main" val="994123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Tanya</a:t>
            </a:r>
          </a:p>
          <a:p>
            <a:endParaRPr lang="en-US" b="1" dirty="0"/>
          </a:p>
          <a:p>
            <a:r>
              <a:rPr lang="en-US" b="0" dirty="0"/>
              <a:t>This is important because it</a:t>
            </a:r>
            <a:r>
              <a:rPr lang="en-US" b="1" dirty="0"/>
              <a:t> </a:t>
            </a:r>
            <a:r>
              <a:rPr lang="en-US" b="0" dirty="0"/>
              <a:t>encourages compliant behavior and promotes success, which will prevent unnecessary detention.  But most importantly, how you respond can either build rapport or negatively impact your rapport with the individual. Be authentic and transparent about your practices for responding to compliant and non-compliant behavior.</a:t>
            </a:r>
            <a:endParaRPr lang="en-US" b="1" dirty="0"/>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45</a:t>
            </a:fld>
            <a:endParaRPr lang="en-US" sz="1200" dirty="0">
              <a:solidFill>
                <a:schemeClr val="dk1"/>
              </a:solidFill>
            </a:endParaRPr>
          </a:p>
        </p:txBody>
      </p:sp>
    </p:spTree>
    <p:extLst>
      <p:ext uri="{BB962C8B-B14F-4D97-AF65-F5344CB8AC3E}">
        <p14:creationId xmlns:p14="http://schemas.microsoft.com/office/powerpoint/2010/main" val="3449227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a:t>
            </a:r>
          </a:p>
          <a:p>
            <a:endParaRPr lang="en-US" b="1" dirty="0"/>
          </a:p>
          <a:p>
            <a:pPr>
              <a:buFont typeface="Arial" panose="020B0604020202020204" pitchFamily="34" charset="0"/>
              <a:buChar char="•"/>
            </a:pPr>
            <a:r>
              <a:rPr lang="en-US" b="0" dirty="0"/>
              <a:t>It is essential to identify and articulate agency expectations surrounding responses to compliance and non-compliance. This should not be a one-size-fits-all approach. </a:t>
            </a:r>
          </a:p>
          <a:p>
            <a:pPr>
              <a:buFont typeface="Arial" panose="020B0604020202020204" pitchFamily="34" charset="0"/>
              <a:buChar char="•"/>
            </a:pPr>
            <a:r>
              <a:rPr lang="en-US" b="0" dirty="0"/>
              <a:t>Use of a matrix to identify different responses to behavior is a best practice. </a:t>
            </a:r>
          </a:p>
          <a:p>
            <a:pPr>
              <a:buFont typeface="Arial" panose="020B0604020202020204" pitchFamily="34" charset="0"/>
              <a:buChar char="•"/>
            </a:pPr>
            <a:r>
              <a:rPr lang="en-US" b="0" dirty="0"/>
              <a:t>While this allows for professional judgment, a matrix provides consistency and greater equality between staff in responding to behaviors. </a:t>
            </a:r>
          </a:p>
          <a:p>
            <a:pPr>
              <a:buFont typeface="Arial" panose="020B0604020202020204" pitchFamily="34" charset="0"/>
              <a:buChar char="•"/>
            </a:pPr>
            <a:r>
              <a:rPr lang="en-US" b="0" dirty="0"/>
              <a:t>Ensure staff and identified stakeholders are trained on agency expectations. </a:t>
            </a:r>
          </a:p>
          <a:p>
            <a:endParaRPr lang="en-US" dirty="0"/>
          </a:p>
        </p:txBody>
      </p:sp>
      <p:sp>
        <p:nvSpPr>
          <p:cNvPr id="4" name="Slide Number Placeholder 3"/>
          <p:cNvSpPr>
            <a:spLocks noGrp="1"/>
          </p:cNvSpPr>
          <p:nvPr>
            <p:ph type="sldNum" sz="quarter" idx="5"/>
          </p:nvPr>
        </p:nvSpPr>
        <p:spPr/>
        <p:txBody>
          <a:bodyPr/>
          <a:lstStyle/>
          <a:p>
            <a:fld id="{A5A89004-6F0A-6F43-B7D2-D864511B7337}" type="slidenum">
              <a:rPr lang="en-US" smtClean="0"/>
              <a:t>46</a:t>
            </a:fld>
            <a:endParaRPr lang="en-US" dirty="0"/>
          </a:p>
        </p:txBody>
      </p:sp>
    </p:spTree>
    <p:extLst>
      <p:ext uri="{BB962C8B-B14F-4D97-AF65-F5344CB8AC3E}">
        <p14:creationId xmlns:p14="http://schemas.microsoft.com/office/powerpoint/2010/main" val="2552860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a:t>
            </a:r>
          </a:p>
          <a:p>
            <a:pPr>
              <a:buFont typeface="Arial" panose="020B0604020202020204" pitchFamily="34" charset="0"/>
              <a:buChar char="•"/>
            </a:pPr>
            <a:r>
              <a:rPr lang="en-US" dirty="0"/>
              <a:t>Responding to compliance and pro-social behaviors is just as important as responding to non-compliance. </a:t>
            </a:r>
          </a:p>
          <a:p>
            <a:pPr>
              <a:buFont typeface="Arial" panose="020B0604020202020204" pitchFamily="34" charset="0"/>
              <a:buChar char="•"/>
            </a:pPr>
            <a:r>
              <a:rPr lang="en-US" dirty="0"/>
              <a:t>Effective behavioral intervention strategies with individuals require reinforcements to outnumber sanctions by at least a 4:1 ratio; 5:1 is even better in reducing recidivism.* </a:t>
            </a:r>
          </a:p>
          <a:p>
            <a:pPr marL="228600" indent="0">
              <a:buFont typeface="Arial" panose="020B0604020202020204" pitchFamily="34" charset="0"/>
              <a:buNone/>
            </a:pPr>
            <a:r>
              <a:rPr lang="en-US" dirty="0"/>
              <a:t>        *See </a:t>
            </a:r>
            <a:r>
              <a:rPr lang="en-US" dirty="0" err="1"/>
              <a:t>Gendreau</a:t>
            </a:r>
            <a:r>
              <a:rPr lang="en-US" dirty="0"/>
              <a:t> &amp; Goggin, 1996; </a:t>
            </a:r>
            <a:r>
              <a:rPr lang="en-US" dirty="0" err="1"/>
              <a:t>Gendreau</a:t>
            </a:r>
            <a:r>
              <a:rPr lang="en-US" dirty="0"/>
              <a:t>, Little, &amp; Goggin, 1996; Andrews &amp; Bonta, 2006</a:t>
            </a:r>
          </a:p>
          <a:p>
            <a:pPr lvl="0">
              <a:buFont typeface="Arial" panose="020B0604020202020204" pitchFamily="34" charset="0"/>
              <a:buChar char="•"/>
            </a:pPr>
            <a:r>
              <a:rPr lang="en-US" dirty="0"/>
              <a:t>This means being purposeful and meaningful. </a:t>
            </a:r>
          </a:p>
          <a:p>
            <a:pPr lvl="1">
              <a:buFont typeface="Arial" panose="020B0604020202020204" pitchFamily="34" charset="0"/>
              <a:buChar char="•"/>
            </a:pPr>
            <a:r>
              <a:rPr lang="en-US" b="1" dirty="0"/>
              <a:t>Purposeful</a:t>
            </a:r>
            <a:r>
              <a:rPr lang="en-US" dirty="0"/>
              <a:t>: intentionally finding things where you can offer positive feedback. (e.g., being on time for appts, completing a program, honesty) </a:t>
            </a:r>
          </a:p>
          <a:p>
            <a:pPr lvl="1">
              <a:buFont typeface="Arial" panose="020B0604020202020204" pitchFamily="34" charset="0"/>
              <a:buChar char="•"/>
            </a:pPr>
            <a:r>
              <a:rPr lang="en-US" b="1" dirty="0"/>
              <a:t>Meaningful</a:t>
            </a:r>
            <a:r>
              <a:rPr lang="en-US" dirty="0"/>
              <a:t>: what is meaningful to one person might be very different for another. Talk about what is meaningful. Doesn’t have to be costly - Your only limit is your creativity. </a:t>
            </a:r>
          </a:p>
          <a:p>
            <a:pPr>
              <a:buFont typeface="Arial" panose="020B0604020202020204" pitchFamily="34" charset="0"/>
              <a:buChar char="•"/>
            </a:pPr>
            <a:r>
              <a:rPr lang="en-US" dirty="0"/>
              <a:t>Essential to </a:t>
            </a:r>
            <a:r>
              <a:rPr lang="en-US" b="1" dirty="0"/>
              <a:t>role model the changes you want to see. </a:t>
            </a:r>
          </a:p>
          <a:p>
            <a:pPr>
              <a:buFont typeface="Arial" panose="020B0604020202020204" pitchFamily="34" charset="0"/>
              <a:buChar char="•"/>
            </a:pPr>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47</a:t>
            </a:fld>
            <a:endParaRPr lang="en-US" sz="1200" dirty="0">
              <a:solidFill>
                <a:schemeClr val="dk1"/>
              </a:solidFill>
            </a:endParaRPr>
          </a:p>
        </p:txBody>
      </p:sp>
    </p:spTree>
    <p:extLst>
      <p:ext uri="{BB962C8B-B14F-4D97-AF65-F5344CB8AC3E}">
        <p14:creationId xmlns:p14="http://schemas.microsoft.com/office/powerpoint/2010/main" val="7160950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5:notes"/>
          <p:cNvSpPr>
            <a:spLocks noGrp="1" noRot="1" noChangeAspect="1"/>
          </p:cNvSpPr>
          <p:nvPr>
            <p:ph type="sldImg" idx="2"/>
          </p:nvPr>
        </p:nvSpPr>
        <p:spPr>
          <a:xfrm>
            <a:off x="442913" y="712788"/>
            <a:ext cx="6342062" cy="356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35:notes"/>
          <p:cNvSpPr txBox="1">
            <a:spLocks noGrp="1"/>
          </p:cNvSpPr>
          <p:nvPr>
            <p:ph type="body" idx="1"/>
          </p:nvPr>
        </p:nvSpPr>
        <p:spPr>
          <a:xfrm>
            <a:off x="722780" y="4518497"/>
            <a:ext cx="5782233" cy="4280681"/>
          </a:xfrm>
          <a:prstGeom prst="rect">
            <a:avLst/>
          </a:prstGeom>
          <a:noFill/>
          <a:ln>
            <a:noFill/>
          </a:ln>
        </p:spPr>
        <p:txBody>
          <a:bodyPr spcFirstLastPara="1" wrap="square" lIns="95604" tIns="47777" rIns="95604" bIns="47777" anchor="t" anchorCtr="0">
            <a:normAutofit/>
          </a:bodyPr>
          <a:lstStyle/>
          <a:p>
            <a:pPr marL="0" indent="0" defTabSz="931003">
              <a:buClr>
                <a:schemeClr val="dk1"/>
              </a:buClr>
              <a:buSzPts val="1100"/>
              <a:defRPr/>
            </a:pPr>
            <a:endParaRPr lang="en-US" sz="1100" b="1" dirty="0"/>
          </a:p>
          <a:p>
            <a:pPr marL="0" indent="0"/>
            <a:r>
              <a:rPr lang="en-US" b="1" dirty="0"/>
              <a:t>Denise</a:t>
            </a:r>
          </a:p>
          <a:p>
            <a:pPr marL="0" indent="0"/>
            <a:r>
              <a:rPr lang="en-US" b="1" dirty="0"/>
              <a:t>Complete this poll question: </a:t>
            </a:r>
            <a:r>
              <a:rPr lang="en-US" dirty="0"/>
              <a:t>What does your agency offer to support positive behaviors? </a:t>
            </a:r>
          </a:p>
          <a:p>
            <a:pPr marL="174563" indent="-174563">
              <a:buFont typeface="Arial" panose="020B0604020202020204" pitchFamily="34" charset="0"/>
              <a:buChar char="•"/>
            </a:pPr>
            <a:r>
              <a:rPr lang="en-US" dirty="0"/>
              <a:t>Verbal praise</a:t>
            </a:r>
          </a:p>
          <a:p>
            <a:pPr marL="174563" indent="-174563">
              <a:buFont typeface="Arial" panose="020B0604020202020204" pitchFamily="34" charset="0"/>
              <a:buChar char="•"/>
            </a:pPr>
            <a:r>
              <a:rPr lang="en-US" dirty="0"/>
              <a:t>Reduce supervision</a:t>
            </a:r>
          </a:p>
          <a:p>
            <a:pPr marL="174563" indent="-174563">
              <a:buFont typeface="Arial" panose="020B0604020202020204" pitchFamily="34" charset="0"/>
              <a:buChar char="•"/>
            </a:pPr>
            <a:r>
              <a:rPr lang="en-US" dirty="0"/>
              <a:t>Early Discharge</a:t>
            </a:r>
          </a:p>
          <a:p>
            <a:pPr marL="174563" indent="-174563">
              <a:buFont typeface="Arial" panose="020B0604020202020204" pitchFamily="34" charset="0"/>
              <a:buChar char="•"/>
            </a:pPr>
            <a:r>
              <a:rPr lang="en-US" dirty="0"/>
              <a:t>Convert in-person appointment to a phone appointment</a:t>
            </a:r>
          </a:p>
          <a:p>
            <a:pPr marL="174563" indent="-174563">
              <a:buFont typeface="Arial" panose="020B0604020202020204" pitchFamily="34" charset="0"/>
              <a:buChar char="•"/>
            </a:pPr>
            <a:r>
              <a:rPr lang="en-US" dirty="0"/>
              <a:t>Reduce or stop drug testing</a:t>
            </a:r>
          </a:p>
          <a:p>
            <a:pPr marL="174563" indent="-174563">
              <a:buFont typeface="Arial" panose="020B0604020202020204" pitchFamily="34" charset="0"/>
              <a:buChar char="•"/>
            </a:pPr>
            <a:r>
              <a:rPr lang="en-US" dirty="0"/>
              <a:t>Certificates</a:t>
            </a:r>
          </a:p>
          <a:p>
            <a:pPr marL="174563" indent="-174563">
              <a:buFont typeface="Arial" panose="020B0604020202020204" pitchFamily="34" charset="0"/>
              <a:buChar char="•"/>
            </a:pPr>
            <a:r>
              <a:rPr lang="en-US" dirty="0"/>
              <a:t>Letter of encouragement from an agent or supervisor</a:t>
            </a:r>
          </a:p>
          <a:p>
            <a:pPr marL="174563" indent="-174563">
              <a:buFont typeface="Arial" panose="020B0604020202020204" pitchFamily="34" charset="0"/>
              <a:buChar char="•"/>
            </a:pPr>
            <a:r>
              <a:rPr lang="en-US" dirty="0"/>
              <a:t>Bus tickets or other tangible reinforcements</a:t>
            </a:r>
          </a:p>
          <a:p>
            <a:pPr marL="0" indent="0"/>
            <a:endParaRPr lang="en-US" dirty="0"/>
          </a:p>
          <a:p>
            <a:pPr marL="0" indent="0"/>
            <a:endParaRPr lang="en-US" dirty="0"/>
          </a:p>
        </p:txBody>
      </p:sp>
      <p:sp>
        <p:nvSpPr>
          <p:cNvPr id="192" name="Google Shape;192;p35:notes"/>
          <p:cNvSpPr txBox="1">
            <a:spLocks noGrp="1"/>
          </p:cNvSpPr>
          <p:nvPr>
            <p:ph type="sldNum" idx="12"/>
          </p:nvPr>
        </p:nvSpPr>
        <p:spPr>
          <a:xfrm>
            <a:off x="4094493" y="9034792"/>
            <a:ext cx="3132043" cy="475631"/>
          </a:xfrm>
          <a:prstGeom prst="rect">
            <a:avLst/>
          </a:prstGeom>
          <a:noFill/>
          <a:ln>
            <a:noFill/>
          </a:ln>
        </p:spPr>
        <p:txBody>
          <a:bodyPr spcFirstLastPara="1" wrap="square" lIns="95604" tIns="47777" rIns="95604" bIns="47777" anchor="b" anchorCtr="0">
            <a:noAutofit/>
          </a:bodyPr>
          <a:lstStyle/>
          <a:p>
            <a:pPr algn="r" defTabSz="931003">
              <a:buSzPts val="1400"/>
              <a:defRPr/>
            </a:pPr>
            <a:fld id="{00000000-1234-1234-1234-123412341234}" type="slidenum">
              <a:rPr lang="en-US"/>
              <a:pPr algn="r" defTabSz="931003">
                <a:buSzPts val="1400"/>
                <a:defRPr/>
              </a:pPr>
              <a:t>48</a:t>
            </a:fld>
            <a:endParaRPr dirty="0"/>
          </a:p>
        </p:txBody>
      </p:sp>
    </p:spTree>
    <p:extLst>
      <p:ext uri="{BB962C8B-B14F-4D97-AF65-F5344CB8AC3E}">
        <p14:creationId xmlns:p14="http://schemas.microsoft.com/office/powerpoint/2010/main" val="88047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5:notes"/>
          <p:cNvSpPr>
            <a:spLocks noGrp="1" noRot="1" noChangeAspect="1"/>
          </p:cNvSpPr>
          <p:nvPr>
            <p:ph type="sldImg" idx="2"/>
          </p:nvPr>
        </p:nvSpPr>
        <p:spPr>
          <a:xfrm>
            <a:off x="442913" y="712788"/>
            <a:ext cx="6342062" cy="356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35:notes"/>
          <p:cNvSpPr txBox="1">
            <a:spLocks noGrp="1"/>
          </p:cNvSpPr>
          <p:nvPr>
            <p:ph type="body" idx="1"/>
          </p:nvPr>
        </p:nvSpPr>
        <p:spPr>
          <a:xfrm>
            <a:off x="722780" y="4518497"/>
            <a:ext cx="5782233" cy="4280681"/>
          </a:xfrm>
          <a:prstGeom prst="rect">
            <a:avLst/>
          </a:prstGeom>
          <a:noFill/>
          <a:ln>
            <a:noFill/>
          </a:ln>
        </p:spPr>
        <p:txBody>
          <a:bodyPr spcFirstLastPara="1" wrap="square" lIns="95604" tIns="47777" rIns="95604" bIns="47777" anchor="t" anchorCtr="0">
            <a:normAutofit/>
          </a:bodyPr>
          <a:lstStyle/>
          <a:p>
            <a:pPr marL="0" indent="0"/>
            <a:r>
              <a:rPr lang="en-US" sz="1100" b="1" dirty="0"/>
              <a:t>Tanya</a:t>
            </a:r>
          </a:p>
          <a:p>
            <a:pPr marL="0" indent="0"/>
            <a:r>
              <a:rPr lang="en-US" sz="1100" dirty="0"/>
              <a:t>Please place your answer in the chat.  Who would like to share one example?</a:t>
            </a:r>
          </a:p>
          <a:p>
            <a:pPr marL="0" indent="0" defTabSz="931003">
              <a:buClr>
                <a:schemeClr val="dk1"/>
              </a:buClr>
              <a:buSzPts val="1100"/>
              <a:defRPr/>
            </a:pPr>
            <a:endParaRPr lang="en-US" sz="1100" b="1" dirty="0"/>
          </a:p>
        </p:txBody>
      </p:sp>
      <p:sp>
        <p:nvSpPr>
          <p:cNvPr id="192" name="Google Shape;192;p35:notes"/>
          <p:cNvSpPr txBox="1">
            <a:spLocks noGrp="1"/>
          </p:cNvSpPr>
          <p:nvPr>
            <p:ph type="sldNum" idx="12"/>
          </p:nvPr>
        </p:nvSpPr>
        <p:spPr>
          <a:xfrm>
            <a:off x="4094493" y="9034792"/>
            <a:ext cx="3132043" cy="475631"/>
          </a:xfrm>
          <a:prstGeom prst="rect">
            <a:avLst/>
          </a:prstGeom>
          <a:noFill/>
          <a:ln>
            <a:noFill/>
          </a:ln>
        </p:spPr>
        <p:txBody>
          <a:bodyPr spcFirstLastPara="1" wrap="square" lIns="95604" tIns="47777" rIns="95604" bIns="47777" anchor="b" anchorCtr="0">
            <a:noAutofit/>
          </a:bodyPr>
          <a:lstStyle/>
          <a:p>
            <a:pPr algn="r" defTabSz="931003">
              <a:buSzPts val="1400"/>
              <a:defRPr/>
            </a:pPr>
            <a:fld id="{00000000-1234-1234-1234-123412341234}" type="slidenum">
              <a:rPr lang="en-US"/>
              <a:pPr algn="r" defTabSz="931003">
                <a:buSzPts val="1400"/>
                <a:defRPr/>
              </a:pPr>
              <a:t>49</a:t>
            </a:fld>
            <a:endParaRPr dirty="0"/>
          </a:p>
        </p:txBody>
      </p:sp>
    </p:spTree>
    <p:extLst>
      <p:ext uri="{BB962C8B-B14F-4D97-AF65-F5344CB8AC3E}">
        <p14:creationId xmlns:p14="http://schemas.microsoft.com/office/powerpoint/2010/main" val="4293273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Tanya</a:t>
            </a:r>
          </a:p>
          <a:p>
            <a:endParaRPr lang="en-US" dirty="0"/>
          </a:p>
          <a:p>
            <a:r>
              <a:rPr lang="en-US" dirty="0"/>
              <a:t>To be clear, the need to respond to non-compliance is important. However, we should never overreact or underreact to non-compliance, AND, responses to non-</a:t>
            </a:r>
          </a:p>
          <a:p>
            <a:r>
              <a:rPr lang="en-US" dirty="0"/>
              <a:t>compliance need to be timely and consider impact to public safety.  </a:t>
            </a:r>
          </a:p>
          <a:p>
            <a:endParaRPr lang="en-US" dirty="0"/>
          </a:p>
          <a:p>
            <a:r>
              <a:rPr lang="en-US" dirty="0"/>
              <a:t>The use of behavior response matrices are a best practice. It allows you to individualize the response based on the severity of the action.  This way your response is not over reactive and more importantly your agencies responses will be consistent amongst you and your colleagues.</a:t>
            </a:r>
          </a:p>
          <a:p>
            <a:endParaRPr lang="en-US" dirty="0"/>
          </a:p>
          <a:p>
            <a:r>
              <a:rPr lang="en-US" dirty="0"/>
              <a:t> </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50</a:t>
            </a:fld>
            <a:endParaRPr lang="en-US" sz="1200" dirty="0">
              <a:solidFill>
                <a:schemeClr val="dk1"/>
              </a:solidFill>
            </a:endParaRPr>
          </a:p>
        </p:txBody>
      </p:sp>
    </p:spTree>
    <p:extLst>
      <p:ext uri="{BB962C8B-B14F-4D97-AF65-F5344CB8AC3E}">
        <p14:creationId xmlns:p14="http://schemas.microsoft.com/office/powerpoint/2010/main" val="715516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pPr algn="l"/>
            <a:r>
              <a:rPr lang="en-US" sz="1800" b="1" dirty="0">
                <a:solidFill>
                  <a:srgbClr val="000000"/>
                </a:solidFill>
                <a:latin typeface="Times New Roman" panose="02020603050405020304" pitchFamily="18" charset="0"/>
              </a:rPr>
              <a:t>Tanya</a:t>
            </a:r>
          </a:p>
          <a:p>
            <a:pPr algn="l"/>
            <a:endParaRPr lang="en-US" sz="1800" b="1" dirty="0">
              <a:solidFill>
                <a:srgbClr val="000000"/>
              </a:solidFill>
              <a:latin typeface="Times New Roman" panose="02020603050405020304" pitchFamily="18" charset="0"/>
            </a:endParaRPr>
          </a:p>
          <a:p>
            <a:pPr algn="l"/>
            <a:r>
              <a:rPr lang="en-US" sz="1800" b="1" dirty="0">
                <a:solidFill>
                  <a:srgbClr val="000000"/>
                </a:solidFill>
                <a:latin typeface="Times New Roman" panose="02020603050405020304" pitchFamily="18" charset="0"/>
              </a:rPr>
              <a:t>This is applicable to both pretrial and probation. If your agency is using a matrices, it will differentiate between levels of severity and appropriate</a:t>
            </a:r>
          </a:p>
          <a:p>
            <a:pPr algn="l"/>
            <a:r>
              <a:rPr lang="en-US" sz="1800" b="1" dirty="0">
                <a:solidFill>
                  <a:srgbClr val="000000"/>
                </a:solidFill>
                <a:latin typeface="Times New Roman" panose="02020603050405020304" pitchFamily="18" charset="0"/>
              </a:rPr>
              <a:t>responses based on that severity. This is important for continuity amongst staff.</a:t>
            </a:r>
          </a:p>
          <a:p>
            <a:pPr algn="l"/>
            <a:endParaRPr lang="en-US" sz="1800" b="1" dirty="0">
              <a:solidFill>
                <a:srgbClr val="000000"/>
              </a:solidFill>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5A89004-6F0A-6F43-B7D2-D864511B7337}" type="slidenum">
              <a:rPr lang="en-US" smtClean="0"/>
              <a:t>51</a:t>
            </a:fld>
            <a:endParaRPr lang="en-US" dirty="0"/>
          </a:p>
        </p:txBody>
      </p:sp>
    </p:spTree>
    <p:extLst>
      <p:ext uri="{BB962C8B-B14F-4D97-AF65-F5344CB8AC3E}">
        <p14:creationId xmlns:p14="http://schemas.microsoft.com/office/powerpoint/2010/main" val="1370517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pPr marL="232751" indent="0"/>
            <a:r>
              <a:rPr lang="en-US" b="1" dirty="0"/>
              <a:t>Denise</a:t>
            </a:r>
          </a:p>
          <a:p>
            <a:pPr marL="232751" indent="0"/>
            <a:endParaRPr lang="en-US" dirty="0"/>
          </a:p>
          <a:p>
            <a:pPr>
              <a:buFont typeface="Arial" panose="020B0604020202020204" pitchFamily="34" charset="0"/>
              <a:buChar char="•"/>
            </a:pPr>
            <a:r>
              <a:rPr lang="en-US" b="1" dirty="0"/>
              <a:t>After leaving here today, we would encourage you to review and discuss among your team whether or not your Values, Vision, and Mission statements reflect the similarities and differences we have offered today.</a:t>
            </a:r>
          </a:p>
          <a:p>
            <a:pPr>
              <a:buFont typeface="Arial" panose="020B0604020202020204" pitchFamily="34" charset="0"/>
              <a:buChar char="•"/>
            </a:pPr>
            <a:endParaRPr lang="en-US" dirty="0"/>
          </a:p>
          <a:p>
            <a:pPr marL="232751" indent="0"/>
            <a:endParaRPr lang="en-US" b="1" dirty="0"/>
          </a:p>
          <a:p>
            <a:pPr>
              <a:buFont typeface="Arial" panose="020B0604020202020204" pitchFamily="34" charset="0"/>
              <a:buChar char="•"/>
            </a:pPr>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53</a:t>
            </a:fld>
            <a:endParaRPr lang="en-US" sz="1200" dirty="0">
              <a:solidFill>
                <a:schemeClr val="dk1"/>
              </a:solidFill>
            </a:endParaRPr>
          </a:p>
        </p:txBody>
      </p:sp>
    </p:spTree>
    <p:extLst>
      <p:ext uri="{BB962C8B-B14F-4D97-AF65-F5344CB8AC3E}">
        <p14:creationId xmlns:p14="http://schemas.microsoft.com/office/powerpoint/2010/main" val="31529928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endParaRPr lang="en-US" dirty="0"/>
          </a:p>
          <a:p>
            <a:r>
              <a:rPr lang="en-US" b="1" dirty="0"/>
              <a:t>Denise</a:t>
            </a:r>
          </a:p>
          <a:p>
            <a:pPr>
              <a:buFont typeface="Arial" panose="020B0604020202020204" pitchFamily="34" charset="0"/>
              <a:buChar char="•"/>
            </a:pPr>
            <a:r>
              <a:rPr lang="en-US" dirty="0"/>
              <a:t>List in the chat some of the core values of your agency. Are they in writing? </a:t>
            </a:r>
          </a:p>
          <a:p>
            <a:pPr>
              <a:buFont typeface="Arial" panose="020B0604020202020204" pitchFamily="34" charset="0"/>
              <a:buChar char="•"/>
            </a:pPr>
            <a:r>
              <a:rPr lang="en-US" dirty="0"/>
              <a:t>Values drive the vision and infuse the mission; and describe the standards of conduct by which actions and decisions are rendered. </a:t>
            </a:r>
          </a:p>
          <a:p>
            <a:pPr>
              <a:buFont typeface="Arial" panose="020B0604020202020204" pitchFamily="34" charset="0"/>
              <a:buChar char="•"/>
            </a:pPr>
            <a:r>
              <a:rPr lang="en-US" dirty="0"/>
              <a:t>Values also tend to reflect the culture and attitudes of your organization.</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54</a:t>
            </a:fld>
            <a:endParaRPr lang="en-US" sz="1200" dirty="0">
              <a:solidFill>
                <a:schemeClr val="dk1"/>
              </a:solidFill>
            </a:endParaRPr>
          </a:p>
        </p:txBody>
      </p:sp>
    </p:spTree>
    <p:extLst>
      <p:ext uri="{BB962C8B-B14F-4D97-AF65-F5344CB8AC3E}">
        <p14:creationId xmlns:p14="http://schemas.microsoft.com/office/powerpoint/2010/main" val="4895024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a:t>
            </a:r>
            <a:r>
              <a:rPr lang="en-US" dirty="0"/>
              <a:t> </a:t>
            </a:r>
          </a:p>
          <a:p>
            <a:pPr>
              <a:buFont typeface="Arial" panose="020B0604020202020204" pitchFamily="34" charset="0"/>
              <a:buChar char="•"/>
            </a:pPr>
            <a:r>
              <a:rPr lang="en-US" dirty="0"/>
              <a:t>A vision is a statement of a preferred future or desired end-state. </a:t>
            </a:r>
          </a:p>
          <a:p>
            <a:pPr>
              <a:buFont typeface="Arial" panose="020B0604020202020204" pitchFamily="34" charset="0"/>
              <a:buChar char="•"/>
            </a:pPr>
            <a:r>
              <a:rPr lang="en-US" dirty="0"/>
              <a:t>It describes what your team aspires to achieve. A vision helps your team understand where it is going or what it aims to accomplish.</a:t>
            </a:r>
          </a:p>
          <a:p>
            <a:pPr>
              <a:buFont typeface="Arial" panose="020B0604020202020204" pitchFamily="34" charset="0"/>
              <a:buChar char="•"/>
            </a:pPr>
            <a:r>
              <a:rPr lang="en-US" dirty="0"/>
              <a:t>It should be short, to the point, and memorable. </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55</a:t>
            </a:fld>
            <a:endParaRPr lang="en-US" sz="1200" dirty="0">
              <a:solidFill>
                <a:schemeClr val="dk1"/>
              </a:solidFill>
            </a:endParaRPr>
          </a:p>
        </p:txBody>
      </p:sp>
    </p:spTree>
    <p:extLst>
      <p:ext uri="{BB962C8B-B14F-4D97-AF65-F5344CB8AC3E}">
        <p14:creationId xmlns:p14="http://schemas.microsoft.com/office/powerpoint/2010/main" val="2529992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700405" y="4412774"/>
            <a:ext cx="5603240" cy="4180523"/>
          </a:xfrm>
          <a:prstGeom prst="rect">
            <a:avLst/>
          </a:prstGeom>
          <a:noFill/>
          <a:ln>
            <a:noFill/>
          </a:ln>
        </p:spPr>
        <p:txBody>
          <a:bodyPr spcFirstLastPara="1" wrap="square" lIns="93085" tIns="46530" rIns="93085" bIns="46530" anchor="t" anchorCtr="0">
            <a:noAutofit/>
          </a:bodyPr>
          <a:lstStyle/>
          <a:p>
            <a:pPr marL="0" indent="0"/>
            <a:r>
              <a:rPr lang="en-US" b="1" dirty="0"/>
              <a:t>Each will introduce themselves starting with Tanya</a:t>
            </a:r>
            <a:endParaRPr b="1" dirty="0"/>
          </a:p>
        </p:txBody>
      </p:sp>
      <p:sp>
        <p:nvSpPr>
          <p:cNvPr id="126" name="Google Shape;126;p3: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 </a:t>
            </a:r>
          </a:p>
          <a:p>
            <a:pPr>
              <a:buFont typeface="Arial" panose="020B0604020202020204" pitchFamily="34" charset="0"/>
              <a:buChar char="•"/>
            </a:pPr>
            <a:r>
              <a:rPr lang="en-US" dirty="0"/>
              <a:t>A mission describes who you are and what you do as a team. </a:t>
            </a:r>
          </a:p>
          <a:p>
            <a:pPr>
              <a:buFont typeface="Arial" panose="020B0604020202020204" pitchFamily="34" charset="0"/>
              <a:buChar char="•"/>
            </a:pPr>
            <a:r>
              <a:rPr lang="en-US" dirty="0"/>
              <a:t>It often describes the actions that can be taken to move in the direction of your team’s vision.</a:t>
            </a:r>
          </a:p>
          <a:p>
            <a:pPr>
              <a:buFont typeface="Arial" panose="020B0604020202020204" pitchFamily="34" charset="0"/>
              <a:buChar char="•"/>
            </a:pPr>
            <a:r>
              <a:rPr lang="en-US" b="1" dirty="0"/>
              <a:t>While there are often many similarities in the values of pretrial, probation, and post-release agencies, the vision and mission statements should be different because they have different purposes. </a:t>
            </a:r>
          </a:p>
          <a:p>
            <a:pPr>
              <a:buFont typeface="Arial" panose="020B0604020202020204" pitchFamily="34" charset="0"/>
              <a:buChar char="•"/>
            </a:pPr>
            <a:r>
              <a:rPr lang="en-US" b="0" dirty="0"/>
              <a:t>When you go back to your work setting, take some time to review your vision and mission statements – are your agency values reflected in these statements? When were they last updated? How often are they discussed within your agency?</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56</a:t>
            </a:fld>
            <a:endParaRPr lang="en-US" sz="1200" dirty="0">
              <a:solidFill>
                <a:schemeClr val="dk1"/>
              </a:solidFill>
            </a:endParaRPr>
          </a:p>
        </p:txBody>
      </p:sp>
    </p:spTree>
    <p:extLst>
      <p:ext uri="{BB962C8B-B14F-4D97-AF65-F5344CB8AC3E}">
        <p14:creationId xmlns:p14="http://schemas.microsoft.com/office/powerpoint/2010/main" val="3705730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Tanya</a:t>
            </a:r>
          </a:p>
          <a:p>
            <a:endParaRPr lang="en-US" dirty="0"/>
          </a:p>
          <a:p>
            <a:r>
              <a:rPr lang="en-US" dirty="0"/>
              <a:t>We’ve talked about roles, responsibilities, service delivery, use of assessment tools, responding to compliance and non-compliance, and now lets talks about the importance of measuring for success.</a:t>
            </a:r>
          </a:p>
          <a:p>
            <a:endParaRPr lang="en-US" dirty="0"/>
          </a:p>
          <a:p>
            <a:r>
              <a:rPr lang="en-US" dirty="0"/>
              <a:t>Share story about being an officer needing to do statistics, if time permits!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58</a:t>
            </a:fld>
            <a:endParaRPr lang="en-US" sz="1200" dirty="0">
              <a:solidFill>
                <a:schemeClr val="dk1"/>
              </a:solidFill>
            </a:endParaRPr>
          </a:p>
        </p:txBody>
      </p:sp>
    </p:spTree>
    <p:extLst>
      <p:ext uri="{BB962C8B-B14F-4D97-AF65-F5344CB8AC3E}">
        <p14:creationId xmlns:p14="http://schemas.microsoft.com/office/powerpoint/2010/main" val="1228028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700405" y="4470837"/>
            <a:ext cx="5603240" cy="3657957"/>
          </a:xfrm>
          <a:prstGeom prst="rect">
            <a:avLst/>
          </a:prstGeom>
          <a:noFill/>
          <a:ln>
            <a:noFill/>
          </a:ln>
        </p:spPr>
        <p:txBody>
          <a:bodyPr spcFirstLastPara="1" wrap="square" lIns="93085" tIns="46530" rIns="93085" bIns="46530" anchor="t" anchorCtr="0">
            <a:noAutofit/>
          </a:bodyPr>
          <a:lstStyle/>
          <a:p>
            <a:pPr marL="0" indent="0"/>
            <a:r>
              <a:rPr lang="en-US" b="1" dirty="0"/>
              <a:t>Denise</a:t>
            </a:r>
          </a:p>
          <a:p>
            <a:pPr marL="0" indent="0"/>
            <a:r>
              <a:rPr lang="en-US" b="1" dirty="0"/>
              <a:t>So, in other words: (read)</a:t>
            </a:r>
          </a:p>
          <a:p>
            <a:pPr lvl="0"/>
            <a:r>
              <a:rPr lang="en-US" b="1" dirty="0"/>
              <a:t>Adapted from: Osborne &amp; </a:t>
            </a:r>
            <a:r>
              <a:rPr lang="en-US" b="1" dirty="0" err="1"/>
              <a:t>Gaebler</a:t>
            </a:r>
            <a:r>
              <a:rPr lang="en-US" b="1" dirty="0"/>
              <a:t>, 1992</a:t>
            </a:r>
          </a:p>
          <a:p>
            <a:pPr lvl="0">
              <a:buFont typeface="Arial" panose="020B0604020202020204" pitchFamily="34" charset="0"/>
              <a:buChar char="•"/>
            </a:pPr>
            <a:r>
              <a:rPr lang="en-US" dirty="0"/>
              <a:t>If results are not measured, successes cannot be distinguished from failures.</a:t>
            </a:r>
          </a:p>
          <a:p>
            <a:pPr lvl="0">
              <a:buFont typeface="Arial" panose="020B0604020202020204" pitchFamily="34" charset="0"/>
              <a:buChar char="•"/>
            </a:pPr>
            <a:r>
              <a:rPr lang="en-US" dirty="0"/>
              <a:t>If successes cannot be distinguished, they cannot be acknowledged and rewarded, or learned from.</a:t>
            </a:r>
          </a:p>
          <a:p>
            <a:pPr lvl="0">
              <a:buFont typeface="Arial" panose="020B0604020202020204" pitchFamily="34" charset="0"/>
              <a:buChar char="•"/>
            </a:pPr>
            <a:r>
              <a:rPr lang="en-US" dirty="0"/>
              <a:t>If failures cannot be identified, they can’t be corrected.</a:t>
            </a:r>
          </a:p>
          <a:p>
            <a:pPr lvl="0">
              <a:buFont typeface="Arial" panose="020B0604020202020204" pitchFamily="34" charset="0"/>
              <a:buChar char="•"/>
            </a:pPr>
            <a:r>
              <a:rPr lang="en-US" dirty="0"/>
              <a:t>If results cannot be demonstrated, support cannot be secured</a:t>
            </a:r>
          </a:p>
          <a:p>
            <a:pPr marL="0" indent="0" defTabSz="931003">
              <a:defRPr/>
            </a:pPr>
            <a:r>
              <a:rPr lang="en-US" b="1" dirty="0"/>
              <a:t>It’s important for transparency that you are sharing your performance measurements with staff and the community</a:t>
            </a:r>
            <a:r>
              <a:rPr lang="en-US" dirty="0"/>
              <a:t>. </a:t>
            </a:r>
          </a:p>
          <a:p>
            <a:pPr marL="0" indent="0"/>
            <a:endParaRPr lang="en-US" dirty="0"/>
          </a:p>
        </p:txBody>
      </p:sp>
      <p:sp>
        <p:nvSpPr>
          <p:cNvPr id="120" name="Google Shape;120;p5:notes"/>
          <p:cNvSpPr txBox="1">
            <a:spLocks noGrp="1"/>
          </p:cNvSpPr>
          <p:nvPr>
            <p:ph type="sldNum" idx="12"/>
          </p:nvPr>
        </p:nvSpPr>
        <p:spPr>
          <a:xfrm>
            <a:off x="3967341" y="8823936"/>
            <a:ext cx="3035089" cy="466115"/>
          </a:xfrm>
          <a:prstGeom prst="rect">
            <a:avLst/>
          </a:prstGeom>
          <a:noFill/>
          <a:ln>
            <a:noFill/>
          </a:ln>
        </p:spPr>
        <p:txBody>
          <a:bodyPr spcFirstLastPara="1" wrap="square" lIns="93085" tIns="46530" rIns="93085" bIns="46530" anchor="b" anchorCtr="0">
            <a:noAutofit/>
          </a:bodyPr>
          <a:lstStyle/>
          <a:p>
            <a:pPr algn="r"/>
            <a:fld id="{00000000-1234-1234-1234-123412341234}" type="slidenum">
              <a:rPr lang="en-US"/>
              <a:pPr algn="r"/>
              <a:t>59</a:t>
            </a:fld>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pPr marL="0" indent="0">
              <a:lnSpc>
                <a:spcPct val="115000"/>
              </a:lnSpc>
              <a:buClr>
                <a:schemeClr val="dk1"/>
              </a:buClr>
              <a:buSzPts val="1017"/>
            </a:pPr>
            <a:r>
              <a:rPr lang="en-US" b="1" u="sng" dirty="0"/>
              <a:t>Tanya</a:t>
            </a:r>
          </a:p>
          <a:p>
            <a:pPr marL="0" indent="0">
              <a:lnSpc>
                <a:spcPct val="115000"/>
              </a:lnSpc>
              <a:buClr>
                <a:schemeClr val="dk1"/>
              </a:buClr>
              <a:buSzPts val="1017"/>
            </a:pPr>
            <a:endParaRPr lang="en-US" b="1" u="sng" dirty="0"/>
          </a:p>
          <a:p>
            <a:pPr marL="0" indent="0">
              <a:lnSpc>
                <a:spcPct val="115000"/>
              </a:lnSpc>
              <a:buClr>
                <a:schemeClr val="dk1"/>
              </a:buClr>
              <a:buSzPts val="1017"/>
            </a:pPr>
            <a:r>
              <a:rPr lang="en-US" b="1" u="sng" dirty="0"/>
              <a:t>Talking points:</a:t>
            </a:r>
            <a:endParaRPr lang="en-US" dirty="0"/>
          </a:p>
          <a:p>
            <a:pPr marL="290938" indent="-290938">
              <a:lnSpc>
                <a:spcPct val="115000"/>
              </a:lnSpc>
              <a:spcBef>
                <a:spcPts val="328"/>
              </a:spcBef>
              <a:buClr>
                <a:schemeClr val="dk1"/>
              </a:buClr>
              <a:buSzPts val="1017"/>
              <a:buFont typeface="Arial" panose="020B0604020202020204" pitchFamily="34" charset="0"/>
              <a:buChar char="•"/>
            </a:pPr>
            <a:r>
              <a:rPr lang="en-US" dirty="0"/>
              <a:t>The best way to evaluate for pretrial success is to look at the conditions effectiveness and how it holds up to the 3m’s. Data helps you have those important conversations with system stakeholders.</a:t>
            </a:r>
          </a:p>
          <a:p>
            <a:pPr marL="0" indent="0">
              <a:lnSpc>
                <a:spcPct val="115000"/>
              </a:lnSpc>
              <a:spcBef>
                <a:spcPts val="328"/>
              </a:spcBef>
              <a:buClr>
                <a:schemeClr val="dk1"/>
              </a:buClr>
              <a:buSzPts val="1017"/>
            </a:pPr>
            <a:endParaRPr lang="en-US" dirty="0"/>
          </a:p>
          <a:p>
            <a:pPr marL="290938" indent="-290938">
              <a:lnSpc>
                <a:spcPct val="115000"/>
              </a:lnSpc>
              <a:spcBef>
                <a:spcPts val="328"/>
              </a:spcBef>
              <a:buClr>
                <a:schemeClr val="dk1"/>
              </a:buClr>
              <a:buSzPts val="1017"/>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60</a:t>
            </a:fld>
            <a:endParaRPr lang="en-US" sz="1200" dirty="0">
              <a:solidFill>
                <a:schemeClr val="dk1"/>
              </a:solidFill>
            </a:endParaRPr>
          </a:p>
        </p:txBody>
      </p:sp>
    </p:spTree>
    <p:extLst>
      <p:ext uri="{BB962C8B-B14F-4D97-AF65-F5344CB8AC3E}">
        <p14:creationId xmlns:p14="http://schemas.microsoft.com/office/powerpoint/2010/main" val="37785067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a:t>
            </a:r>
          </a:p>
          <a:p>
            <a:r>
              <a:rPr lang="en-US" b="1" dirty="0"/>
              <a:t>List in the chat what your agency currently measures.</a:t>
            </a:r>
          </a:p>
          <a:p>
            <a:r>
              <a:rPr lang="en-US" b="0" dirty="0"/>
              <a:t>These are common performance measurements among probation agencies:  </a:t>
            </a:r>
          </a:p>
          <a:p>
            <a:pPr>
              <a:buFont typeface="Arial" panose="020B0604020202020204" pitchFamily="34" charset="0"/>
              <a:buChar char="•"/>
            </a:pPr>
            <a:r>
              <a:rPr lang="en-US" b="0" dirty="0"/>
              <a:t>Rehabilitation – successful discharges</a:t>
            </a:r>
          </a:p>
          <a:p>
            <a:pPr>
              <a:buFont typeface="Arial" panose="020B0604020202020204" pitchFamily="34" charset="0"/>
              <a:buChar char="•"/>
            </a:pPr>
            <a:r>
              <a:rPr lang="en-US" b="0" dirty="0"/>
              <a:t>Accountability – responses to compliance and non-compliance</a:t>
            </a:r>
          </a:p>
          <a:p>
            <a:pPr>
              <a:buFont typeface="Arial" panose="020B0604020202020204" pitchFamily="34" charset="0"/>
              <a:buChar char="•"/>
            </a:pPr>
            <a:r>
              <a:rPr lang="en-US" b="0" dirty="0"/>
              <a:t>Recidivism Reduction – the definition varies by state, so this is not something you can use for cross-comparison. </a:t>
            </a:r>
          </a:p>
          <a:p>
            <a:endParaRPr lang="en-US" b="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61</a:t>
            </a:fld>
            <a:endParaRPr lang="en-US" sz="1200" dirty="0">
              <a:solidFill>
                <a:schemeClr val="dk1"/>
              </a:solidFill>
            </a:endParaRPr>
          </a:p>
        </p:txBody>
      </p:sp>
    </p:spTree>
    <p:extLst>
      <p:ext uri="{BB962C8B-B14F-4D97-AF65-F5344CB8AC3E}">
        <p14:creationId xmlns:p14="http://schemas.microsoft.com/office/powerpoint/2010/main" val="4281206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Tanya</a:t>
            </a:r>
          </a:p>
          <a:p>
            <a:endParaRPr lang="en-US" dirty="0"/>
          </a:p>
          <a:p>
            <a:r>
              <a:rPr lang="en-US" dirty="0"/>
              <a:t>Tracking technical vs statutory is really important because if the person is reappearing in court and remaining arrest </a:t>
            </a:r>
            <a:r>
              <a:rPr lang="en-US" dirty="0" err="1"/>
              <a:t>free,but</a:t>
            </a:r>
            <a:r>
              <a:rPr lang="en-US" dirty="0"/>
              <a:t> receiving technical violations.  Has the system set them up for failure? Are they being over conditioned? Are your departmental policies structured so that they are focused on managing failure instead of promoting success.</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62</a:t>
            </a:fld>
            <a:endParaRPr lang="en-US" sz="1200" dirty="0">
              <a:solidFill>
                <a:schemeClr val="dk1"/>
              </a:solidFill>
            </a:endParaRPr>
          </a:p>
        </p:txBody>
      </p:sp>
    </p:spTree>
    <p:extLst>
      <p:ext uri="{BB962C8B-B14F-4D97-AF65-F5344CB8AC3E}">
        <p14:creationId xmlns:p14="http://schemas.microsoft.com/office/powerpoint/2010/main" val="11030879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a:t>
            </a:r>
          </a:p>
          <a:p>
            <a:pPr marL="465502" indent="-232751" defTabSz="931003">
              <a:defRPr/>
            </a:pPr>
            <a:r>
              <a:rPr lang="en-US" b="0" dirty="0"/>
              <a:t>These are also other common areas probation often uses to track performance. </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63</a:t>
            </a:fld>
            <a:endParaRPr lang="en-US" sz="1200" dirty="0">
              <a:solidFill>
                <a:schemeClr val="dk1"/>
              </a:solidFill>
            </a:endParaRPr>
          </a:p>
        </p:txBody>
      </p:sp>
    </p:spTree>
    <p:extLst>
      <p:ext uri="{BB962C8B-B14F-4D97-AF65-F5344CB8AC3E}">
        <p14:creationId xmlns:p14="http://schemas.microsoft.com/office/powerpoint/2010/main" val="2999626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 Put Link in the Chat</a:t>
            </a:r>
          </a:p>
          <a:p>
            <a:pPr>
              <a:buFont typeface="Arial" panose="020B0604020202020204" pitchFamily="34" charset="0"/>
              <a:buChar char="•"/>
            </a:pPr>
            <a:r>
              <a:rPr lang="en-US" b="1" dirty="0"/>
              <a:t>Two links Sam will add to the chat which are examples of data dashboards in pretrial and probation. </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64</a:t>
            </a:fld>
            <a:endParaRPr lang="en-US" sz="1200" dirty="0">
              <a:solidFill>
                <a:schemeClr val="dk1"/>
              </a:solidFill>
            </a:endParaRPr>
          </a:p>
        </p:txBody>
      </p:sp>
    </p:spTree>
    <p:extLst>
      <p:ext uri="{BB962C8B-B14F-4D97-AF65-F5344CB8AC3E}">
        <p14:creationId xmlns:p14="http://schemas.microsoft.com/office/powerpoint/2010/main" val="21904318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Denise: Put link into the chat</a:t>
            </a:r>
          </a:p>
          <a:p>
            <a:endParaRPr lang="en-US" b="1" dirty="0"/>
          </a:p>
          <a:p>
            <a:pPr>
              <a:buFont typeface="Arial" panose="020B0604020202020204" pitchFamily="34" charset="0"/>
              <a:buChar char="•"/>
            </a:pPr>
            <a:r>
              <a:rPr lang="en-US" b="1" dirty="0"/>
              <a:t>Data dashboards ought to be individualized to your location/agency; these are just examples. </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65</a:t>
            </a:fld>
            <a:endParaRPr lang="en-US" sz="1200" dirty="0">
              <a:solidFill>
                <a:schemeClr val="dk1"/>
              </a:solidFill>
            </a:endParaRPr>
          </a:p>
        </p:txBody>
      </p:sp>
    </p:spTree>
    <p:extLst>
      <p:ext uri="{BB962C8B-B14F-4D97-AF65-F5344CB8AC3E}">
        <p14:creationId xmlns:p14="http://schemas.microsoft.com/office/powerpoint/2010/main" val="24436235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Tanya</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66</a:t>
            </a:fld>
            <a:endParaRPr lang="en-US" sz="1200" dirty="0">
              <a:solidFill>
                <a:schemeClr val="dk1"/>
              </a:solidFill>
            </a:endParaRPr>
          </a:p>
        </p:txBody>
      </p:sp>
    </p:spTree>
    <p:extLst>
      <p:ext uri="{BB962C8B-B14F-4D97-AF65-F5344CB8AC3E}">
        <p14:creationId xmlns:p14="http://schemas.microsoft.com/office/powerpoint/2010/main" val="787584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84: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84:notes"/>
          <p:cNvSpPr txBox="1">
            <a:spLocks noGrp="1"/>
          </p:cNvSpPr>
          <p:nvPr>
            <p:ph type="body" idx="1"/>
          </p:nvPr>
        </p:nvSpPr>
        <p:spPr>
          <a:xfrm>
            <a:off x="700405" y="4412774"/>
            <a:ext cx="5603240" cy="4180523"/>
          </a:xfrm>
          <a:prstGeom prst="rect">
            <a:avLst/>
          </a:prstGeom>
          <a:noFill/>
          <a:ln>
            <a:noFill/>
          </a:ln>
        </p:spPr>
        <p:txBody>
          <a:bodyPr spcFirstLastPara="1" wrap="square" lIns="93085" tIns="46530" rIns="93085" bIns="46530" anchor="t" anchorCtr="0">
            <a:noAutofit/>
          </a:bodyPr>
          <a:lstStyle/>
          <a:p>
            <a:pPr marL="465502" indent="-232751"/>
            <a:r>
              <a:rPr lang="en-US" b="1" dirty="0"/>
              <a:t>Tanya</a:t>
            </a:r>
          </a:p>
          <a:p>
            <a:pPr marL="465502" indent="-232751"/>
            <a:r>
              <a:rPr lang="en-US" dirty="0"/>
              <a:t>Read this slide</a:t>
            </a:r>
          </a:p>
          <a:p>
            <a:pPr marL="465502" indent="-232751"/>
            <a:endParaRPr dirty="0"/>
          </a:p>
        </p:txBody>
      </p:sp>
      <p:sp>
        <p:nvSpPr>
          <p:cNvPr id="80" name="Google Shape;80;p84:notes"/>
          <p:cNvSpPr txBox="1">
            <a:spLocks noGrp="1"/>
          </p:cNvSpPr>
          <p:nvPr>
            <p:ph type="sldNum" idx="12"/>
          </p:nvPr>
        </p:nvSpPr>
        <p:spPr>
          <a:xfrm>
            <a:off x="3967341" y="8823935"/>
            <a:ext cx="3035089" cy="464503"/>
          </a:xfrm>
          <a:prstGeom prst="rect">
            <a:avLst/>
          </a:prstGeom>
          <a:noFill/>
          <a:ln>
            <a:noFill/>
          </a:ln>
        </p:spPr>
        <p:txBody>
          <a:bodyPr spcFirstLastPara="1" wrap="square" lIns="93085" tIns="46530" rIns="93085" bIns="46530" anchor="b" anchorCtr="0">
            <a:noAutofit/>
          </a:bodyPr>
          <a:lstStyle/>
          <a:p>
            <a:pPr>
              <a:buSzPts val="1400"/>
            </a:pPr>
            <a:fld id="{00000000-1234-1234-1234-123412341234}" type="slidenum">
              <a:rPr lang="en-US"/>
              <a:pPr>
                <a:buSzPts val="1400"/>
              </a:pPr>
              <a:t>6</a:t>
            </a:fld>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Tanya</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67</a:t>
            </a:fld>
            <a:endParaRPr lang="en-US" sz="1200" dirty="0">
              <a:solidFill>
                <a:schemeClr val="dk1"/>
              </a:solidFill>
            </a:endParaRPr>
          </a:p>
        </p:txBody>
      </p:sp>
    </p:spTree>
    <p:extLst>
      <p:ext uri="{BB962C8B-B14F-4D97-AF65-F5344CB8AC3E}">
        <p14:creationId xmlns:p14="http://schemas.microsoft.com/office/powerpoint/2010/main" val="37525400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Troy</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68</a:t>
            </a:fld>
            <a:endParaRPr lang="en-US" sz="1200" dirty="0">
              <a:solidFill>
                <a:schemeClr val="dk1"/>
              </a:solidFill>
            </a:endParaRPr>
          </a:p>
        </p:txBody>
      </p:sp>
    </p:spTree>
    <p:extLst>
      <p:ext uri="{BB962C8B-B14F-4D97-AF65-F5344CB8AC3E}">
        <p14:creationId xmlns:p14="http://schemas.microsoft.com/office/powerpoint/2010/main" val="2142850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Troy</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69</a:t>
            </a:fld>
            <a:endParaRPr lang="en-US" sz="1200" dirty="0">
              <a:solidFill>
                <a:schemeClr val="dk1"/>
              </a:solidFill>
            </a:endParaRPr>
          </a:p>
        </p:txBody>
      </p:sp>
    </p:spTree>
    <p:extLst>
      <p:ext uri="{BB962C8B-B14F-4D97-AF65-F5344CB8AC3E}">
        <p14:creationId xmlns:p14="http://schemas.microsoft.com/office/powerpoint/2010/main" val="5172336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Troy</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70</a:t>
            </a:fld>
            <a:endParaRPr lang="en-US" sz="1200" dirty="0">
              <a:solidFill>
                <a:schemeClr val="dk1"/>
              </a:solidFill>
            </a:endParaRPr>
          </a:p>
        </p:txBody>
      </p:sp>
    </p:spTree>
    <p:extLst>
      <p:ext uri="{BB962C8B-B14F-4D97-AF65-F5344CB8AC3E}">
        <p14:creationId xmlns:p14="http://schemas.microsoft.com/office/powerpoint/2010/main" val="3254352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5: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85:notes"/>
          <p:cNvSpPr txBox="1">
            <a:spLocks noGrp="1"/>
          </p:cNvSpPr>
          <p:nvPr>
            <p:ph type="body" idx="1"/>
          </p:nvPr>
        </p:nvSpPr>
        <p:spPr>
          <a:xfrm>
            <a:off x="700405" y="4412774"/>
            <a:ext cx="5603240" cy="4180523"/>
          </a:xfrm>
          <a:prstGeom prst="rect">
            <a:avLst/>
          </a:prstGeom>
          <a:noFill/>
          <a:ln>
            <a:noFill/>
          </a:ln>
        </p:spPr>
        <p:txBody>
          <a:bodyPr spcFirstLastPara="1" wrap="square" lIns="93085" tIns="46530" rIns="93085" bIns="46530" anchor="t" anchorCtr="0">
            <a:noAutofit/>
          </a:bodyPr>
          <a:lstStyle/>
          <a:p>
            <a:pPr marL="465502" indent="-232751"/>
            <a:r>
              <a:rPr lang="en-US" b="1" i="0" u="none" strike="noStrike" dirty="0">
                <a:solidFill>
                  <a:srgbClr val="000000"/>
                </a:solidFill>
                <a:latin typeface="Times New Roman"/>
                <a:ea typeface="Times New Roman"/>
                <a:cs typeface="Times New Roman"/>
                <a:sym typeface="Times New Roman"/>
              </a:rPr>
              <a:t>Tanya-Poll Question</a:t>
            </a:r>
          </a:p>
          <a:p>
            <a:pPr marL="465502" indent="-232751"/>
            <a:endParaRPr lang="en-US" b="1" i="0" u="none" strike="noStrike" dirty="0">
              <a:solidFill>
                <a:srgbClr val="000000"/>
              </a:solidFill>
              <a:latin typeface="Times New Roman"/>
              <a:ea typeface="Times New Roman"/>
              <a:cs typeface="Times New Roman"/>
              <a:sym typeface="Times New Roman"/>
            </a:endParaRPr>
          </a:p>
          <a:p>
            <a:pPr marL="465502" indent="-232751"/>
            <a:r>
              <a:rPr lang="en-US" b="1" i="0" u="none" strike="noStrike" dirty="0">
                <a:solidFill>
                  <a:srgbClr val="000000"/>
                </a:solidFill>
                <a:latin typeface="Times New Roman"/>
                <a:ea typeface="Times New Roman"/>
                <a:cs typeface="Times New Roman"/>
                <a:sym typeface="Times New Roman"/>
              </a:rPr>
              <a:t>But more than that, we would like to know who is in our audience based on the role you serve.</a:t>
            </a:r>
          </a:p>
          <a:p>
            <a:pPr marL="465502" indent="-232751"/>
            <a:endParaRPr lang="en-US" b="0" i="0" u="none" strike="noStrike" dirty="0">
              <a:solidFill>
                <a:srgbClr val="000000"/>
              </a:solidFill>
              <a:latin typeface="Times New Roman"/>
              <a:ea typeface="Times New Roman"/>
              <a:cs typeface="Times New Roman"/>
              <a:sym typeface="Times New Roman"/>
            </a:endParaRPr>
          </a:p>
          <a:p>
            <a:pPr marL="465502" indent="-232751"/>
            <a:r>
              <a:rPr lang="en-US" b="0" i="0" u="none" strike="noStrike" dirty="0">
                <a:solidFill>
                  <a:srgbClr val="000000"/>
                </a:solidFill>
                <a:latin typeface="Times New Roman"/>
                <a:ea typeface="Times New Roman"/>
                <a:cs typeface="Times New Roman"/>
                <a:sym typeface="Times New Roman"/>
              </a:rPr>
              <a:t>1. What role do you serve in your respective jurisdiction? </a:t>
            </a:r>
          </a:p>
          <a:p>
            <a:pPr marL="465502" indent="-232751"/>
            <a:endParaRPr lang="en-US" b="0" dirty="0"/>
          </a:p>
          <a:p>
            <a:pPr marL="931003" indent="-349126">
              <a:buClr>
                <a:schemeClr val="lt1"/>
              </a:buClr>
              <a:buSzPts val="1800"/>
              <a:buFont typeface="Arial"/>
              <a:buAutoNum type="arabicPeriod"/>
            </a:pPr>
            <a:r>
              <a:rPr lang="en-US" dirty="0">
                <a:solidFill>
                  <a:schemeClr val="lt1"/>
                </a:solidFill>
                <a:latin typeface="+mn-lt"/>
                <a:ea typeface="Times New Roman"/>
                <a:cs typeface="Times New Roman"/>
                <a:sym typeface="Times New Roman"/>
              </a:rPr>
              <a:t>Case Manager</a:t>
            </a:r>
            <a:endParaRPr lang="en-US" dirty="0">
              <a:latin typeface="+mn-lt"/>
            </a:endParaRPr>
          </a:p>
          <a:p>
            <a:pPr marL="931003" indent="-349126">
              <a:buClr>
                <a:schemeClr val="lt1"/>
              </a:buClr>
              <a:buSzPts val="1800"/>
              <a:buFont typeface="Arial"/>
              <a:buAutoNum type="arabicPeriod"/>
            </a:pPr>
            <a:r>
              <a:rPr lang="en-US" dirty="0">
                <a:solidFill>
                  <a:schemeClr val="lt1"/>
                </a:solidFill>
                <a:latin typeface="+mn-lt"/>
                <a:ea typeface="Times New Roman"/>
                <a:cs typeface="Times New Roman"/>
                <a:sym typeface="Times New Roman"/>
              </a:rPr>
              <a:t>Court Administrator</a:t>
            </a:r>
            <a:endParaRPr lang="en-US" dirty="0">
              <a:latin typeface="+mn-lt"/>
            </a:endParaRPr>
          </a:p>
          <a:p>
            <a:pPr marL="931003" indent="-349126">
              <a:buClr>
                <a:schemeClr val="lt1"/>
              </a:buClr>
              <a:buSzPts val="1800"/>
              <a:buFont typeface="Arial"/>
              <a:buAutoNum type="arabicPeriod"/>
            </a:pPr>
            <a:r>
              <a:rPr lang="en-US" dirty="0">
                <a:solidFill>
                  <a:schemeClr val="lt1"/>
                </a:solidFill>
                <a:latin typeface="+mn-lt"/>
                <a:ea typeface="Times New Roman"/>
                <a:cs typeface="Times New Roman"/>
                <a:sym typeface="Times New Roman"/>
              </a:rPr>
              <a:t>Judicial Officer</a:t>
            </a:r>
            <a:endParaRPr lang="en-US" dirty="0">
              <a:solidFill>
                <a:schemeClr val="lt1"/>
              </a:solidFill>
              <a:latin typeface="+mn-lt"/>
            </a:endParaRPr>
          </a:p>
          <a:p>
            <a:pPr marL="931003" indent="-349126">
              <a:buClr>
                <a:schemeClr val="lt1"/>
              </a:buClr>
              <a:buSzPts val="1800"/>
              <a:buFont typeface="Arial"/>
              <a:buAutoNum type="arabicPeriod"/>
            </a:pPr>
            <a:r>
              <a:rPr lang="en-US" dirty="0">
                <a:solidFill>
                  <a:schemeClr val="lt1"/>
                </a:solidFill>
                <a:latin typeface="+mn-lt"/>
                <a:ea typeface="Times New Roman"/>
                <a:cs typeface="Times New Roman"/>
                <a:sym typeface="Times New Roman"/>
              </a:rPr>
              <a:t>Pretrial Director/Manager/Supervisor</a:t>
            </a:r>
            <a:endParaRPr lang="en-US" dirty="0">
              <a:solidFill>
                <a:schemeClr val="lt1"/>
              </a:solidFill>
              <a:latin typeface="+mn-lt"/>
            </a:endParaRPr>
          </a:p>
          <a:p>
            <a:pPr marL="931003" indent="-349126">
              <a:buClr>
                <a:schemeClr val="lt1"/>
              </a:buClr>
              <a:buSzPts val="1800"/>
              <a:buFont typeface="Arial"/>
              <a:buAutoNum type="arabicPeriod"/>
            </a:pPr>
            <a:r>
              <a:rPr lang="en-US" dirty="0">
                <a:solidFill>
                  <a:schemeClr val="lt1"/>
                </a:solidFill>
                <a:latin typeface="+mn-lt"/>
                <a:ea typeface="Times New Roman"/>
                <a:cs typeface="Times New Roman"/>
                <a:sym typeface="Times New Roman"/>
              </a:rPr>
              <a:t>Pretrial Officer</a:t>
            </a:r>
          </a:p>
          <a:p>
            <a:pPr marL="931003" indent="-349126">
              <a:buClr>
                <a:schemeClr val="lt1"/>
              </a:buClr>
              <a:buSzPts val="1800"/>
              <a:buFont typeface="Arial"/>
              <a:buAutoNum type="arabicPeriod"/>
            </a:pPr>
            <a:r>
              <a:rPr lang="en-US" dirty="0">
                <a:solidFill>
                  <a:schemeClr val="lt1"/>
                </a:solidFill>
                <a:latin typeface="+mn-lt"/>
                <a:cs typeface="Times New Roman"/>
                <a:sym typeface="Times New Roman"/>
              </a:rPr>
              <a:t>Probation Officer</a:t>
            </a:r>
            <a:endParaRPr lang="en-US" dirty="0">
              <a:latin typeface="+mn-lt"/>
            </a:endParaRPr>
          </a:p>
          <a:p>
            <a:pPr marL="931003" indent="-349126">
              <a:buClr>
                <a:schemeClr val="lt1"/>
              </a:buClr>
              <a:buSzPts val="1800"/>
              <a:buFont typeface="Arial"/>
              <a:buAutoNum type="arabicPeriod"/>
            </a:pPr>
            <a:r>
              <a:rPr lang="en-US" dirty="0">
                <a:solidFill>
                  <a:schemeClr val="lt1"/>
                </a:solidFill>
                <a:latin typeface="+mn-lt"/>
                <a:ea typeface="Times New Roman"/>
                <a:cs typeface="Times New Roman"/>
                <a:sym typeface="Times New Roman"/>
              </a:rPr>
              <a:t>TA Provider</a:t>
            </a:r>
          </a:p>
          <a:p>
            <a:pPr marL="931003" indent="-349126">
              <a:buClr>
                <a:schemeClr val="lt1"/>
              </a:buClr>
              <a:buSzPts val="1800"/>
              <a:buFont typeface="Arial"/>
              <a:buAutoNum type="arabicPeriod"/>
            </a:pPr>
            <a:r>
              <a:rPr lang="en-US" dirty="0">
                <a:solidFill>
                  <a:schemeClr val="lt1"/>
                </a:solidFill>
                <a:latin typeface="+mn-lt"/>
                <a:ea typeface="Times New Roman"/>
                <a:cs typeface="Times New Roman"/>
                <a:sym typeface="Times New Roman"/>
              </a:rPr>
              <a:t>Other</a:t>
            </a:r>
          </a:p>
          <a:p>
            <a:pPr marL="465502" indent="0"/>
            <a:endParaRPr dirty="0"/>
          </a:p>
        </p:txBody>
      </p:sp>
      <p:sp>
        <p:nvSpPr>
          <p:cNvPr id="139" name="Google Shape;139;p85:notes"/>
          <p:cNvSpPr txBox="1">
            <a:spLocks noGrp="1"/>
          </p:cNvSpPr>
          <p:nvPr>
            <p:ph type="sldNum" idx="12"/>
          </p:nvPr>
        </p:nvSpPr>
        <p:spPr>
          <a:xfrm>
            <a:off x="3967341" y="8823935"/>
            <a:ext cx="3035089" cy="464503"/>
          </a:xfrm>
          <a:prstGeom prst="rect">
            <a:avLst/>
          </a:prstGeom>
          <a:noFill/>
          <a:ln>
            <a:noFill/>
          </a:ln>
        </p:spPr>
        <p:txBody>
          <a:bodyPr spcFirstLastPara="1" wrap="square" lIns="93085" tIns="46530" rIns="93085" bIns="46530" anchor="b" anchorCtr="0">
            <a:noAutofit/>
          </a:bodyPr>
          <a:lstStyle/>
          <a:p>
            <a:pPr algn="r">
              <a:buSzPts val="1200"/>
            </a:pPr>
            <a:fld id="{00000000-1234-1234-1234-123412341234}" type="slidenum">
              <a:rPr lang="en-US" sz="1200">
                <a:solidFill>
                  <a:schemeClr val="dk1"/>
                </a:solidFill>
              </a:rPr>
              <a:pPr algn="r">
                <a:buSzPts val="1200"/>
              </a:pPr>
              <a:t>7</a:t>
            </a:fld>
            <a:endParaRPr sz="1200"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Tanya</a:t>
            </a:r>
          </a:p>
          <a:p>
            <a:r>
              <a:rPr lang="en-US" b="1" dirty="0"/>
              <a:t>** Don’t forget XXX**</a:t>
            </a:r>
          </a:p>
          <a:p>
            <a:endParaRPr lang="en-US" b="1" dirty="0"/>
          </a:p>
          <a:p>
            <a:pPr marL="465502" indent="-232751" defTabSz="931003">
              <a:defRPr/>
            </a:pPr>
            <a:r>
              <a:rPr lang="en-US" dirty="0"/>
              <a:t>      We believe language—the words we use in written and verbal communications— plays a role in gaining support for system advancements and contributes to meaningful and lasting culture change. Your language matters! Because your language helps shape your thinking, which affects your decisions and the actions you take regarding people affected by the criminal legal system. Research shows that language and framing can reinforce stereotypes. So , we support the deliberate use of language that is strength-based, people-centered, inclusive, and equity-focused to maintain the human dignity of people we work with.</a:t>
            </a:r>
          </a:p>
          <a:p>
            <a:endParaRPr lang="en-US" b="1"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8</a:t>
            </a:fld>
            <a:endParaRPr lang="en-US" sz="1200" dirty="0">
              <a:solidFill>
                <a:schemeClr val="dk1"/>
              </a:solidFill>
            </a:endParaRPr>
          </a:p>
        </p:txBody>
      </p:sp>
    </p:spTree>
    <p:extLst>
      <p:ext uri="{BB962C8B-B14F-4D97-AF65-F5344CB8AC3E}">
        <p14:creationId xmlns:p14="http://schemas.microsoft.com/office/powerpoint/2010/main" val="1189216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lstStyle/>
          <a:p>
            <a:r>
              <a:rPr lang="en-US" b="1" dirty="0"/>
              <a:t>Tanya</a:t>
            </a:r>
          </a:p>
          <a:p>
            <a:r>
              <a:rPr lang="en-US" dirty="0"/>
              <a:t>Throughout all of CSRC’s materials and resources, we strive to use terms that humanize people impacted by the criminal legal system. We frame ideas and concepts in the positive rather than the negative. Describing pretrial behavior in the negative (i.e., failure to appear, new arrest) perpetuates the misconception that pretrial failure is the rule rather than the exception. In fact, an overwhelming number of people are successful during the pretrial phase of the criminal legal system process.</a:t>
            </a:r>
          </a:p>
          <a:p>
            <a:endParaRPr lang="en-US" dirty="0"/>
          </a:p>
          <a:p>
            <a:r>
              <a:rPr lang="en-US" dirty="0"/>
              <a:t>This is process! It is not going to happen overnight.</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9</a:t>
            </a:fld>
            <a:endParaRPr lang="en-US" sz="1200" dirty="0">
              <a:solidFill>
                <a:schemeClr val="dk1"/>
              </a:solidFill>
            </a:endParaRPr>
          </a:p>
        </p:txBody>
      </p:sp>
    </p:spTree>
    <p:extLst>
      <p:ext uri="{BB962C8B-B14F-4D97-AF65-F5344CB8AC3E}">
        <p14:creationId xmlns:p14="http://schemas.microsoft.com/office/powerpoint/2010/main" val="3346261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or Section Title">
    <p:bg>
      <p:bgPr>
        <a:solidFill>
          <a:srgbClr val="193E5F"/>
        </a:solidFill>
        <a:effectLst/>
      </p:bgPr>
    </p:bg>
    <p:spTree>
      <p:nvGrpSpPr>
        <p:cNvPr id="1" name=""/>
        <p:cNvGrpSpPr/>
        <p:nvPr/>
      </p:nvGrpSpPr>
      <p:grpSpPr>
        <a:xfrm>
          <a:off x="0" y="0"/>
          <a:ext cx="0" cy="0"/>
          <a:chOff x="0" y="0"/>
          <a:chExt cx="0" cy="0"/>
        </a:xfrm>
      </p:grpSpPr>
      <p:sp>
        <p:nvSpPr>
          <p:cNvPr id="21" name="Text Placeholder 16">
            <a:extLst>
              <a:ext uri="{FF2B5EF4-FFF2-40B4-BE49-F238E27FC236}">
                <a16:creationId xmlns:a16="http://schemas.microsoft.com/office/drawing/2014/main" id="{37F628BF-A681-46B0-4CF4-EF0A27EDACEF}"/>
              </a:ext>
            </a:extLst>
          </p:cNvPr>
          <p:cNvSpPr>
            <a:spLocks noGrp="1"/>
          </p:cNvSpPr>
          <p:nvPr>
            <p:ph type="body" sz="quarter" idx="10" hasCustomPrompt="1"/>
          </p:nvPr>
        </p:nvSpPr>
        <p:spPr>
          <a:xfrm>
            <a:off x="838201" y="1490226"/>
            <a:ext cx="9809163" cy="612128"/>
          </a:xfrm>
        </p:spPr>
        <p:txBody>
          <a:bodyPr>
            <a:noAutofit/>
          </a:bodyPr>
          <a:lstStyle>
            <a:lvl1pPr marL="0" indent="0">
              <a:buNone/>
              <a:defRPr sz="3000">
                <a:solidFill>
                  <a:srgbClr val="46D7E6"/>
                </a:solidFill>
                <a:latin typeface="Roboto" panose="02000000000000000000" pitchFamily="2" charset="0"/>
                <a:ea typeface="Roboto" panose="02000000000000000000" pitchFamily="2" charset="0"/>
                <a:cs typeface="Arial" panose="020B0604020202020204" pitchFamily="34" charset="0"/>
              </a:defRPr>
            </a:lvl1pPr>
            <a:lvl2pPr marL="342891" indent="0">
              <a:buNone/>
              <a:defRPr>
                <a:solidFill>
                  <a:srgbClr val="46D7E6"/>
                </a:solidFill>
                <a:latin typeface="+mn-lt"/>
              </a:defRPr>
            </a:lvl2pPr>
            <a:lvl3pPr marL="685783" indent="0">
              <a:buNone/>
              <a:defRPr>
                <a:solidFill>
                  <a:srgbClr val="46D7E6"/>
                </a:solidFill>
                <a:latin typeface="+mn-lt"/>
              </a:defRPr>
            </a:lvl3pPr>
            <a:lvl4pPr marL="1028674" indent="0">
              <a:buNone/>
              <a:defRPr>
                <a:solidFill>
                  <a:srgbClr val="46D7E6"/>
                </a:solidFill>
                <a:latin typeface="+mn-lt"/>
              </a:defRPr>
            </a:lvl4pPr>
            <a:lvl5pPr marL="1371566" indent="0">
              <a:buNone/>
              <a:defRPr>
                <a:solidFill>
                  <a:srgbClr val="46D7E6"/>
                </a:solidFill>
                <a:latin typeface="+mn-lt"/>
              </a:defRPr>
            </a:lvl5pPr>
          </a:lstStyle>
          <a:p>
            <a:pPr lvl="0"/>
            <a:r>
              <a:rPr lang="en-US" dirty="0"/>
              <a:t>Main Title</a:t>
            </a:r>
          </a:p>
        </p:txBody>
      </p:sp>
      <p:sp>
        <p:nvSpPr>
          <p:cNvPr id="22" name="Title 17">
            <a:extLst>
              <a:ext uri="{FF2B5EF4-FFF2-40B4-BE49-F238E27FC236}">
                <a16:creationId xmlns:a16="http://schemas.microsoft.com/office/drawing/2014/main" id="{9756D4D3-D4B6-A367-8A62-F7790152BC0F}"/>
              </a:ext>
            </a:extLst>
          </p:cNvPr>
          <p:cNvSpPr>
            <a:spLocks noGrp="1"/>
          </p:cNvSpPr>
          <p:nvPr>
            <p:ph type="title" hasCustomPrompt="1"/>
          </p:nvPr>
        </p:nvSpPr>
        <p:spPr>
          <a:xfrm>
            <a:off x="838200" y="2177875"/>
            <a:ext cx="10515600" cy="1325563"/>
          </a:xfrm>
        </p:spPr>
        <p:txBody>
          <a:bodyPr>
            <a:normAutofit/>
          </a:bodyPr>
          <a:lstStyle>
            <a:lvl1pPr>
              <a:defRPr sz="3600">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dirty="0"/>
              <a:t>Click to edit section title</a:t>
            </a:r>
          </a:p>
        </p:txBody>
      </p:sp>
      <p:pic>
        <p:nvPicPr>
          <p:cNvPr id="3" name="Picture 2" descr="A black background with white text and blue and white letters&#10;&#10;Description automatically generated with low confidence">
            <a:extLst>
              <a:ext uri="{FF2B5EF4-FFF2-40B4-BE49-F238E27FC236}">
                <a16:creationId xmlns:a16="http://schemas.microsoft.com/office/drawing/2014/main" id="{84AFE700-C5BC-B7FD-9411-3D8BBC6C56F8}"/>
              </a:ext>
            </a:extLst>
          </p:cNvPr>
          <p:cNvPicPr>
            <a:picLocks noChangeAspect="1"/>
          </p:cNvPicPr>
          <p:nvPr/>
        </p:nvPicPr>
        <p:blipFill>
          <a:blip r:embed="rId2"/>
          <a:stretch>
            <a:fillRect/>
          </a:stretch>
        </p:blipFill>
        <p:spPr>
          <a:xfrm>
            <a:off x="4035666" y="3578943"/>
            <a:ext cx="4544815" cy="2650444"/>
          </a:xfrm>
          <a:prstGeom prst="rect">
            <a:avLst/>
          </a:prstGeom>
        </p:spPr>
      </p:pic>
      <p:pic>
        <p:nvPicPr>
          <p:cNvPr id="4" name="Picture 3" descr="A picture containing font, text, graphics, logo&#10;&#10;Description automatically generated">
            <a:extLst>
              <a:ext uri="{FF2B5EF4-FFF2-40B4-BE49-F238E27FC236}">
                <a16:creationId xmlns:a16="http://schemas.microsoft.com/office/drawing/2014/main" id="{8229BB91-C537-4018-D872-84D29FB3461E}"/>
              </a:ext>
            </a:extLst>
          </p:cNvPr>
          <p:cNvPicPr>
            <a:picLocks noChangeAspect="1"/>
          </p:cNvPicPr>
          <p:nvPr/>
        </p:nvPicPr>
        <p:blipFill>
          <a:blip r:embed="rId3"/>
          <a:stretch>
            <a:fillRect/>
          </a:stretch>
        </p:blipFill>
        <p:spPr>
          <a:xfrm>
            <a:off x="838200" y="4241384"/>
            <a:ext cx="3412000" cy="1325562"/>
          </a:xfrm>
          <a:prstGeom prst="rect">
            <a:avLst/>
          </a:prstGeom>
        </p:spPr>
      </p:pic>
      <p:sp>
        <p:nvSpPr>
          <p:cNvPr id="2" name="TextBox 1">
            <a:extLst>
              <a:ext uri="{FF2B5EF4-FFF2-40B4-BE49-F238E27FC236}">
                <a16:creationId xmlns:a16="http://schemas.microsoft.com/office/drawing/2014/main" id="{E4F384B5-D071-BAB3-0CFC-39C041CC0DD3}"/>
              </a:ext>
            </a:extLst>
          </p:cNvPr>
          <p:cNvSpPr txBox="1"/>
          <p:nvPr/>
        </p:nvSpPr>
        <p:spPr>
          <a:xfrm>
            <a:off x="523092" y="5884140"/>
            <a:ext cx="11148957" cy="369332"/>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600" i="1" dirty="0">
                <a:solidFill>
                  <a:schemeClr val="bg1"/>
                </a:solidFill>
                <a:effectLst/>
                <a:latin typeface="Roboto" panose="02000000000000000000" pitchFamily="2" charset="0"/>
                <a:ea typeface="Roboto" panose="02000000000000000000" pitchFamily="2" charset="0"/>
                <a:cs typeface="Arial" panose="020B0604020202020204" pitchFamily="34" charset="0"/>
              </a:rPr>
              <a:t>Funding for this presentation is provided by the U.S. Department of Justice, Bureau of </a:t>
            </a:r>
            <a:r>
              <a:rPr lang="en-US" sz="600" i="1"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Justice Assistance (BJA) through its Community Supervision Resource Center (CSRC), which is operated by the Center for Effective Public Policy (CEPP).</a:t>
            </a:r>
          </a:p>
          <a:p>
            <a:endParaRPr lang="en-US" sz="600" i="1" kern="1200"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p>
            <a:pPr marL="0" marR="0">
              <a:spcBef>
                <a:spcPts val="0"/>
              </a:spcBef>
              <a:spcAft>
                <a:spcPts val="0"/>
              </a:spcAft>
            </a:pPr>
            <a:r>
              <a:rPr lang="en-US" sz="600" i="1" kern="1200" dirty="0">
                <a:solidFill>
                  <a:schemeClr val="bg1"/>
                </a:solidFill>
                <a:effectLst/>
                <a:latin typeface="Roboto" panose="02000000000000000000" pitchFamily="2" charset="0"/>
                <a:ea typeface="Roboto" panose="02000000000000000000" pitchFamily="2" charset="0"/>
                <a:cs typeface="Arial" panose="020B0604020202020204" pitchFamily="34" charset="0"/>
              </a:rPr>
              <a:t>Award# 15PBJA-22-GK-01739-MUMU, sponsored by the Bureau of Justice Assistance (BJA) and administered by the Center for Effective Public Policy (CEPP).</a:t>
            </a:r>
          </a:p>
        </p:txBody>
      </p:sp>
    </p:spTree>
    <p:extLst>
      <p:ext uri="{BB962C8B-B14F-4D97-AF65-F5344CB8AC3E}">
        <p14:creationId xmlns:p14="http://schemas.microsoft.com/office/powerpoint/2010/main" val="3746010180"/>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D740F73-B5AF-A318-2FCA-B627C46D820A}"/>
              </a:ext>
            </a:extLst>
          </p:cNvPr>
          <p:cNvSpPr>
            <a:spLocks noGrp="1"/>
          </p:cNvSpPr>
          <p:nvPr>
            <p:ph type="pic" sz="quarter" idx="10"/>
          </p:nvPr>
        </p:nvSpPr>
        <p:spPr>
          <a:xfrm>
            <a:off x="5" y="0"/>
            <a:ext cx="4567239" cy="6858000"/>
          </a:xfrm>
        </p:spPr>
        <p:txBody>
          <a:bodyPr/>
          <a:lstStyle/>
          <a:p>
            <a:r>
              <a:rPr lang="en-US"/>
              <a:t>Click icon to add picture</a:t>
            </a:r>
          </a:p>
        </p:txBody>
      </p:sp>
      <p:sp>
        <p:nvSpPr>
          <p:cNvPr id="13" name="Title 12">
            <a:extLst>
              <a:ext uri="{FF2B5EF4-FFF2-40B4-BE49-F238E27FC236}">
                <a16:creationId xmlns:a16="http://schemas.microsoft.com/office/drawing/2014/main" id="{9F849245-EDB9-017A-12FA-EABCDF15EB46}"/>
              </a:ext>
            </a:extLst>
          </p:cNvPr>
          <p:cNvSpPr>
            <a:spLocks noGrp="1"/>
          </p:cNvSpPr>
          <p:nvPr>
            <p:ph type="title" hasCustomPrompt="1"/>
          </p:nvPr>
        </p:nvSpPr>
        <p:spPr>
          <a:xfrm>
            <a:off x="4950433" y="288847"/>
            <a:ext cx="6803419" cy="1193723"/>
          </a:xfrm>
        </p:spPr>
        <p:txBody>
          <a:bodyPr/>
          <a:lstStyle>
            <a:lvl1pPr>
              <a:defRPr sz="3000">
                <a:solidFill>
                  <a:srgbClr val="193E5F"/>
                </a:solidFill>
              </a:defRPr>
            </a:lvl1pPr>
          </a:lstStyle>
          <a:p>
            <a:r>
              <a:rPr lang="en-US" dirty="0"/>
              <a:t>Title</a:t>
            </a:r>
          </a:p>
        </p:txBody>
      </p:sp>
      <p:sp>
        <p:nvSpPr>
          <p:cNvPr id="15" name="Text Placeholder 14">
            <a:extLst>
              <a:ext uri="{FF2B5EF4-FFF2-40B4-BE49-F238E27FC236}">
                <a16:creationId xmlns:a16="http://schemas.microsoft.com/office/drawing/2014/main" id="{444D3327-4E46-8C93-178F-6C1493ED9B83}"/>
              </a:ext>
            </a:extLst>
          </p:cNvPr>
          <p:cNvSpPr>
            <a:spLocks noGrp="1"/>
          </p:cNvSpPr>
          <p:nvPr>
            <p:ph type="body" sz="quarter" idx="11"/>
          </p:nvPr>
        </p:nvSpPr>
        <p:spPr>
          <a:xfrm>
            <a:off x="4949825" y="1707811"/>
            <a:ext cx="6803419" cy="4482678"/>
          </a:xfrm>
        </p:spPr>
        <p:txBody>
          <a:bodyPr>
            <a:normAutofit/>
          </a:bodyPr>
          <a:lstStyle>
            <a:lvl1pPr marL="0" indent="0">
              <a:buNone/>
              <a:defRPr sz="1800"/>
            </a:lvl1pPr>
            <a:lvl2pPr marL="342891" indent="0">
              <a:buNone/>
              <a:defRPr sz="1500"/>
            </a:lvl2pPr>
            <a:lvl3pPr marL="685783" indent="0">
              <a:buNone/>
              <a:defRPr sz="1351"/>
            </a:lvl3pPr>
            <a:lvl4pPr marL="1028674" indent="0">
              <a:buNone/>
              <a:defRPr sz="1200"/>
            </a:lvl4pPr>
            <a:lvl5pPr marL="1371566"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21">
            <a:extLst>
              <a:ext uri="{FF2B5EF4-FFF2-40B4-BE49-F238E27FC236}">
                <a16:creationId xmlns:a16="http://schemas.microsoft.com/office/drawing/2014/main" id="{D31335AF-2E48-25F6-1208-418429A356E1}"/>
              </a:ext>
            </a:extLst>
          </p:cNvPr>
          <p:cNvSpPr txBox="1">
            <a:spLocks/>
          </p:cNvSpPr>
          <p:nvPr/>
        </p:nvSpPr>
        <p:spPr>
          <a:xfrm>
            <a:off x="7647925" y="6300095"/>
            <a:ext cx="2743200" cy="365125"/>
          </a:xfrm>
          <a:prstGeom prst="rect">
            <a:avLst/>
          </a:prstGeom>
        </p:spPr>
        <p:txBody>
          <a:bodyPr vert="horz" lIns="68580" tIns="34291" rIns="68580" bIns="34291"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latin typeface="Roboto" panose="02000000000000000000" pitchFamily="2" charset="0"/>
                <a:ea typeface="Roboto" panose="02000000000000000000" pitchFamily="2" charset="0"/>
                <a:cs typeface="Arial" panose="020B0604020202020204" pitchFamily="34" charset="0"/>
              </a:rPr>
              <a:t>Slide </a:t>
            </a:r>
            <a:fld id="{0A595528-1B0D-5B42-8BB9-94166887ADF0}" type="slidenum">
              <a:rPr lang="en-US" sz="900" smtClean="0">
                <a:latin typeface="Roboto" panose="02000000000000000000" pitchFamily="2" charset="0"/>
                <a:ea typeface="Roboto" panose="02000000000000000000" pitchFamily="2" charset="0"/>
                <a:cs typeface="Arial" panose="020B0604020202020204" pitchFamily="34" charset="0"/>
              </a:rPr>
              <a:pPr/>
              <a:t>‹#›</a:t>
            </a:fld>
            <a:r>
              <a:rPr lang="en-US" sz="900" dirty="0">
                <a:latin typeface="Roboto" panose="02000000000000000000" pitchFamily="2" charset="0"/>
                <a:ea typeface="Roboto" panose="02000000000000000000" pitchFamily="2" charset="0"/>
                <a:cs typeface="Arial" panose="020B0604020202020204" pitchFamily="34" charset="0"/>
              </a:rPr>
              <a:t> |</a:t>
            </a:r>
          </a:p>
        </p:txBody>
      </p:sp>
      <p:pic>
        <p:nvPicPr>
          <p:cNvPr id="3" name="Picture 2" descr="A blue letter on a black background&#10;&#10;Description automatically generated with low confidence">
            <a:extLst>
              <a:ext uri="{FF2B5EF4-FFF2-40B4-BE49-F238E27FC236}">
                <a16:creationId xmlns:a16="http://schemas.microsoft.com/office/drawing/2014/main" id="{CB5EF79F-A161-4E4C-DA41-E88E3127E57F}"/>
              </a:ext>
            </a:extLst>
          </p:cNvPr>
          <p:cNvPicPr>
            <a:picLocks noChangeAspect="1"/>
          </p:cNvPicPr>
          <p:nvPr/>
        </p:nvPicPr>
        <p:blipFill>
          <a:blip r:embed="rId2"/>
          <a:stretch>
            <a:fillRect/>
          </a:stretch>
        </p:blipFill>
        <p:spPr>
          <a:xfrm>
            <a:off x="10717033" y="6340808"/>
            <a:ext cx="974859" cy="283684"/>
          </a:xfrm>
          <a:prstGeom prst="rect">
            <a:avLst/>
          </a:prstGeom>
        </p:spPr>
      </p:pic>
    </p:spTree>
    <p:extLst>
      <p:ext uri="{BB962C8B-B14F-4D97-AF65-F5344CB8AC3E}">
        <p14:creationId xmlns:p14="http://schemas.microsoft.com/office/powerpoint/2010/main" val="156758332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0CA53-A1BB-C54E-BCA2-AF0C60B44D33}"/>
              </a:ext>
            </a:extLst>
          </p:cNvPr>
          <p:cNvSpPr>
            <a:spLocks noGrp="1"/>
          </p:cNvSpPr>
          <p:nvPr>
            <p:ph type="title"/>
          </p:nvPr>
        </p:nvSpPr>
        <p:spPr/>
        <p:txBody>
          <a:bodyPr>
            <a:normAutofit/>
          </a:bodyPr>
          <a:lstStyle>
            <a:lvl1pPr>
              <a:defRPr sz="3000">
                <a:solidFill>
                  <a:srgbClr val="193E5F"/>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DA3DE7-D4A6-4044-9CAA-1DA29D83DA9B}"/>
              </a:ext>
            </a:extLst>
          </p:cNvPr>
          <p:cNvSpPr>
            <a:spLocks noGrp="1"/>
          </p:cNvSpPr>
          <p:nvPr>
            <p:ph sz="half" idx="1"/>
          </p:nvPr>
        </p:nvSpPr>
        <p:spPr>
          <a:xfrm>
            <a:off x="435005" y="1636935"/>
            <a:ext cx="5426299" cy="4553554"/>
          </a:xfrm>
        </p:spPr>
        <p:txBody>
          <a:bodyPr/>
          <a:lstStyle>
            <a:lvl1pPr marL="0" indent="0">
              <a:buNone/>
              <a:defRPr/>
            </a:lvl1pPr>
            <a:lvl2pPr marL="342891" indent="0">
              <a:buNone/>
              <a:defRPr/>
            </a:lvl2pPr>
            <a:lvl3pPr marL="685783" indent="0">
              <a:buNone/>
              <a:defRPr/>
            </a:lvl3pPr>
            <a:lvl4pPr marL="1028674" indent="0">
              <a:buNone/>
              <a:defRPr/>
            </a:lvl4pPr>
            <a:lvl5pPr marL="137156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4A12A2B-1842-C942-A71B-8D78C1594C80}"/>
              </a:ext>
            </a:extLst>
          </p:cNvPr>
          <p:cNvSpPr>
            <a:spLocks noGrp="1"/>
          </p:cNvSpPr>
          <p:nvPr>
            <p:ph sz="half" idx="2"/>
          </p:nvPr>
        </p:nvSpPr>
        <p:spPr>
          <a:xfrm>
            <a:off x="6330704" y="1636936"/>
            <a:ext cx="5426297" cy="4553553"/>
          </a:xfrm>
        </p:spPr>
        <p:txBody>
          <a:bodyPr/>
          <a:lstStyle>
            <a:lvl1pPr marL="0" indent="0">
              <a:buNone/>
              <a:defRPr/>
            </a:lvl1pPr>
            <a:lvl2pPr marL="342891" indent="0">
              <a:buNone/>
              <a:defRPr/>
            </a:lvl2pPr>
            <a:lvl3pPr marL="685783" indent="0">
              <a:buNone/>
              <a:defRPr/>
            </a:lvl3pPr>
            <a:lvl4pPr marL="1028674" indent="0">
              <a:buNone/>
              <a:defRPr/>
            </a:lvl4pPr>
            <a:lvl5pPr marL="137156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21">
            <a:extLst>
              <a:ext uri="{FF2B5EF4-FFF2-40B4-BE49-F238E27FC236}">
                <a16:creationId xmlns:a16="http://schemas.microsoft.com/office/drawing/2014/main" id="{A6A83932-127B-1932-30D9-BB92B1EE6FDC}"/>
              </a:ext>
            </a:extLst>
          </p:cNvPr>
          <p:cNvSpPr txBox="1">
            <a:spLocks/>
          </p:cNvSpPr>
          <p:nvPr/>
        </p:nvSpPr>
        <p:spPr>
          <a:xfrm>
            <a:off x="7647925" y="6300095"/>
            <a:ext cx="2743200" cy="365125"/>
          </a:xfrm>
          <a:prstGeom prst="rect">
            <a:avLst/>
          </a:prstGeom>
        </p:spPr>
        <p:txBody>
          <a:bodyPr vert="horz" lIns="68580" tIns="34291" rIns="68580" bIns="34291"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latin typeface="Roboto" panose="02000000000000000000" pitchFamily="2" charset="0"/>
                <a:ea typeface="Roboto" panose="02000000000000000000" pitchFamily="2" charset="0"/>
                <a:cs typeface="Arial" panose="020B0604020202020204" pitchFamily="34" charset="0"/>
              </a:rPr>
              <a:t>Slide </a:t>
            </a:r>
            <a:fld id="{0A595528-1B0D-5B42-8BB9-94166887ADF0}" type="slidenum">
              <a:rPr lang="en-US" sz="900" smtClean="0">
                <a:latin typeface="Roboto" panose="02000000000000000000" pitchFamily="2" charset="0"/>
                <a:ea typeface="Roboto" panose="02000000000000000000" pitchFamily="2" charset="0"/>
                <a:cs typeface="Arial" panose="020B0604020202020204" pitchFamily="34" charset="0"/>
              </a:rPr>
              <a:pPr/>
              <a:t>‹#›</a:t>
            </a:fld>
            <a:r>
              <a:rPr lang="en-US" sz="900" dirty="0">
                <a:latin typeface="Roboto" panose="02000000000000000000" pitchFamily="2" charset="0"/>
                <a:ea typeface="Roboto" panose="02000000000000000000" pitchFamily="2" charset="0"/>
                <a:cs typeface="Arial" panose="020B0604020202020204" pitchFamily="34" charset="0"/>
              </a:rPr>
              <a:t> |</a:t>
            </a:r>
          </a:p>
        </p:txBody>
      </p:sp>
      <p:pic>
        <p:nvPicPr>
          <p:cNvPr id="6" name="Picture 5" descr="A blue letter on a black background&#10;&#10;Description automatically generated with low confidence">
            <a:extLst>
              <a:ext uri="{FF2B5EF4-FFF2-40B4-BE49-F238E27FC236}">
                <a16:creationId xmlns:a16="http://schemas.microsoft.com/office/drawing/2014/main" id="{1D43B962-E172-36BE-C85F-CBFBB2C7FD5C}"/>
              </a:ext>
            </a:extLst>
          </p:cNvPr>
          <p:cNvPicPr>
            <a:picLocks noChangeAspect="1"/>
          </p:cNvPicPr>
          <p:nvPr/>
        </p:nvPicPr>
        <p:blipFill>
          <a:blip r:embed="rId2"/>
          <a:stretch>
            <a:fillRect/>
          </a:stretch>
        </p:blipFill>
        <p:spPr>
          <a:xfrm>
            <a:off x="10717033" y="6340808"/>
            <a:ext cx="974859" cy="283684"/>
          </a:xfrm>
          <a:prstGeom prst="rect">
            <a:avLst/>
          </a:prstGeom>
        </p:spPr>
      </p:pic>
    </p:spTree>
    <p:extLst>
      <p:ext uri="{BB962C8B-B14F-4D97-AF65-F5344CB8AC3E}">
        <p14:creationId xmlns:p14="http://schemas.microsoft.com/office/powerpoint/2010/main" val="12469560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Page">
    <p:bg>
      <p:bgPr>
        <a:solidFill>
          <a:srgbClr val="5E6CB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7D6225-3EF6-51E7-1BF3-F7B2B5FA01D9}"/>
              </a:ext>
            </a:extLst>
          </p:cNvPr>
          <p:cNvSpPr>
            <a:spLocks noGrp="1"/>
          </p:cNvSpPr>
          <p:nvPr>
            <p:ph type="body" sz="quarter" idx="10" hasCustomPrompt="1"/>
          </p:nvPr>
        </p:nvSpPr>
        <p:spPr>
          <a:xfrm>
            <a:off x="838200" y="1813750"/>
            <a:ext cx="10515600" cy="2211388"/>
          </a:xfrm>
        </p:spPr>
        <p:txBody>
          <a:bodyPr/>
          <a:lstStyle>
            <a:lvl1pPr marL="0" indent="0">
              <a:buNone/>
              <a:defRPr i="1">
                <a:solidFill>
                  <a:schemeClr val="bg1"/>
                </a:solidFill>
                <a:latin typeface="Roboto" panose="02000000000000000000" pitchFamily="2" charset="0"/>
                <a:ea typeface="Roboto" panose="02000000000000000000" pitchFamily="2" charset="0"/>
                <a:cs typeface="Times New Roman" panose="02020603050405020304" pitchFamily="18" charset="0"/>
              </a:defRPr>
            </a:lvl1pPr>
            <a:lvl2pPr marL="342891" indent="0">
              <a:buNone/>
              <a:defRPr>
                <a:latin typeface="Times New Roman" panose="02020603050405020304" pitchFamily="18" charset="0"/>
                <a:cs typeface="Times New Roman" panose="02020603050405020304" pitchFamily="18" charset="0"/>
              </a:defRPr>
            </a:lvl2pPr>
            <a:lvl3pPr marL="685783" indent="0">
              <a:buNone/>
              <a:defRPr>
                <a:latin typeface="Times New Roman" panose="02020603050405020304" pitchFamily="18" charset="0"/>
                <a:cs typeface="Times New Roman" panose="02020603050405020304" pitchFamily="18" charset="0"/>
              </a:defRPr>
            </a:lvl3pPr>
            <a:lvl4pPr marL="1028674" indent="0">
              <a:buNone/>
              <a:defRPr>
                <a:latin typeface="Times New Roman" panose="02020603050405020304" pitchFamily="18" charset="0"/>
                <a:cs typeface="Times New Roman" panose="02020603050405020304" pitchFamily="18" charset="0"/>
              </a:defRPr>
            </a:lvl4pPr>
            <a:lvl5pPr marL="1371566" indent="0">
              <a:buNone/>
              <a:defRPr>
                <a:latin typeface="Times New Roman" panose="02020603050405020304" pitchFamily="18" charset="0"/>
                <a:cs typeface="Times New Roman" panose="02020603050405020304" pitchFamily="18" charset="0"/>
              </a:defRPr>
            </a:lvl5pPr>
          </a:lstStyle>
          <a:p>
            <a:pPr lvl="0"/>
            <a:r>
              <a:rPr lang="en-US" dirty="0"/>
              <a:t>“Quote….”</a:t>
            </a:r>
          </a:p>
        </p:txBody>
      </p:sp>
      <p:sp>
        <p:nvSpPr>
          <p:cNvPr id="10" name="Text Placeholder 9">
            <a:extLst>
              <a:ext uri="{FF2B5EF4-FFF2-40B4-BE49-F238E27FC236}">
                <a16:creationId xmlns:a16="http://schemas.microsoft.com/office/drawing/2014/main" id="{50FFF5E0-016F-554C-80FA-E34C661E4D5D}"/>
              </a:ext>
            </a:extLst>
          </p:cNvPr>
          <p:cNvSpPr>
            <a:spLocks noGrp="1"/>
          </p:cNvSpPr>
          <p:nvPr>
            <p:ph type="body" sz="quarter" idx="11" hasCustomPrompt="1"/>
          </p:nvPr>
        </p:nvSpPr>
        <p:spPr>
          <a:xfrm>
            <a:off x="838200" y="4286994"/>
            <a:ext cx="10515600" cy="648990"/>
          </a:xfrm>
        </p:spPr>
        <p:txBody>
          <a:bodyPr>
            <a:normAutofit/>
          </a:bodyPr>
          <a:lstStyle>
            <a:lvl1pPr marL="0" indent="0">
              <a:buNone/>
              <a:defRPr sz="1800" b="1">
                <a:solidFill>
                  <a:srgbClr val="46D7E6"/>
                </a:solidFill>
                <a:latin typeface="Roboto" panose="02000000000000000000" pitchFamily="2" charset="0"/>
                <a:ea typeface="Roboto" panose="02000000000000000000" pitchFamily="2" charset="0"/>
              </a:defRPr>
            </a:lvl1pPr>
          </a:lstStyle>
          <a:p>
            <a:pPr lvl="0"/>
            <a:r>
              <a:rPr lang="en-US" dirty="0"/>
              <a:t>~ Attribution</a:t>
            </a:r>
          </a:p>
        </p:txBody>
      </p:sp>
      <p:sp>
        <p:nvSpPr>
          <p:cNvPr id="2" name="Slide Number Placeholder 21">
            <a:extLst>
              <a:ext uri="{FF2B5EF4-FFF2-40B4-BE49-F238E27FC236}">
                <a16:creationId xmlns:a16="http://schemas.microsoft.com/office/drawing/2014/main" id="{A95FA457-CD53-9C95-A79C-3C3FB32C0FED}"/>
              </a:ext>
            </a:extLst>
          </p:cNvPr>
          <p:cNvSpPr txBox="1">
            <a:spLocks/>
          </p:cNvSpPr>
          <p:nvPr/>
        </p:nvSpPr>
        <p:spPr>
          <a:xfrm>
            <a:off x="7647925" y="6300095"/>
            <a:ext cx="2743200" cy="365125"/>
          </a:xfrm>
          <a:prstGeom prst="rect">
            <a:avLst/>
          </a:prstGeom>
        </p:spPr>
        <p:txBody>
          <a:bodyPr vert="horz" lIns="68580" tIns="34291" rIns="68580" bIns="34291"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latin typeface="Roboto" panose="02000000000000000000" pitchFamily="2" charset="0"/>
                <a:ea typeface="Roboto" panose="02000000000000000000" pitchFamily="2" charset="0"/>
                <a:cs typeface="Arial" panose="020B0604020202020204" pitchFamily="34" charset="0"/>
              </a:rPr>
              <a:t>Slide </a:t>
            </a:r>
            <a:fld id="{0A595528-1B0D-5B42-8BB9-94166887ADF0}" type="slidenum">
              <a:rPr lang="en-US" sz="900" smtClean="0">
                <a:solidFill>
                  <a:schemeClr val="bg1"/>
                </a:solidFill>
                <a:latin typeface="Roboto" panose="02000000000000000000" pitchFamily="2" charset="0"/>
                <a:ea typeface="Roboto" panose="02000000000000000000" pitchFamily="2" charset="0"/>
                <a:cs typeface="Arial" panose="020B0604020202020204" pitchFamily="34" charset="0"/>
              </a:rPr>
              <a:pPr/>
              <a:t>‹#›</a:t>
            </a:fld>
            <a:r>
              <a:rPr lang="en-US" sz="900" dirty="0">
                <a:solidFill>
                  <a:schemeClr val="bg1"/>
                </a:solidFill>
                <a:latin typeface="Roboto" panose="02000000000000000000" pitchFamily="2" charset="0"/>
                <a:ea typeface="Roboto" panose="02000000000000000000" pitchFamily="2" charset="0"/>
                <a:cs typeface="Arial" panose="020B0604020202020204" pitchFamily="34" charset="0"/>
              </a:rPr>
              <a:t> |</a:t>
            </a:r>
          </a:p>
        </p:txBody>
      </p:sp>
      <p:pic>
        <p:nvPicPr>
          <p:cNvPr id="3" name="Picture 2" descr="A blue letter on a black background&#10;&#10;Description automatically generated with low confidence">
            <a:extLst>
              <a:ext uri="{FF2B5EF4-FFF2-40B4-BE49-F238E27FC236}">
                <a16:creationId xmlns:a16="http://schemas.microsoft.com/office/drawing/2014/main" id="{C00F81D0-DEA2-5663-3B49-EDECE6BD068D}"/>
              </a:ext>
            </a:extLst>
          </p:cNvPr>
          <p:cNvPicPr>
            <a:picLocks noChangeAspect="1"/>
          </p:cNvPicPr>
          <p:nvPr/>
        </p:nvPicPr>
        <p:blipFill>
          <a:blip r:embed="rId2"/>
          <a:stretch>
            <a:fillRect/>
          </a:stretch>
        </p:blipFill>
        <p:spPr>
          <a:xfrm>
            <a:off x="10717033" y="6340808"/>
            <a:ext cx="974859" cy="283684"/>
          </a:xfrm>
          <a:prstGeom prst="rect">
            <a:avLst/>
          </a:prstGeom>
        </p:spPr>
      </p:pic>
    </p:spTree>
    <p:extLst>
      <p:ext uri="{BB962C8B-B14F-4D97-AF65-F5344CB8AC3E}">
        <p14:creationId xmlns:p14="http://schemas.microsoft.com/office/powerpoint/2010/main" val="207760909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Full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4C7D3C-B886-89F1-625D-96097BC11019}"/>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Slide Number Placeholder 21">
            <a:extLst>
              <a:ext uri="{FF2B5EF4-FFF2-40B4-BE49-F238E27FC236}">
                <a16:creationId xmlns:a16="http://schemas.microsoft.com/office/drawing/2014/main" id="{45C9A125-49EB-8ADA-1C28-5A3C8D7B9E7B}"/>
              </a:ext>
            </a:extLst>
          </p:cNvPr>
          <p:cNvSpPr txBox="1">
            <a:spLocks/>
          </p:cNvSpPr>
          <p:nvPr/>
        </p:nvSpPr>
        <p:spPr>
          <a:xfrm>
            <a:off x="7647925" y="6300095"/>
            <a:ext cx="2743200" cy="365125"/>
          </a:xfrm>
          <a:prstGeom prst="rect">
            <a:avLst/>
          </a:prstGeom>
        </p:spPr>
        <p:txBody>
          <a:bodyPr vert="horz" lIns="68580" tIns="34291" rIns="68580" bIns="34291"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latin typeface="Roboto" panose="02000000000000000000" pitchFamily="2" charset="0"/>
                <a:ea typeface="Roboto" panose="02000000000000000000" pitchFamily="2" charset="0"/>
                <a:cs typeface="Arial" panose="020B0604020202020204" pitchFamily="34" charset="0"/>
              </a:rPr>
              <a:t>Slide </a:t>
            </a:r>
            <a:fld id="{0A595528-1B0D-5B42-8BB9-94166887ADF0}" type="slidenum">
              <a:rPr lang="en-US" sz="900" smtClean="0">
                <a:latin typeface="Roboto" panose="02000000000000000000" pitchFamily="2" charset="0"/>
                <a:ea typeface="Roboto" panose="02000000000000000000" pitchFamily="2" charset="0"/>
                <a:cs typeface="Arial" panose="020B0604020202020204" pitchFamily="34" charset="0"/>
              </a:rPr>
              <a:pPr/>
              <a:t>‹#›</a:t>
            </a:fld>
            <a:r>
              <a:rPr lang="en-US" sz="900" dirty="0">
                <a:latin typeface="Roboto" panose="02000000000000000000" pitchFamily="2" charset="0"/>
                <a:ea typeface="Roboto" panose="02000000000000000000" pitchFamily="2" charset="0"/>
                <a:cs typeface="Arial" panose="020B0604020202020204" pitchFamily="34" charset="0"/>
              </a:rPr>
              <a:t> |</a:t>
            </a:r>
          </a:p>
        </p:txBody>
      </p:sp>
      <p:pic>
        <p:nvPicPr>
          <p:cNvPr id="3" name="Picture 2" descr="A blue letter on a black background&#10;&#10;Description automatically generated with low confidence">
            <a:extLst>
              <a:ext uri="{FF2B5EF4-FFF2-40B4-BE49-F238E27FC236}">
                <a16:creationId xmlns:a16="http://schemas.microsoft.com/office/drawing/2014/main" id="{EAF4B585-78E1-558E-0099-0BF44CC2F358}"/>
              </a:ext>
            </a:extLst>
          </p:cNvPr>
          <p:cNvPicPr>
            <a:picLocks noChangeAspect="1"/>
          </p:cNvPicPr>
          <p:nvPr/>
        </p:nvPicPr>
        <p:blipFill>
          <a:blip r:embed="rId2"/>
          <a:stretch>
            <a:fillRect/>
          </a:stretch>
        </p:blipFill>
        <p:spPr>
          <a:xfrm>
            <a:off x="10717033" y="6340808"/>
            <a:ext cx="974859" cy="283684"/>
          </a:xfrm>
          <a:prstGeom prst="rect">
            <a:avLst/>
          </a:prstGeom>
        </p:spPr>
      </p:pic>
    </p:spTree>
    <p:extLst>
      <p:ext uri="{BB962C8B-B14F-4D97-AF65-F5344CB8AC3E}">
        <p14:creationId xmlns:p14="http://schemas.microsoft.com/office/powerpoint/2010/main" val="123563716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51227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SRC Website">
    <p:spTree>
      <p:nvGrpSpPr>
        <p:cNvPr id="1" name=""/>
        <p:cNvGrpSpPr/>
        <p:nvPr/>
      </p:nvGrpSpPr>
      <p:grpSpPr>
        <a:xfrm>
          <a:off x="0" y="0"/>
          <a:ext cx="0" cy="0"/>
          <a:chOff x="0" y="0"/>
          <a:chExt cx="0" cy="0"/>
        </a:xfrm>
      </p:grpSpPr>
      <p:sp>
        <p:nvSpPr>
          <p:cNvPr id="2" name="Slide Number Placeholder 21">
            <a:extLst>
              <a:ext uri="{FF2B5EF4-FFF2-40B4-BE49-F238E27FC236}">
                <a16:creationId xmlns:a16="http://schemas.microsoft.com/office/drawing/2014/main" id="{45C9A125-49EB-8ADA-1C28-5A3C8D7B9E7B}"/>
              </a:ext>
            </a:extLst>
          </p:cNvPr>
          <p:cNvSpPr txBox="1">
            <a:spLocks/>
          </p:cNvSpPr>
          <p:nvPr/>
        </p:nvSpPr>
        <p:spPr>
          <a:xfrm>
            <a:off x="7647925" y="6300095"/>
            <a:ext cx="2743200" cy="365125"/>
          </a:xfrm>
          <a:prstGeom prst="rect">
            <a:avLst/>
          </a:prstGeom>
        </p:spPr>
        <p:txBody>
          <a:bodyPr vert="horz" lIns="68580" tIns="34291" rIns="68580" bIns="34291"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latin typeface="Roboto" panose="02000000000000000000" pitchFamily="2" charset="0"/>
                <a:ea typeface="Roboto" panose="02000000000000000000" pitchFamily="2" charset="0"/>
                <a:cs typeface="Arial" panose="020B0604020202020204" pitchFamily="34" charset="0"/>
              </a:rPr>
              <a:t>Slide </a:t>
            </a:r>
            <a:fld id="{0A595528-1B0D-5B42-8BB9-94166887ADF0}" type="slidenum">
              <a:rPr lang="en-US" sz="900" smtClean="0">
                <a:latin typeface="Roboto" panose="02000000000000000000" pitchFamily="2" charset="0"/>
                <a:ea typeface="Roboto" panose="02000000000000000000" pitchFamily="2" charset="0"/>
                <a:cs typeface="Arial" panose="020B0604020202020204" pitchFamily="34" charset="0"/>
              </a:rPr>
              <a:pPr/>
              <a:t>‹#›</a:t>
            </a:fld>
            <a:r>
              <a:rPr lang="en-US" sz="900" dirty="0">
                <a:latin typeface="Roboto" panose="02000000000000000000" pitchFamily="2" charset="0"/>
                <a:ea typeface="Roboto" panose="02000000000000000000" pitchFamily="2" charset="0"/>
                <a:cs typeface="Arial" panose="020B0604020202020204" pitchFamily="34" charset="0"/>
              </a:rPr>
              <a:t> |</a:t>
            </a:r>
          </a:p>
        </p:txBody>
      </p:sp>
      <p:pic>
        <p:nvPicPr>
          <p:cNvPr id="3" name="Picture 2" descr="A blue letter on a black background&#10;&#10;Description automatically generated with low confidence">
            <a:extLst>
              <a:ext uri="{FF2B5EF4-FFF2-40B4-BE49-F238E27FC236}">
                <a16:creationId xmlns:a16="http://schemas.microsoft.com/office/drawing/2014/main" id="{EAF4B585-78E1-558E-0099-0BF44CC2F358}"/>
              </a:ext>
            </a:extLst>
          </p:cNvPr>
          <p:cNvPicPr>
            <a:picLocks noChangeAspect="1"/>
          </p:cNvPicPr>
          <p:nvPr/>
        </p:nvPicPr>
        <p:blipFill>
          <a:blip r:embed="rId2"/>
          <a:stretch>
            <a:fillRect/>
          </a:stretch>
        </p:blipFill>
        <p:spPr>
          <a:xfrm>
            <a:off x="10717033" y="6340808"/>
            <a:ext cx="974859" cy="283684"/>
          </a:xfrm>
          <a:prstGeom prst="rect">
            <a:avLst/>
          </a:prstGeom>
        </p:spPr>
      </p:pic>
      <p:sp>
        <p:nvSpPr>
          <p:cNvPr id="4" name="Title 1">
            <a:extLst>
              <a:ext uri="{FF2B5EF4-FFF2-40B4-BE49-F238E27FC236}">
                <a16:creationId xmlns:a16="http://schemas.microsoft.com/office/drawing/2014/main" id="{CA135B3E-8626-D222-13C6-0A38A4DF94B8}"/>
              </a:ext>
            </a:extLst>
          </p:cNvPr>
          <p:cNvSpPr>
            <a:spLocks noGrp="1"/>
          </p:cNvSpPr>
          <p:nvPr>
            <p:ph type="title"/>
          </p:nvPr>
        </p:nvSpPr>
        <p:spPr>
          <a:xfrm>
            <a:off x="435008" y="329614"/>
            <a:ext cx="11256885" cy="1028670"/>
          </a:xfrm>
        </p:spPr>
        <p:txBody>
          <a:bodyPr/>
          <a:lstStyle/>
          <a:p>
            <a:r>
              <a:rPr lang="en-US"/>
              <a:t>Click to edit Master title style</a:t>
            </a:r>
            <a:endParaRPr lang="en-US" dirty="0"/>
          </a:p>
        </p:txBody>
      </p:sp>
      <p:pic>
        <p:nvPicPr>
          <p:cNvPr id="5" name="Picture 4">
            <a:extLst>
              <a:ext uri="{FF2B5EF4-FFF2-40B4-BE49-F238E27FC236}">
                <a16:creationId xmlns:a16="http://schemas.microsoft.com/office/drawing/2014/main" id="{C5A2A1A2-B8B2-39CC-E9B5-5696E193AB29}"/>
              </a:ext>
            </a:extLst>
          </p:cNvPr>
          <p:cNvPicPr>
            <a:picLocks noChangeAspect="1"/>
          </p:cNvPicPr>
          <p:nvPr/>
        </p:nvPicPr>
        <p:blipFill>
          <a:blip r:embed="rId3"/>
          <a:srcRect/>
          <a:stretch/>
        </p:blipFill>
        <p:spPr>
          <a:xfrm>
            <a:off x="5393557" y="1441998"/>
            <a:ext cx="5955963" cy="3974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Placeholder 2">
            <a:extLst>
              <a:ext uri="{FF2B5EF4-FFF2-40B4-BE49-F238E27FC236}">
                <a16:creationId xmlns:a16="http://schemas.microsoft.com/office/drawing/2014/main" id="{8A29A3BC-2A27-AC49-4D19-952828731819}"/>
              </a:ext>
            </a:extLst>
          </p:cNvPr>
          <p:cNvSpPr txBox="1">
            <a:spLocks/>
          </p:cNvSpPr>
          <p:nvPr/>
        </p:nvSpPr>
        <p:spPr>
          <a:xfrm>
            <a:off x="470578" y="3590307"/>
            <a:ext cx="4761991" cy="549130"/>
          </a:xfrm>
          <a:prstGeom prst="rect">
            <a:avLst/>
          </a:prstGeom>
        </p:spPr>
        <p:txBody>
          <a:bodyPr vert="horz" lIns="68580" tIns="34291" rIns="68580" bIns="34291"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err="1">
                <a:latin typeface="Roboto" panose="02000000000000000000"/>
              </a:rPr>
              <a:t>communitysupervisioncenter.org</a:t>
            </a:r>
            <a:endParaRPr lang="en-US" sz="1800" b="1" dirty="0">
              <a:latin typeface="Roboto" panose="02000000000000000000"/>
            </a:endParaRPr>
          </a:p>
        </p:txBody>
      </p:sp>
      <p:sp>
        <p:nvSpPr>
          <p:cNvPr id="7" name="TextBox 6">
            <a:extLst>
              <a:ext uri="{FF2B5EF4-FFF2-40B4-BE49-F238E27FC236}">
                <a16:creationId xmlns:a16="http://schemas.microsoft.com/office/drawing/2014/main" id="{C070F88A-6189-5510-65DD-496494D51965}"/>
              </a:ext>
            </a:extLst>
          </p:cNvPr>
          <p:cNvSpPr txBox="1"/>
          <p:nvPr/>
        </p:nvSpPr>
        <p:spPr>
          <a:xfrm>
            <a:off x="467562" y="2763731"/>
            <a:ext cx="3501607" cy="553998"/>
          </a:xfrm>
          <a:prstGeom prst="rect">
            <a:avLst/>
          </a:prstGeom>
          <a:noFill/>
        </p:spPr>
        <p:txBody>
          <a:bodyPr wrap="square" rtlCol="0">
            <a:spAutoFit/>
          </a:bodyPr>
          <a:lstStyle/>
          <a:p>
            <a:r>
              <a:rPr lang="en-US" sz="3000" b="1" dirty="0">
                <a:solidFill>
                  <a:srgbClr val="FF0000"/>
                </a:solidFill>
                <a:latin typeface="Roboto" panose="02000000000000000000" pitchFamily="2" charset="0"/>
                <a:ea typeface="Roboto" panose="02000000000000000000" pitchFamily="2" charset="0"/>
              </a:rPr>
              <a:t>Visit:</a:t>
            </a:r>
          </a:p>
        </p:txBody>
      </p:sp>
    </p:spTree>
    <p:extLst>
      <p:ext uri="{BB962C8B-B14F-4D97-AF65-F5344CB8AC3E}">
        <p14:creationId xmlns:p14="http://schemas.microsoft.com/office/powerpoint/2010/main" val="89090369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ast Slide">
    <p:spTree>
      <p:nvGrpSpPr>
        <p:cNvPr id="1" name=""/>
        <p:cNvGrpSpPr/>
        <p:nvPr/>
      </p:nvGrpSpPr>
      <p:grpSpPr>
        <a:xfrm>
          <a:off x="0" y="0"/>
          <a:ext cx="0" cy="0"/>
          <a:chOff x="0" y="0"/>
          <a:chExt cx="0" cy="0"/>
        </a:xfrm>
      </p:grpSpPr>
      <p:pic>
        <p:nvPicPr>
          <p:cNvPr id="8" name="Picture 7" descr="A picture containing text, building, outdoor, city&#10;&#10;Description automatically generated">
            <a:extLst>
              <a:ext uri="{FF2B5EF4-FFF2-40B4-BE49-F238E27FC236}">
                <a16:creationId xmlns:a16="http://schemas.microsoft.com/office/drawing/2014/main" id="{CEA2C09B-9EC9-3292-8E43-9F08F28EF09C}"/>
              </a:ext>
            </a:extLst>
          </p:cNvPr>
          <p:cNvPicPr>
            <a:picLocks noChangeAspect="1"/>
          </p:cNvPicPr>
          <p:nvPr/>
        </p:nvPicPr>
        <p:blipFill>
          <a:blip r:embed="rId2"/>
          <a:stretch>
            <a:fillRect/>
          </a:stretch>
        </p:blipFill>
        <p:spPr>
          <a:xfrm>
            <a:off x="3" y="0"/>
            <a:ext cx="4557932" cy="6858000"/>
          </a:xfrm>
          <a:prstGeom prst="rect">
            <a:avLst/>
          </a:prstGeom>
        </p:spPr>
      </p:pic>
      <p:pic>
        <p:nvPicPr>
          <p:cNvPr id="9" name="Picture 8" descr="Logo&#10;&#10;Description automatically generated">
            <a:extLst>
              <a:ext uri="{FF2B5EF4-FFF2-40B4-BE49-F238E27FC236}">
                <a16:creationId xmlns:a16="http://schemas.microsoft.com/office/drawing/2014/main" id="{99DFB730-613C-A008-CCCE-9E19907F51E5}"/>
              </a:ext>
            </a:extLst>
          </p:cNvPr>
          <p:cNvPicPr>
            <a:picLocks noChangeAspect="1"/>
          </p:cNvPicPr>
          <p:nvPr/>
        </p:nvPicPr>
        <p:blipFill rotWithShape="1">
          <a:blip r:embed="rId3"/>
          <a:srcRect l="8254" t="19076" r="7152" b="18277"/>
          <a:stretch/>
        </p:blipFill>
        <p:spPr>
          <a:xfrm>
            <a:off x="5457825" y="520764"/>
            <a:ext cx="5915025" cy="2555267"/>
          </a:xfrm>
          <a:prstGeom prst="rect">
            <a:avLst/>
          </a:prstGeom>
        </p:spPr>
      </p:pic>
      <p:pic>
        <p:nvPicPr>
          <p:cNvPr id="11" name="Picture 10">
            <a:extLst>
              <a:ext uri="{FF2B5EF4-FFF2-40B4-BE49-F238E27FC236}">
                <a16:creationId xmlns:a16="http://schemas.microsoft.com/office/drawing/2014/main" id="{AF798F61-3631-817C-B809-5FA54F7A3E35}"/>
              </a:ext>
            </a:extLst>
          </p:cNvPr>
          <p:cNvPicPr>
            <a:picLocks noChangeAspect="1"/>
          </p:cNvPicPr>
          <p:nvPr/>
        </p:nvPicPr>
        <p:blipFill>
          <a:blip r:embed="rId4"/>
          <a:stretch>
            <a:fillRect/>
          </a:stretch>
        </p:blipFill>
        <p:spPr>
          <a:xfrm>
            <a:off x="5729285" y="4895421"/>
            <a:ext cx="1316067" cy="1316066"/>
          </a:xfrm>
          <a:prstGeom prst="rect">
            <a:avLst/>
          </a:prstGeom>
        </p:spPr>
      </p:pic>
      <p:pic>
        <p:nvPicPr>
          <p:cNvPr id="12" name="Picture 11" descr="Logo, icon&#10;&#10;Description automatically generated">
            <a:extLst>
              <a:ext uri="{FF2B5EF4-FFF2-40B4-BE49-F238E27FC236}">
                <a16:creationId xmlns:a16="http://schemas.microsoft.com/office/drawing/2014/main" id="{A8E97A58-03A0-AC47-C11A-631CED7457B7}"/>
              </a:ext>
            </a:extLst>
          </p:cNvPr>
          <p:cNvPicPr>
            <a:picLocks noChangeAspect="1"/>
          </p:cNvPicPr>
          <p:nvPr/>
        </p:nvPicPr>
        <p:blipFill>
          <a:blip r:embed="rId5"/>
          <a:stretch>
            <a:fillRect/>
          </a:stretch>
        </p:blipFill>
        <p:spPr>
          <a:xfrm>
            <a:off x="7422237" y="4769678"/>
            <a:ext cx="1986195" cy="1567567"/>
          </a:xfrm>
          <a:prstGeom prst="rect">
            <a:avLst/>
          </a:prstGeom>
        </p:spPr>
      </p:pic>
      <p:pic>
        <p:nvPicPr>
          <p:cNvPr id="13" name="Picture 12" descr="Icon&#10;&#10;Description automatically generated">
            <a:extLst>
              <a:ext uri="{FF2B5EF4-FFF2-40B4-BE49-F238E27FC236}">
                <a16:creationId xmlns:a16="http://schemas.microsoft.com/office/drawing/2014/main" id="{70BA1504-3CE5-D006-DF6B-426EFA420D13}"/>
              </a:ext>
            </a:extLst>
          </p:cNvPr>
          <p:cNvPicPr>
            <a:picLocks noChangeAspect="1"/>
          </p:cNvPicPr>
          <p:nvPr/>
        </p:nvPicPr>
        <p:blipFill>
          <a:blip r:embed="rId6"/>
          <a:stretch>
            <a:fillRect/>
          </a:stretch>
        </p:blipFill>
        <p:spPr>
          <a:xfrm>
            <a:off x="9785316" y="4895420"/>
            <a:ext cx="1316067" cy="1316066"/>
          </a:xfrm>
          <a:prstGeom prst="rect">
            <a:avLst/>
          </a:prstGeom>
        </p:spPr>
      </p:pic>
      <p:sp>
        <p:nvSpPr>
          <p:cNvPr id="15" name="TextBox 14">
            <a:extLst>
              <a:ext uri="{FF2B5EF4-FFF2-40B4-BE49-F238E27FC236}">
                <a16:creationId xmlns:a16="http://schemas.microsoft.com/office/drawing/2014/main" id="{A970EBBE-FCC6-C0E8-52CA-D181F4CBBF90}"/>
              </a:ext>
            </a:extLst>
          </p:cNvPr>
          <p:cNvSpPr txBox="1"/>
          <p:nvPr/>
        </p:nvSpPr>
        <p:spPr>
          <a:xfrm>
            <a:off x="5729287" y="2669067"/>
            <a:ext cx="5372100" cy="1269578"/>
          </a:xfrm>
          <a:prstGeom prst="rect">
            <a:avLst/>
          </a:prstGeom>
          <a:noFill/>
        </p:spPr>
        <p:txBody>
          <a:bodyPr wrap="square" rtlCol="0">
            <a:spAutoFit/>
          </a:bodyPr>
          <a:lstStyle/>
          <a:p>
            <a:pPr algn="ctr">
              <a:lnSpc>
                <a:spcPct val="150000"/>
              </a:lnSpc>
            </a:pPr>
            <a:r>
              <a:rPr lang="en-US" sz="2700" b="1" dirty="0">
                <a:latin typeface="Roboto" panose="02000000000000000000" pitchFamily="2" charset="0"/>
                <a:ea typeface="Roboto" panose="02000000000000000000" pitchFamily="2" charset="0"/>
                <a:cs typeface="Calibri" panose="020F0502020204030204" pitchFamily="34" charset="0"/>
              </a:rPr>
              <a:t>cepp.com</a:t>
            </a:r>
          </a:p>
          <a:p>
            <a:pPr algn="ctr">
              <a:lnSpc>
                <a:spcPct val="150000"/>
              </a:lnSpc>
            </a:pPr>
            <a:r>
              <a:rPr lang="en-US" sz="2700" b="1" dirty="0">
                <a:latin typeface="Roboto" panose="02000000000000000000" pitchFamily="2" charset="0"/>
                <a:ea typeface="Roboto" panose="02000000000000000000" pitchFamily="2" charset="0"/>
                <a:cs typeface="Calibri" panose="020F0502020204030204" pitchFamily="34" charset="0"/>
              </a:rPr>
              <a:t>@TheCenter_CEPP</a:t>
            </a:r>
          </a:p>
        </p:txBody>
      </p:sp>
    </p:spTree>
    <p:extLst>
      <p:ext uri="{BB962C8B-B14F-4D97-AF65-F5344CB8AC3E}">
        <p14:creationId xmlns:p14="http://schemas.microsoft.com/office/powerpoint/2010/main" val="162714149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w/Presenter">
  <p:cSld name="Title Slide w/Presenter">
    <p:bg>
      <p:bgPr>
        <a:solidFill>
          <a:schemeClr val="accent1"/>
        </a:solidFill>
        <a:effectLst/>
      </p:bgPr>
    </p:bg>
    <p:spTree>
      <p:nvGrpSpPr>
        <p:cNvPr id="1" name="Shape 30"/>
        <p:cNvGrpSpPr/>
        <p:nvPr/>
      </p:nvGrpSpPr>
      <p:grpSpPr>
        <a:xfrm>
          <a:off x="0" y="0"/>
          <a:ext cx="0" cy="0"/>
          <a:chOff x="0" y="0"/>
          <a:chExt cx="0" cy="0"/>
        </a:xfrm>
      </p:grpSpPr>
      <p:sp>
        <p:nvSpPr>
          <p:cNvPr id="31" name="Google Shape;31;p14"/>
          <p:cNvSpPr txBox="1">
            <a:spLocks noGrp="1"/>
          </p:cNvSpPr>
          <p:nvPr>
            <p:ph type="ctrTitle"/>
          </p:nvPr>
        </p:nvSpPr>
        <p:spPr>
          <a:xfrm>
            <a:off x="2185856" y="2028834"/>
            <a:ext cx="9572941" cy="1470025"/>
          </a:xfrm>
          <a:prstGeom prst="rect">
            <a:avLst/>
          </a:prstGeom>
          <a:noFill/>
          <a:ln>
            <a:noFill/>
          </a:ln>
        </p:spPr>
        <p:txBody>
          <a:bodyPr spcFirstLastPara="1" wrap="square" lIns="0" tIns="0" rIns="0" bIns="0" anchor="b" anchorCtr="0">
            <a:noAutofit/>
          </a:bodyPr>
          <a:lstStyle>
            <a:lvl1pPr lvl="0" algn="l">
              <a:lnSpc>
                <a:spcPct val="87500"/>
              </a:lnSpc>
              <a:spcBef>
                <a:spcPts val="0"/>
              </a:spcBef>
              <a:spcAft>
                <a:spcPts val="0"/>
              </a:spcAft>
              <a:buSzPts val="1200"/>
              <a:buNone/>
              <a:defRPr sz="48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r>
              <a:rPr lang="en-US"/>
              <a:t>Click to edit Master title style</a:t>
            </a:r>
            <a:endParaRPr/>
          </a:p>
        </p:txBody>
      </p:sp>
      <p:sp>
        <p:nvSpPr>
          <p:cNvPr id="33" name="Google Shape;33;p14"/>
          <p:cNvSpPr txBox="1">
            <a:spLocks noGrp="1"/>
          </p:cNvSpPr>
          <p:nvPr>
            <p:ph type="body" idx="1"/>
          </p:nvPr>
        </p:nvSpPr>
        <p:spPr>
          <a:xfrm>
            <a:off x="3733067" y="4334850"/>
            <a:ext cx="7542000" cy="323700"/>
          </a:xfrm>
          <a:prstGeom prst="rect">
            <a:avLst/>
          </a:prstGeom>
          <a:noFill/>
          <a:ln>
            <a:noFill/>
          </a:ln>
        </p:spPr>
        <p:txBody>
          <a:bodyPr spcFirstLastPara="1" wrap="square" lIns="0" tIns="0" rIns="0" bIns="0" anchor="t" anchorCtr="0">
            <a:noAutofit/>
          </a:bodyPr>
          <a:lstStyle>
            <a:lvl1pPr marL="457189" lvl="0" indent="-228594" algn="l">
              <a:lnSpc>
                <a:spcPct val="100000"/>
              </a:lnSpc>
              <a:spcBef>
                <a:spcPts val="0"/>
              </a:spcBef>
              <a:spcAft>
                <a:spcPts val="0"/>
              </a:spcAft>
              <a:buSzPts val="1400"/>
              <a:buFont typeface="Arial"/>
              <a:buNone/>
              <a:defRPr sz="1400">
                <a:solidFill>
                  <a:schemeClr val="lt1"/>
                </a:solidFill>
                <a:latin typeface="Arial"/>
                <a:ea typeface="Arial"/>
                <a:cs typeface="Arial"/>
                <a:sym typeface="Arial"/>
              </a:defRPr>
            </a:lvl1pPr>
            <a:lvl2pPr marL="914377" lvl="1" indent="-380990" algn="l">
              <a:lnSpc>
                <a:spcPct val="100000"/>
              </a:lnSpc>
              <a:spcBef>
                <a:spcPts val="900"/>
              </a:spcBef>
              <a:spcAft>
                <a:spcPts val="0"/>
              </a:spcAft>
              <a:buSzPts val="2400"/>
              <a:buFont typeface="Arial"/>
              <a:buChar char="•"/>
              <a:defRPr/>
            </a:lvl2pPr>
            <a:lvl3pPr marL="1371566" lvl="2" indent="-355591" algn="l">
              <a:lnSpc>
                <a:spcPct val="100000"/>
              </a:lnSpc>
              <a:spcBef>
                <a:spcPts val="900"/>
              </a:spcBef>
              <a:spcAft>
                <a:spcPts val="0"/>
              </a:spcAft>
              <a:buSzPts val="2000"/>
              <a:buFont typeface="Arial"/>
              <a:buChar char="•"/>
              <a:defRPr/>
            </a:lvl3pPr>
            <a:lvl4pPr marL="1828754" lvl="3" indent="-355591" algn="l">
              <a:lnSpc>
                <a:spcPct val="100000"/>
              </a:lnSpc>
              <a:spcBef>
                <a:spcPts val="900"/>
              </a:spcBef>
              <a:spcAft>
                <a:spcPts val="0"/>
              </a:spcAft>
              <a:buSzPts val="2000"/>
              <a:buFont typeface="Arial"/>
              <a:buChar char="•"/>
              <a:defRPr/>
            </a:lvl4pPr>
            <a:lvl5pPr marL="2285943" lvl="4" indent="-342891" algn="l">
              <a:lnSpc>
                <a:spcPct val="100000"/>
              </a:lnSpc>
              <a:spcBef>
                <a:spcPts val="900"/>
              </a:spcBef>
              <a:spcAft>
                <a:spcPts val="0"/>
              </a:spcAft>
              <a:buSzPts val="1800"/>
              <a:buChar char="○"/>
              <a:defRPr/>
            </a:lvl5pPr>
            <a:lvl6pPr marL="2743131" lvl="5" indent="-342891" algn="l">
              <a:lnSpc>
                <a:spcPct val="100000"/>
              </a:lnSpc>
              <a:spcBef>
                <a:spcPts val="360"/>
              </a:spcBef>
              <a:spcAft>
                <a:spcPts val="0"/>
              </a:spcAft>
              <a:buClr>
                <a:schemeClr val="dk1"/>
              </a:buClr>
              <a:buSzPts val="1800"/>
              <a:buChar char="■"/>
              <a:defRPr/>
            </a:lvl6pPr>
            <a:lvl7pPr marL="3200320" lvl="6" indent="-342891" algn="l">
              <a:lnSpc>
                <a:spcPct val="100000"/>
              </a:lnSpc>
              <a:spcBef>
                <a:spcPts val="360"/>
              </a:spcBef>
              <a:spcAft>
                <a:spcPts val="0"/>
              </a:spcAft>
              <a:buClr>
                <a:schemeClr val="dk1"/>
              </a:buClr>
              <a:buSzPts val="1800"/>
              <a:buChar char="●"/>
              <a:defRPr/>
            </a:lvl7pPr>
            <a:lvl8pPr marL="3657509" lvl="7" indent="-342891" algn="l">
              <a:lnSpc>
                <a:spcPct val="100000"/>
              </a:lnSpc>
              <a:spcBef>
                <a:spcPts val="360"/>
              </a:spcBef>
              <a:spcAft>
                <a:spcPts val="0"/>
              </a:spcAft>
              <a:buClr>
                <a:schemeClr val="dk1"/>
              </a:buClr>
              <a:buSzPts val="1800"/>
              <a:buChar char="○"/>
              <a:defRPr/>
            </a:lvl8pPr>
            <a:lvl9pPr marL="4114697" lvl="8" indent="-342891"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38" name="Google Shape;38;p14"/>
          <p:cNvSpPr txBox="1">
            <a:spLocks noGrp="1"/>
          </p:cNvSpPr>
          <p:nvPr>
            <p:ph type="body" idx="2"/>
          </p:nvPr>
        </p:nvSpPr>
        <p:spPr>
          <a:xfrm>
            <a:off x="3733067" y="4851000"/>
            <a:ext cx="7542000" cy="612000"/>
          </a:xfrm>
          <a:prstGeom prst="rect">
            <a:avLst/>
          </a:prstGeom>
          <a:noFill/>
          <a:ln>
            <a:noFill/>
          </a:ln>
        </p:spPr>
        <p:txBody>
          <a:bodyPr spcFirstLastPara="1" wrap="square" lIns="0" tIns="0" rIns="0" bIns="0" anchor="t" anchorCtr="0">
            <a:noAutofit/>
          </a:bodyPr>
          <a:lstStyle>
            <a:lvl1pPr marL="457189" lvl="0" indent="-228594" algn="l">
              <a:lnSpc>
                <a:spcPct val="100000"/>
              </a:lnSpc>
              <a:spcBef>
                <a:spcPts val="0"/>
              </a:spcBef>
              <a:spcAft>
                <a:spcPts val="0"/>
              </a:spcAft>
              <a:buSzPts val="1400"/>
              <a:buFont typeface="Arial"/>
              <a:buNone/>
              <a:defRPr sz="1400">
                <a:solidFill>
                  <a:schemeClr val="lt1"/>
                </a:solidFill>
                <a:latin typeface="Arial"/>
                <a:ea typeface="Arial"/>
                <a:cs typeface="Arial"/>
                <a:sym typeface="Arial"/>
              </a:defRPr>
            </a:lvl1pPr>
            <a:lvl2pPr marL="914377" lvl="1" indent="-380990" algn="l">
              <a:lnSpc>
                <a:spcPct val="100000"/>
              </a:lnSpc>
              <a:spcBef>
                <a:spcPts val="900"/>
              </a:spcBef>
              <a:spcAft>
                <a:spcPts val="0"/>
              </a:spcAft>
              <a:buSzPts val="2400"/>
              <a:buFont typeface="Arial"/>
              <a:buChar char="•"/>
              <a:defRPr/>
            </a:lvl2pPr>
            <a:lvl3pPr marL="1371566" lvl="2" indent="-355591" algn="l">
              <a:lnSpc>
                <a:spcPct val="100000"/>
              </a:lnSpc>
              <a:spcBef>
                <a:spcPts val="900"/>
              </a:spcBef>
              <a:spcAft>
                <a:spcPts val="0"/>
              </a:spcAft>
              <a:buSzPts val="2000"/>
              <a:buFont typeface="Arial"/>
              <a:buChar char="•"/>
              <a:defRPr/>
            </a:lvl3pPr>
            <a:lvl4pPr marL="1828754" lvl="3" indent="-355591" algn="l">
              <a:lnSpc>
                <a:spcPct val="100000"/>
              </a:lnSpc>
              <a:spcBef>
                <a:spcPts val="900"/>
              </a:spcBef>
              <a:spcAft>
                <a:spcPts val="0"/>
              </a:spcAft>
              <a:buSzPts val="2000"/>
              <a:buFont typeface="Arial"/>
              <a:buChar char="•"/>
              <a:defRPr/>
            </a:lvl4pPr>
            <a:lvl5pPr marL="2285943" lvl="4" indent="-342891" algn="l">
              <a:lnSpc>
                <a:spcPct val="100000"/>
              </a:lnSpc>
              <a:spcBef>
                <a:spcPts val="900"/>
              </a:spcBef>
              <a:spcAft>
                <a:spcPts val="0"/>
              </a:spcAft>
              <a:buSzPts val="1800"/>
              <a:buChar char="»"/>
              <a:defRPr/>
            </a:lvl5pPr>
            <a:lvl6pPr marL="2743131" lvl="5" indent="-342891" algn="l">
              <a:lnSpc>
                <a:spcPct val="100000"/>
              </a:lnSpc>
              <a:spcBef>
                <a:spcPts val="360"/>
              </a:spcBef>
              <a:spcAft>
                <a:spcPts val="0"/>
              </a:spcAft>
              <a:buClr>
                <a:schemeClr val="dk1"/>
              </a:buClr>
              <a:buSzPts val="1800"/>
              <a:buChar char="•"/>
              <a:defRPr/>
            </a:lvl6pPr>
            <a:lvl7pPr marL="3200320" lvl="6" indent="-342891" algn="l">
              <a:lnSpc>
                <a:spcPct val="100000"/>
              </a:lnSpc>
              <a:spcBef>
                <a:spcPts val="360"/>
              </a:spcBef>
              <a:spcAft>
                <a:spcPts val="0"/>
              </a:spcAft>
              <a:buClr>
                <a:schemeClr val="dk1"/>
              </a:buClr>
              <a:buSzPts val="1800"/>
              <a:buChar char="•"/>
              <a:defRPr/>
            </a:lvl7pPr>
            <a:lvl8pPr marL="3657509" lvl="7" indent="-342891" algn="l">
              <a:lnSpc>
                <a:spcPct val="100000"/>
              </a:lnSpc>
              <a:spcBef>
                <a:spcPts val="360"/>
              </a:spcBef>
              <a:spcAft>
                <a:spcPts val="0"/>
              </a:spcAft>
              <a:buClr>
                <a:schemeClr val="dk1"/>
              </a:buClr>
              <a:buSzPts val="1800"/>
              <a:buChar char="•"/>
              <a:defRPr/>
            </a:lvl8pPr>
            <a:lvl9pPr marL="4114697" lvl="8" indent="-342891"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39" name="Google Shape;39;p14"/>
          <p:cNvSpPr txBox="1">
            <a:spLocks noGrp="1"/>
          </p:cNvSpPr>
          <p:nvPr>
            <p:ph type="body" idx="3"/>
          </p:nvPr>
        </p:nvSpPr>
        <p:spPr>
          <a:xfrm>
            <a:off x="3733067" y="5494550"/>
            <a:ext cx="7542000" cy="548100"/>
          </a:xfrm>
          <a:prstGeom prst="rect">
            <a:avLst/>
          </a:prstGeom>
          <a:noFill/>
          <a:ln>
            <a:noFill/>
          </a:ln>
        </p:spPr>
        <p:txBody>
          <a:bodyPr spcFirstLastPara="1" wrap="square" lIns="0" tIns="0" rIns="0" bIns="0" anchor="t" anchorCtr="0">
            <a:noAutofit/>
          </a:bodyPr>
          <a:lstStyle>
            <a:lvl1pPr marL="457189" lvl="0" indent="-228594" algn="l">
              <a:lnSpc>
                <a:spcPct val="100000"/>
              </a:lnSpc>
              <a:spcBef>
                <a:spcPts val="0"/>
              </a:spcBef>
              <a:spcAft>
                <a:spcPts val="0"/>
              </a:spcAft>
              <a:buSzPts val="1400"/>
              <a:buFont typeface="Arial"/>
              <a:buNone/>
              <a:defRPr sz="1400">
                <a:solidFill>
                  <a:schemeClr val="lt1"/>
                </a:solidFill>
                <a:latin typeface="Arial"/>
                <a:ea typeface="Arial"/>
                <a:cs typeface="Arial"/>
                <a:sym typeface="Arial"/>
              </a:defRPr>
            </a:lvl1pPr>
            <a:lvl2pPr marL="914377" lvl="1" indent="-380990" algn="l">
              <a:lnSpc>
                <a:spcPct val="100000"/>
              </a:lnSpc>
              <a:spcBef>
                <a:spcPts val="900"/>
              </a:spcBef>
              <a:spcAft>
                <a:spcPts val="0"/>
              </a:spcAft>
              <a:buSzPts val="2400"/>
              <a:buFont typeface="Arial"/>
              <a:buChar char="•"/>
              <a:defRPr/>
            </a:lvl2pPr>
            <a:lvl3pPr marL="1371566" lvl="2" indent="-355591" algn="l">
              <a:lnSpc>
                <a:spcPct val="100000"/>
              </a:lnSpc>
              <a:spcBef>
                <a:spcPts val="900"/>
              </a:spcBef>
              <a:spcAft>
                <a:spcPts val="0"/>
              </a:spcAft>
              <a:buSzPts val="2000"/>
              <a:buFont typeface="Arial"/>
              <a:buChar char="•"/>
              <a:defRPr/>
            </a:lvl3pPr>
            <a:lvl4pPr marL="1828754" lvl="3" indent="-355591" algn="l">
              <a:lnSpc>
                <a:spcPct val="100000"/>
              </a:lnSpc>
              <a:spcBef>
                <a:spcPts val="900"/>
              </a:spcBef>
              <a:spcAft>
                <a:spcPts val="0"/>
              </a:spcAft>
              <a:buSzPts val="2000"/>
              <a:buFont typeface="Arial"/>
              <a:buChar char="•"/>
              <a:defRPr/>
            </a:lvl4pPr>
            <a:lvl5pPr marL="2285943" lvl="4" indent="-342891" algn="l">
              <a:lnSpc>
                <a:spcPct val="100000"/>
              </a:lnSpc>
              <a:spcBef>
                <a:spcPts val="900"/>
              </a:spcBef>
              <a:spcAft>
                <a:spcPts val="0"/>
              </a:spcAft>
              <a:buSzPts val="1800"/>
              <a:buChar char="○"/>
              <a:defRPr/>
            </a:lvl5pPr>
            <a:lvl6pPr marL="2743131" lvl="5" indent="-342891" algn="l">
              <a:lnSpc>
                <a:spcPct val="100000"/>
              </a:lnSpc>
              <a:spcBef>
                <a:spcPts val="360"/>
              </a:spcBef>
              <a:spcAft>
                <a:spcPts val="0"/>
              </a:spcAft>
              <a:buClr>
                <a:schemeClr val="dk1"/>
              </a:buClr>
              <a:buSzPts val="1800"/>
              <a:buChar char="■"/>
              <a:defRPr/>
            </a:lvl6pPr>
            <a:lvl7pPr marL="3200320" lvl="6" indent="-342891" algn="l">
              <a:lnSpc>
                <a:spcPct val="100000"/>
              </a:lnSpc>
              <a:spcBef>
                <a:spcPts val="360"/>
              </a:spcBef>
              <a:spcAft>
                <a:spcPts val="0"/>
              </a:spcAft>
              <a:buClr>
                <a:schemeClr val="dk1"/>
              </a:buClr>
              <a:buSzPts val="1800"/>
              <a:buChar char="●"/>
              <a:defRPr/>
            </a:lvl7pPr>
            <a:lvl8pPr marL="3657509" lvl="7" indent="-342891" algn="l">
              <a:lnSpc>
                <a:spcPct val="100000"/>
              </a:lnSpc>
              <a:spcBef>
                <a:spcPts val="360"/>
              </a:spcBef>
              <a:spcAft>
                <a:spcPts val="0"/>
              </a:spcAft>
              <a:buClr>
                <a:schemeClr val="dk1"/>
              </a:buClr>
              <a:buSzPts val="1800"/>
              <a:buChar char="○"/>
              <a:defRPr/>
            </a:lvl8pPr>
            <a:lvl9pPr marL="4114697" lvl="8" indent="-342891" algn="l">
              <a:lnSpc>
                <a:spcPct val="100000"/>
              </a:lnSpc>
              <a:spcBef>
                <a:spcPts val="36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9025679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
        <p:cNvGrpSpPr/>
        <p:nvPr/>
      </p:nvGrpSpPr>
      <p:grpSpPr>
        <a:xfrm>
          <a:off x="0" y="0"/>
          <a:ext cx="0" cy="0"/>
          <a:chOff x="0" y="0"/>
          <a:chExt cx="0" cy="0"/>
        </a:xfrm>
      </p:grpSpPr>
      <p:sp>
        <p:nvSpPr>
          <p:cNvPr id="21" name="Google Shape;21;p15"/>
          <p:cNvSpPr txBox="1">
            <a:spLocks noGrp="1"/>
          </p:cNvSpPr>
          <p:nvPr>
            <p:ph type="title"/>
          </p:nvPr>
        </p:nvSpPr>
        <p:spPr>
          <a:xfrm>
            <a:off x="433900" y="286824"/>
            <a:ext cx="11324400" cy="9780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200"/>
              <a:buNone/>
              <a:defRPr sz="3400" b="1" i="0" u="none" strike="noStrike" cap="none">
                <a:solidFill>
                  <a:schemeClr val="accent1"/>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r>
              <a:rPr lang="en-US"/>
              <a:t>Click to edit Master title style</a:t>
            </a:r>
            <a:endParaRPr/>
          </a:p>
        </p:txBody>
      </p:sp>
      <p:sp>
        <p:nvSpPr>
          <p:cNvPr id="23" name="Google Shape;23;p15"/>
          <p:cNvSpPr txBox="1">
            <a:spLocks noGrp="1"/>
          </p:cNvSpPr>
          <p:nvPr>
            <p:ph type="body" idx="1"/>
          </p:nvPr>
        </p:nvSpPr>
        <p:spPr>
          <a:xfrm>
            <a:off x="434300" y="1585925"/>
            <a:ext cx="11324000" cy="4662000"/>
          </a:xfrm>
          <a:prstGeom prst="rect">
            <a:avLst/>
          </a:prstGeom>
          <a:noFill/>
          <a:ln>
            <a:noFill/>
          </a:ln>
        </p:spPr>
        <p:txBody>
          <a:bodyPr spcFirstLastPara="1" wrap="square" lIns="0" tIns="0" rIns="0" bIns="0" anchor="t" anchorCtr="0">
            <a:noAutofit/>
          </a:bodyPr>
          <a:lstStyle>
            <a:lvl1pPr marL="457189" marR="0" lvl="0" indent="-387341" algn="l">
              <a:lnSpc>
                <a:spcPct val="100000"/>
              </a:lnSpc>
              <a:spcBef>
                <a:spcPts val="900"/>
              </a:spcBef>
              <a:spcAft>
                <a:spcPts val="0"/>
              </a:spcAft>
              <a:buClr>
                <a:schemeClr val="accent4"/>
              </a:buClr>
              <a:buSzPts val="2500"/>
              <a:buFont typeface="Arial"/>
              <a:buChar char="•"/>
              <a:defRPr sz="2700" b="0" i="0" u="none" strike="noStrike" cap="none">
                <a:solidFill>
                  <a:schemeClr val="dk1"/>
                </a:solidFill>
                <a:latin typeface="Arial"/>
                <a:ea typeface="Arial"/>
                <a:cs typeface="Arial"/>
                <a:sym typeface="Arial"/>
              </a:defRPr>
            </a:lvl1pPr>
            <a:lvl2pPr marL="914377" marR="0" lvl="1" indent="-368291" algn="l">
              <a:lnSpc>
                <a:spcPct val="100000"/>
              </a:lnSpc>
              <a:spcBef>
                <a:spcPts val="900"/>
              </a:spcBef>
              <a:spcAft>
                <a:spcPts val="0"/>
              </a:spcAft>
              <a:buClr>
                <a:schemeClr val="accent2"/>
              </a:buClr>
              <a:buSzPts val="2200"/>
              <a:buFont typeface="Merriweather Sans"/>
              <a:buChar char="-"/>
              <a:defRPr sz="2400" b="0" i="0" u="none" strike="noStrike" cap="none">
                <a:solidFill>
                  <a:schemeClr val="dk1"/>
                </a:solidFill>
                <a:latin typeface="Arial"/>
                <a:ea typeface="Arial"/>
                <a:cs typeface="Arial"/>
                <a:sym typeface="Arial"/>
              </a:defRPr>
            </a:lvl2pPr>
            <a:lvl3pPr marL="1371566" marR="0" lvl="2" indent="-355591" algn="l">
              <a:lnSpc>
                <a:spcPct val="100000"/>
              </a:lnSpc>
              <a:spcBef>
                <a:spcPts val="9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3pPr>
            <a:lvl4pPr marL="1828754" marR="0" lvl="3" indent="-342891" algn="l">
              <a:lnSpc>
                <a:spcPct val="100000"/>
              </a:lnSpc>
              <a:spcBef>
                <a:spcPts val="900"/>
              </a:spcBef>
              <a:spcAft>
                <a:spcPts val="0"/>
              </a:spcAft>
              <a:buClr>
                <a:schemeClr val="accent2"/>
              </a:buClr>
              <a:buSzPts val="1800"/>
              <a:buFont typeface="Merriweather Sans"/>
              <a:buChar char="-"/>
              <a:defRPr sz="2000" b="0" i="0" u="none" strike="noStrike" cap="none">
                <a:solidFill>
                  <a:schemeClr val="dk1"/>
                </a:solidFill>
                <a:latin typeface="Arial"/>
                <a:ea typeface="Arial"/>
                <a:cs typeface="Arial"/>
                <a:sym typeface="Arial"/>
              </a:defRPr>
            </a:lvl4pPr>
            <a:lvl5pPr marL="2285943" marR="0" lvl="4" indent="-355591" algn="l">
              <a:lnSpc>
                <a:spcPct val="100000"/>
              </a:lnSpc>
              <a:spcBef>
                <a:spcPts val="9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49242" algn="l">
              <a:lnSpc>
                <a:spcPct val="100000"/>
              </a:lnSpc>
              <a:spcBef>
                <a:spcPts val="4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320" marR="0" lvl="6" indent="-35559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Tree>
    <p:extLst>
      <p:ext uri="{BB962C8B-B14F-4D97-AF65-F5344CB8AC3E}">
        <p14:creationId xmlns:p14="http://schemas.microsoft.com/office/powerpoint/2010/main" val="520161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orBestResults">
  <p:cSld name="ForBestResults">
    <p:spTree>
      <p:nvGrpSpPr>
        <p:cNvPr id="1" name="Shape 66"/>
        <p:cNvGrpSpPr/>
        <p:nvPr/>
      </p:nvGrpSpPr>
      <p:grpSpPr>
        <a:xfrm>
          <a:off x="0" y="0"/>
          <a:ext cx="0" cy="0"/>
          <a:chOff x="0" y="0"/>
          <a:chExt cx="0" cy="0"/>
        </a:xfrm>
      </p:grpSpPr>
      <p:sp>
        <p:nvSpPr>
          <p:cNvPr id="68" name="Google Shape;68;p20"/>
          <p:cNvSpPr txBox="1">
            <a:spLocks noGrp="1"/>
          </p:cNvSpPr>
          <p:nvPr>
            <p:ph type="title"/>
          </p:nvPr>
        </p:nvSpPr>
        <p:spPr>
          <a:xfrm>
            <a:off x="433900" y="286824"/>
            <a:ext cx="11324400" cy="9780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rgbClr val="F1F3F3"/>
              </a:buClr>
              <a:buSzPts val="1200"/>
              <a:buNone/>
              <a:defRPr sz="3400" b="1" i="0" u="none" strike="noStrike" cap="none">
                <a:solidFill>
                  <a:srgbClr val="F1F3F3"/>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r>
              <a:rPr lang="en-US"/>
              <a:t>Click to edit Master title style</a:t>
            </a:r>
            <a:endParaRPr/>
          </a:p>
        </p:txBody>
      </p:sp>
      <p:sp>
        <p:nvSpPr>
          <p:cNvPr id="70" name="Google Shape;70;p20"/>
          <p:cNvSpPr txBox="1">
            <a:spLocks noGrp="1"/>
          </p:cNvSpPr>
          <p:nvPr>
            <p:ph type="body" idx="1"/>
          </p:nvPr>
        </p:nvSpPr>
        <p:spPr>
          <a:xfrm>
            <a:off x="434300" y="1585925"/>
            <a:ext cx="11324000" cy="4662000"/>
          </a:xfrm>
          <a:prstGeom prst="rect">
            <a:avLst/>
          </a:prstGeom>
          <a:noFill/>
          <a:ln>
            <a:noFill/>
          </a:ln>
        </p:spPr>
        <p:txBody>
          <a:bodyPr spcFirstLastPara="1" wrap="square" lIns="0" tIns="0" rIns="0" bIns="0" anchor="t" anchorCtr="0">
            <a:noAutofit/>
          </a:bodyPr>
          <a:lstStyle>
            <a:lvl1pPr marL="457189" marR="0" lvl="0" indent="-387341" algn="l">
              <a:lnSpc>
                <a:spcPct val="100000"/>
              </a:lnSpc>
              <a:spcBef>
                <a:spcPts val="900"/>
              </a:spcBef>
              <a:spcAft>
                <a:spcPts val="0"/>
              </a:spcAft>
              <a:buClr>
                <a:schemeClr val="accent4"/>
              </a:buClr>
              <a:buSzPts val="2500"/>
              <a:buFont typeface="Arial"/>
              <a:buChar char="•"/>
              <a:defRPr sz="2700" b="0" i="0" u="none" strike="noStrike" cap="none">
                <a:solidFill>
                  <a:schemeClr val="dk1"/>
                </a:solidFill>
                <a:latin typeface="Arial"/>
                <a:ea typeface="Arial"/>
                <a:cs typeface="Arial"/>
                <a:sym typeface="Arial"/>
              </a:defRPr>
            </a:lvl1pPr>
            <a:lvl2pPr marL="914377" marR="0" lvl="1" indent="-368291" algn="l">
              <a:lnSpc>
                <a:spcPct val="100000"/>
              </a:lnSpc>
              <a:spcBef>
                <a:spcPts val="900"/>
              </a:spcBef>
              <a:spcAft>
                <a:spcPts val="0"/>
              </a:spcAft>
              <a:buClr>
                <a:schemeClr val="accent2"/>
              </a:buClr>
              <a:buSzPts val="2200"/>
              <a:buFont typeface="Merriweather Sans"/>
              <a:buChar char="-"/>
              <a:defRPr sz="2400" b="0" i="0" u="none" strike="noStrike" cap="none">
                <a:solidFill>
                  <a:schemeClr val="dk1"/>
                </a:solidFill>
                <a:latin typeface="Arial"/>
                <a:ea typeface="Arial"/>
                <a:cs typeface="Arial"/>
                <a:sym typeface="Arial"/>
              </a:defRPr>
            </a:lvl2pPr>
            <a:lvl3pPr marL="1371566" marR="0" lvl="2" indent="-355591" algn="l">
              <a:lnSpc>
                <a:spcPct val="100000"/>
              </a:lnSpc>
              <a:spcBef>
                <a:spcPts val="9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3pPr>
            <a:lvl4pPr marL="1828754" marR="0" lvl="3" indent="-342891" algn="l">
              <a:lnSpc>
                <a:spcPct val="100000"/>
              </a:lnSpc>
              <a:spcBef>
                <a:spcPts val="900"/>
              </a:spcBef>
              <a:spcAft>
                <a:spcPts val="0"/>
              </a:spcAft>
              <a:buClr>
                <a:schemeClr val="accent2"/>
              </a:buClr>
              <a:buSzPts val="1800"/>
              <a:buFont typeface="Merriweather Sans"/>
              <a:buChar char="-"/>
              <a:defRPr sz="2000" b="0" i="0" u="none" strike="noStrike" cap="none">
                <a:solidFill>
                  <a:schemeClr val="dk1"/>
                </a:solidFill>
                <a:latin typeface="Arial"/>
                <a:ea typeface="Arial"/>
                <a:cs typeface="Arial"/>
                <a:sym typeface="Arial"/>
              </a:defRPr>
            </a:lvl4pPr>
            <a:lvl5pPr marL="2285943" marR="0" lvl="4" indent="-355591" algn="l">
              <a:lnSpc>
                <a:spcPct val="100000"/>
              </a:lnSpc>
              <a:spcBef>
                <a:spcPts val="9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49242" algn="l">
              <a:lnSpc>
                <a:spcPct val="100000"/>
              </a:lnSpc>
              <a:spcBef>
                <a:spcPts val="4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320" marR="0" lvl="6" indent="-35559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Tree>
    <p:extLst>
      <p:ext uri="{BB962C8B-B14F-4D97-AF65-F5344CB8AC3E}">
        <p14:creationId xmlns:p14="http://schemas.microsoft.com/office/powerpoint/2010/main" val="1598636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B7DAC-24E8-8744-B8FD-002BBB8E654B}"/>
              </a:ext>
            </a:extLst>
          </p:cNvPr>
          <p:cNvSpPr>
            <a:spLocks noGrp="1"/>
          </p:cNvSpPr>
          <p:nvPr>
            <p:ph type="title" hasCustomPrompt="1"/>
          </p:nvPr>
        </p:nvSpPr>
        <p:spPr/>
        <p:txBody>
          <a:bodyPr>
            <a:normAutofit/>
          </a:bodyPr>
          <a:lstStyle>
            <a:lvl1pPr>
              <a:defRPr sz="3000">
                <a:solidFill>
                  <a:srgbClr val="193E5F"/>
                </a:solidFill>
              </a:defRPr>
            </a:lvl1pPr>
          </a:lstStyle>
          <a:p>
            <a:r>
              <a:rPr lang="en-US" dirty="0"/>
              <a:t>Agenda</a:t>
            </a:r>
          </a:p>
        </p:txBody>
      </p:sp>
      <p:sp>
        <p:nvSpPr>
          <p:cNvPr id="3" name="Content Placeholder 2">
            <a:extLst>
              <a:ext uri="{FF2B5EF4-FFF2-40B4-BE49-F238E27FC236}">
                <a16:creationId xmlns:a16="http://schemas.microsoft.com/office/drawing/2014/main" id="{939A4874-2427-B244-BF9B-01B90A4D4236}"/>
              </a:ext>
            </a:extLst>
          </p:cNvPr>
          <p:cNvSpPr>
            <a:spLocks noGrp="1"/>
          </p:cNvSpPr>
          <p:nvPr>
            <p:ph idx="1" hasCustomPrompt="1"/>
          </p:nvPr>
        </p:nvSpPr>
        <p:spPr>
          <a:xfrm>
            <a:off x="435008" y="1518083"/>
            <a:ext cx="11256885" cy="4681550"/>
          </a:xfrm>
        </p:spPr>
        <p:txBody>
          <a:bodyPr>
            <a:normAutofit/>
          </a:bodyPr>
          <a:lstStyle>
            <a:lvl1pPr marL="342891" indent="-342891">
              <a:buClr>
                <a:srgbClr val="46D7E6"/>
              </a:buClr>
              <a:buFont typeface="+mj-lt"/>
              <a:buAutoNum type="arabicPeriod"/>
              <a:defRPr sz="1800"/>
            </a:lvl1pPr>
            <a:lvl2pPr marL="685783" indent="-342891">
              <a:buFont typeface="+mj-lt"/>
              <a:buAutoNum type="arabicPeriod"/>
              <a:defRPr sz="1500"/>
            </a:lvl2pPr>
            <a:lvl3pPr marL="942951" indent="-257168">
              <a:buFont typeface="+mj-lt"/>
              <a:buAutoNum type="arabicPeriod"/>
              <a:defRPr sz="1351"/>
            </a:lvl3pPr>
            <a:lvl4pPr marL="1285843" indent="-257168">
              <a:buFont typeface="+mj-lt"/>
              <a:buAutoNum type="arabicPeriod"/>
              <a:defRPr sz="1200"/>
            </a:lvl4pPr>
            <a:lvl5pPr marL="1628734" indent="-257168">
              <a:buFont typeface="+mj-lt"/>
              <a:buAutoNum type="arabicPeriod"/>
              <a:defRPr sz="1200"/>
            </a:lvl5pPr>
          </a:lstStyle>
          <a:p>
            <a:pPr lvl="0"/>
            <a:r>
              <a:rPr lang="en-US" dirty="0"/>
              <a:t>Edit Master text styles</a:t>
            </a:r>
          </a:p>
          <a:p>
            <a:pPr lvl="0"/>
            <a:r>
              <a:rPr lang="en-US" dirty="0"/>
              <a:t>Testing</a:t>
            </a:r>
          </a:p>
          <a:p>
            <a:pPr lvl="0"/>
            <a:endParaRPr lang="en-US" dirty="0"/>
          </a:p>
          <a:p>
            <a:pPr lvl="0"/>
            <a:endParaRPr lang="en-US" dirty="0"/>
          </a:p>
        </p:txBody>
      </p:sp>
      <p:sp>
        <p:nvSpPr>
          <p:cNvPr id="6" name="Slide Number Placeholder 21">
            <a:extLst>
              <a:ext uri="{FF2B5EF4-FFF2-40B4-BE49-F238E27FC236}">
                <a16:creationId xmlns:a16="http://schemas.microsoft.com/office/drawing/2014/main" id="{C9F91549-616F-AC8F-EB3F-2B2EA8CE8FCF}"/>
              </a:ext>
            </a:extLst>
          </p:cNvPr>
          <p:cNvSpPr txBox="1">
            <a:spLocks/>
          </p:cNvSpPr>
          <p:nvPr/>
        </p:nvSpPr>
        <p:spPr>
          <a:xfrm>
            <a:off x="7647925" y="6300095"/>
            <a:ext cx="2743200" cy="365125"/>
          </a:xfrm>
          <a:prstGeom prst="rect">
            <a:avLst/>
          </a:prstGeom>
        </p:spPr>
        <p:txBody>
          <a:bodyPr vert="horz" lIns="68580" tIns="34291" rIns="68580" bIns="34291"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latin typeface="Roboto" panose="02000000000000000000" pitchFamily="2" charset="0"/>
                <a:ea typeface="Roboto" panose="02000000000000000000" pitchFamily="2" charset="0"/>
                <a:cs typeface="Arial" panose="020B0604020202020204" pitchFamily="34" charset="0"/>
              </a:rPr>
              <a:t>Slide </a:t>
            </a:r>
            <a:fld id="{0A595528-1B0D-5B42-8BB9-94166887ADF0}" type="slidenum">
              <a:rPr lang="en-US" sz="900" smtClean="0">
                <a:latin typeface="Roboto" panose="02000000000000000000" pitchFamily="2" charset="0"/>
                <a:ea typeface="Roboto" panose="02000000000000000000" pitchFamily="2" charset="0"/>
                <a:cs typeface="Arial" panose="020B0604020202020204" pitchFamily="34" charset="0"/>
              </a:rPr>
              <a:pPr/>
              <a:t>‹#›</a:t>
            </a:fld>
            <a:r>
              <a:rPr lang="en-US" sz="900" dirty="0">
                <a:latin typeface="Roboto" panose="02000000000000000000" pitchFamily="2" charset="0"/>
                <a:ea typeface="Roboto" panose="02000000000000000000" pitchFamily="2" charset="0"/>
                <a:cs typeface="Arial" panose="020B0604020202020204" pitchFamily="34" charset="0"/>
              </a:rPr>
              <a:t> |</a:t>
            </a:r>
          </a:p>
        </p:txBody>
      </p:sp>
      <p:pic>
        <p:nvPicPr>
          <p:cNvPr id="8" name="Picture 7" descr="A blue letter on a black background&#10;&#10;Description automatically generated with low confidence">
            <a:extLst>
              <a:ext uri="{FF2B5EF4-FFF2-40B4-BE49-F238E27FC236}">
                <a16:creationId xmlns:a16="http://schemas.microsoft.com/office/drawing/2014/main" id="{1D5915D1-7BAC-A870-92D5-0218F3EE6A86}"/>
              </a:ext>
            </a:extLst>
          </p:cNvPr>
          <p:cNvPicPr>
            <a:picLocks noChangeAspect="1"/>
          </p:cNvPicPr>
          <p:nvPr/>
        </p:nvPicPr>
        <p:blipFill>
          <a:blip r:embed="rId2"/>
          <a:stretch>
            <a:fillRect/>
          </a:stretch>
        </p:blipFill>
        <p:spPr>
          <a:xfrm>
            <a:off x="10717033" y="6340808"/>
            <a:ext cx="974859" cy="283684"/>
          </a:xfrm>
          <a:prstGeom prst="rect">
            <a:avLst/>
          </a:prstGeom>
        </p:spPr>
      </p:pic>
    </p:spTree>
    <p:extLst>
      <p:ext uri="{BB962C8B-B14F-4D97-AF65-F5344CB8AC3E}">
        <p14:creationId xmlns:p14="http://schemas.microsoft.com/office/powerpoint/2010/main" val="119661751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Mostly Full Page Content">
  <p:cSld name="Mostly Full Page Content">
    <p:spTree>
      <p:nvGrpSpPr>
        <p:cNvPr id="1" name="Shape 33"/>
        <p:cNvGrpSpPr/>
        <p:nvPr/>
      </p:nvGrpSpPr>
      <p:grpSpPr>
        <a:xfrm>
          <a:off x="0" y="0"/>
          <a:ext cx="0" cy="0"/>
          <a:chOff x="0" y="0"/>
          <a:chExt cx="0" cy="0"/>
        </a:xfrm>
      </p:grpSpPr>
      <p:sp>
        <p:nvSpPr>
          <p:cNvPr id="36" name="Google Shape;36;ge784d95606_0_99"/>
          <p:cNvSpPr txBox="1">
            <a:spLocks noGrp="1"/>
          </p:cNvSpPr>
          <p:nvPr>
            <p:ph type="body" idx="1"/>
          </p:nvPr>
        </p:nvSpPr>
        <p:spPr>
          <a:xfrm>
            <a:off x="433916" y="322216"/>
            <a:ext cx="11324000" cy="5945700"/>
          </a:xfrm>
          <a:prstGeom prst="rect">
            <a:avLst/>
          </a:prstGeom>
          <a:noFill/>
          <a:ln>
            <a:noFill/>
          </a:ln>
        </p:spPr>
        <p:txBody>
          <a:bodyPr spcFirstLastPara="1" wrap="square" lIns="0" tIns="0" rIns="0" bIns="0" anchor="t" anchorCtr="0">
            <a:noAutofit/>
          </a:bodyPr>
          <a:lstStyle>
            <a:lvl1pPr marL="457189" lvl="0" indent="-342891" algn="l">
              <a:lnSpc>
                <a:spcPct val="100000"/>
              </a:lnSpc>
              <a:spcBef>
                <a:spcPts val="900"/>
              </a:spcBef>
              <a:spcAft>
                <a:spcPts val="0"/>
              </a:spcAft>
              <a:buSzPts val="1800"/>
              <a:buChar char="•"/>
              <a:defRPr/>
            </a:lvl1pPr>
            <a:lvl2pPr marL="914377" lvl="1" indent="-342891" algn="l">
              <a:lnSpc>
                <a:spcPct val="100000"/>
              </a:lnSpc>
              <a:spcBef>
                <a:spcPts val="900"/>
              </a:spcBef>
              <a:spcAft>
                <a:spcPts val="0"/>
              </a:spcAft>
              <a:buSzPts val="1800"/>
              <a:buChar char="-"/>
              <a:defRPr/>
            </a:lvl2pPr>
            <a:lvl3pPr marL="1371566" lvl="2" indent="-342891" algn="l">
              <a:lnSpc>
                <a:spcPct val="100000"/>
              </a:lnSpc>
              <a:spcBef>
                <a:spcPts val="900"/>
              </a:spcBef>
              <a:spcAft>
                <a:spcPts val="0"/>
              </a:spcAft>
              <a:buSzPts val="1800"/>
              <a:buChar char="•"/>
              <a:defRPr/>
            </a:lvl3pPr>
            <a:lvl4pPr marL="1828754" lvl="3" indent="-342891" algn="l">
              <a:lnSpc>
                <a:spcPct val="100000"/>
              </a:lnSpc>
              <a:spcBef>
                <a:spcPts val="900"/>
              </a:spcBef>
              <a:spcAft>
                <a:spcPts val="0"/>
              </a:spcAft>
              <a:buSzPts val="1800"/>
              <a:buChar char="-"/>
              <a:defRPr/>
            </a:lvl4pPr>
            <a:lvl5pPr marL="2285943" lvl="4" indent="-342891" algn="l">
              <a:lnSpc>
                <a:spcPct val="100000"/>
              </a:lnSpc>
              <a:spcBef>
                <a:spcPts val="900"/>
              </a:spcBef>
              <a:spcAft>
                <a:spcPts val="0"/>
              </a:spcAft>
              <a:buSzPts val="1800"/>
              <a:buChar char="»"/>
              <a:defRPr/>
            </a:lvl5pPr>
            <a:lvl6pPr marL="2743131" lvl="5" indent="-342891" algn="l">
              <a:lnSpc>
                <a:spcPct val="100000"/>
              </a:lnSpc>
              <a:spcBef>
                <a:spcPts val="360"/>
              </a:spcBef>
              <a:spcAft>
                <a:spcPts val="0"/>
              </a:spcAft>
              <a:buClr>
                <a:schemeClr val="dk1"/>
              </a:buClr>
              <a:buSzPts val="1800"/>
              <a:buChar char="•"/>
              <a:defRPr/>
            </a:lvl6pPr>
            <a:lvl7pPr marL="3200320" lvl="6" indent="-342891" algn="l">
              <a:lnSpc>
                <a:spcPct val="100000"/>
              </a:lnSpc>
              <a:spcBef>
                <a:spcPts val="360"/>
              </a:spcBef>
              <a:spcAft>
                <a:spcPts val="0"/>
              </a:spcAft>
              <a:buClr>
                <a:schemeClr val="dk1"/>
              </a:buClr>
              <a:buSzPts val="1800"/>
              <a:buChar char="•"/>
              <a:defRPr/>
            </a:lvl7pPr>
            <a:lvl8pPr marL="3657509" lvl="7" indent="-342891" algn="l">
              <a:lnSpc>
                <a:spcPct val="100000"/>
              </a:lnSpc>
              <a:spcBef>
                <a:spcPts val="360"/>
              </a:spcBef>
              <a:spcAft>
                <a:spcPts val="0"/>
              </a:spcAft>
              <a:buClr>
                <a:schemeClr val="dk1"/>
              </a:buClr>
              <a:buSzPts val="1800"/>
              <a:buChar char="•"/>
              <a:defRPr/>
            </a:lvl8pPr>
            <a:lvl9pPr marL="4114697" lvl="8" indent="-342891" algn="l">
              <a:lnSpc>
                <a:spcPct val="100000"/>
              </a:lnSpc>
              <a:spcBef>
                <a:spcPts val="360"/>
              </a:spcBef>
              <a:spcAft>
                <a:spcPts val="0"/>
              </a:spcAft>
              <a:buClr>
                <a:schemeClr val="dk1"/>
              </a:buClr>
              <a:buSzPts val="1800"/>
              <a:buChar char="•"/>
              <a:defRPr/>
            </a:lvl9pPr>
          </a:lstStyle>
          <a:p>
            <a:endParaRPr/>
          </a:p>
        </p:txBody>
      </p:sp>
      <p:sp>
        <p:nvSpPr>
          <p:cNvPr id="37" name="Google Shape;37;ge784d95606_0_99"/>
          <p:cNvSpPr txBox="1">
            <a:spLocks noGrp="1"/>
          </p:cNvSpPr>
          <p:nvPr>
            <p:ph type="ftr" idx="11"/>
          </p:nvPr>
        </p:nvSpPr>
        <p:spPr>
          <a:xfrm>
            <a:off x="433916" y="6432265"/>
            <a:ext cx="39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3929187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88C2642E-FB92-7044-B57E-958B5E8CE452}"/>
              </a:ext>
            </a:extLst>
          </p:cNvPr>
          <p:cNvSpPr>
            <a:spLocks noGrp="1"/>
          </p:cNvSpPr>
          <p:nvPr>
            <p:ph type="title"/>
          </p:nvPr>
        </p:nvSpPr>
        <p:spPr bwMode="auto">
          <a:xfrm>
            <a:off x="433916" y="305124"/>
            <a:ext cx="11324168" cy="92211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 name="Text Placeholder 2">
            <a:extLst>
              <a:ext uri="{FF2B5EF4-FFF2-40B4-BE49-F238E27FC236}">
                <a16:creationId xmlns:a16="http://schemas.microsoft.com/office/drawing/2014/main" id="{B35132C6-9A9B-9948-B83D-318413D3F934}"/>
              </a:ext>
            </a:extLst>
          </p:cNvPr>
          <p:cNvSpPr>
            <a:spLocks noGrp="1"/>
          </p:cNvSpPr>
          <p:nvPr>
            <p:ph idx="1"/>
          </p:nvPr>
        </p:nvSpPr>
        <p:spPr bwMode="auto">
          <a:xfrm>
            <a:off x="433916" y="1691642"/>
            <a:ext cx="11324168" cy="455644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2194CAC4-BBF3-0D46-B5FB-55844D21BB4F}"/>
              </a:ext>
            </a:extLst>
          </p:cNvPr>
          <p:cNvSpPr>
            <a:spLocks noGrp="1"/>
          </p:cNvSpPr>
          <p:nvPr>
            <p:ph type="ftr" sz="quarter" idx="3"/>
          </p:nvPr>
        </p:nvSpPr>
        <p:spPr>
          <a:xfrm>
            <a:off x="433919" y="6425890"/>
            <a:ext cx="3943012" cy="365125"/>
          </a:xfrm>
          <a:prstGeom prst="rect">
            <a:avLst/>
          </a:prstGeom>
        </p:spPr>
        <p:txBody>
          <a:bodyPr vert="horz" lIns="91440" tIns="45720" rIns="91440" bIns="45720" rtlCol="0" anchor="ctr"/>
          <a:lstStyle>
            <a:lvl1pPr algn="l" fontAlgn="auto">
              <a:spcBef>
                <a:spcPts val="0"/>
              </a:spcBef>
              <a:spcAft>
                <a:spcPts val="0"/>
              </a:spcAft>
              <a:defRPr sz="1000" dirty="0" smtClean="0">
                <a:solidFill>
                  <a:schemeClr val="bg1"/>
                </a:solidFill>
                <a:latin typeface="+mn-lt"/>
                <a:ea typeface="+mn-ea"/>
                <a:cs typeface="+mn-cs"/>
              </a:defRPr>
            </a:lvl1pPr>
          </a:lstStyle>
          <a:p>
            <a:pPr>
              <a:defRPr/>
            </a:pPr>
            <a:r>
              <a:rPr lang="en-US" dirty="0"/>
              <a:t>© 2022 Center for Effective Public Policy</a:t>
            </a:r>
          </a:p>
        </p:txBody>
      </p:sp>
    </p:spTree>
    <p:extLst>
      <p:ext uri="{BB962C8B-B14F-4D97-AF65-F5344CB8AC3E}">
        <p14:creationId xmlns:p14="http://schemas.microsoft.com/office/powerpoint/2010/main" val="1174582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3Col">
  <p:cSld name="Title and Content-3Col">
    <p:spTree>
      <p:nvGrpSpPr>
        <p:cNvPr id="1" name="Shape 33"/>
        <p:cNvGrpSpPr/>
        <p:nvPr/>
      </p:nvGrpSpPr>
      <p:grpSpPr>
        <a:xfrm>
          <a:off x="0" y="0"/>
          <a:ext cx="0" cy="0"/>
          <a:chOff x="0" y="0"/>
          <a:chExt cx="0" cy="0"/>
        </a:xfrm>
      </p:grpSpPr>
      <p:sp>
        <p:nvSpPr>
          <p:cNvPr id="34" name="Google Shape;34;p121"/>
          <p:cNvSpPr txBox="1">
            <a:spLocks noGrp="1"/>
          </p:cNvSpPr>
          <p:nvPr>
            <p:ph type="title"/>
          </p:nvPr>
        </p:nvSpPr>
        <p:spPr>
          <a:xfrm>
            <a:off x="433916" y="305124"/>
            <a:ext cx="11324168" cy="922114"/>
          </a:xfrm>
          <a:prstGeom prst="rect">
            <a:avLst/>
          </a:prstGeom>
          <a:noFill/>
          <a:ln>
            <a:noFill/>
          </a:ln>
        </p:spPr>
        <p:txBody>
          <a:bodyPr spcFirstLastPara="1" wrap="square" lIns="0" tIns="0" rIns="0" bIns="0" anchor="b" anchorCtr="0">
            <a:noAutofit/>
          </a:bodyPr>
          <a:lstStyle>
            <a:lvl1pPr lvl="0" algn="l">
              <a:lnSpc>
                <a:spcPct val="200000"/>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121"/>
          <p:cNvSpPr txBox="1">
            <a:spLocks noGrp="1"/>
          </p:cNvSpPr>
          <p:nvPr>
            <p:ph type="body" idx="1"/>
          </p:nvPr>
        </p:nvSpPr>
        <p:spPr>
          <a:xfrm>
            <a:off x="433916" y="1691642"/>
            <a:ext cx="11324168" cy="4556449"/>
          </a:xfrm>
          <a:prstGeom prst="rect">
            <a:avLst/>
          </a:prstGeom>
          <a:noFill/>
          <a:ln>
            <a:noFill/>
          </a:ln>
        </p:spPr>
        <p:txBody>
          <a:bodyPr spcFirstLastPara="1" wrap="square" lIns="0" tIns="0" rIns="0" bIns="0" anchor="t" anchorCtr="0">
            <a:noAutofit/>
          </a:bodyPr>
          <a:lstStyle>
            <a:lvl1pPr marL="457189" lvl="0" indent="-342891" algn="l">
              <a:spcBef>
                <a:spcPts val="900"/>
              </a:spcBef>
              <a:spcAft>
                <a:spcPts val="0"/>
              </a:spcAft>
              <a:buSzPts val="1800"/>
              <a:buChar char="•"/>
              <a:defRPr/>
            </a:lvl1pPr>
            <a:lvl2pPr marL="914377" lvl="1" indent="-342891" algn="l">
              <a:spcBef>
                <a:spcPts val="900"/>
              </a:spcBef>
              <a:spcAft>
                <a:spcPts val="0"/>
              </a:spcAft>
              <a:buSzPts val="1800"/>
              <a:buChar char="-"/>
              <a:defRPr/>
            </a:lvl2pPr>
            <a:lvl3pPr marL="1371566" lvl="2" indent="-342891" algn="l">
              <a:spcBef>
                <a:spcPts val="900"/>
              </a:spcBef>
              <a:spcAft>
                <a:spcPts val="0"/>
              </a:spcAft>
              <a:buSzPts val="1800"/>
              <a:buChar char="•"/>
              <a:defRPr/>
            </a:lvl3pPr>
            <a:lvl4pPr marL="1828754" lvl="3" indent="-342891" algn="l">
              <a:spcBef>
                <a:spcPts val="900"/>
              </a:spcBef>
              <a:spcAft>
                <a:spcPts val="0"/>
              </a:spcAft>
              <a:buSzPts val="1800"/>
              <a:buChar char="-"/>
              <a:defRPr/>
            </a:lvl4pPr>
            <a:lvl5pPr marL="2285943" lvl="4" indent="-342891" algn="l">
              <a:spcBef>
                <a:spcPts val="900"/>
              </a:spcBef>
              <a:spcAft>
                <a:spcPts val="0"/>
              </a:spcAft>
              <a:buSzPts val="1800"/>
              <a:buChar char="»"/>
              <a:defRPr/>
            </a:lvl5pPr>
            <a:lvl6pPr marL="2743131" lvl="5" indent="-342891" algn="l">
              <a:spcBef>
                <a:spcPts val="360"/>
              </a:spcBef>
              <a:spcAft>
                <a:spcPts val="0"/>
              </a:spcAft>
              <a:buClr>
                <a:schemeClr val="dk1"/>
              </a:buClr>
              <a:buSzPts val="1800"/>
              <a:buChar char="•"/>
              <a:defRPr/>
            </a:lvl6pPr>
            <a:lvl7pPr marL="3200320" lvl="6" indent="-342891" algn="l">
              <a:spcBef>
                <a:spcPts val="360"/>
              </a:spcBef>
              <a:spcAft>
                <a:spcPts val="0"/>
              </a:spcAft>
              <a:buClr>
                <a:schemeClr val="dk1"/>
              </a:buClr>
              <a:buSzPts val="1800"/>
              <a:buChar char="•"/>
              <a:defRPr/>
            </a:lvl7pPr>
            <a:lvl8pPr marL="3657509" lvl="7" indent="-342891" algn="l">
              <a:spcBef>
                <a:spcPts val="360"/>
              </a:spcBef>
              <a:spcAft>
                <a:spcPts val="0"/>
              </a:spcAft>
              <a:buClr>
                <a:schemeClr val="dk1"/>
              </a:buClr>
              <a:buSzPts val="1800"/>
              <a:buChar char="•"/>
              <a:defRPr/>
            </a:lvl8pPr>
            <a:lvl9pPr marL="4114697" lvl="8" indent="-342891" algn="l">
              <a:spcBef>
                <a:spcPts val="360"/>
              </a:spcBef>
              <a:spcAft>
                <a:spcPts val="0"/>
              </a:spcAft>
              <a:buClr>
                <a:schemeClr val="dk1"/>
              </a:buClr>
              <a:buSzPts val="1800"/>
              <a:buChar char="•"/>
              <a:defRPr/>
            </a:lvl9pPr>
          </a:lstStyle>
          <a:p>
            <a:endParaRPr/>
          </a:p>
        </p:txBody>
      </p:sp>
      <p:sp>
        <p:nvSpPr>
          <p:cNvPr id="36" name="Google Shape;36;p121"/>
          <p:cNvSpPr txBox="1">
            <a:spLocks noGrp="1"/>
          </p:cNvSpPr>
          <p:nvPr>
            <p:ph type="ftr" idx="11"/>
          </p:nvPr>
        </p:nvSpPr>
        <p:spPr>
          <a:xfrm>
            <a:off x="433919" y="6425890"/>
            <a:ext cx="39430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75349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3917" y="1691639"/>
            <a:ext cx="5278907" cy="4552381"/>
          </a:xfrm>
        </p:spPr>
        <p:txBody>
          <a:bodyPr/>
          <a:lstStyle>
            <a:lvl1pPr>
              <a:buClr>
                <a:schemeClr val="accent1"/>
              </a:buClr>
              <a:defRPr sz="28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79175" y="1691639"/>
            <a:ext cx="5278908" cy="4552381"/>
          </a:xfrm>
        </p:spPr>
        <p:txBody>
          <a:bodyPr/>
          <a:lstStyle>
            <a:lvl1pPr>
              <a:buClr>
                <a:schemeClr val="accent1"/>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CACFB344-C5CB-A741-9F53-336A10723E88}"/>
              </a:ext>
            </a:extLst>
          </p:cNvPr>
          <p:cNvSpPr>
            <a:spLocks noGrp="1"/>
          </p:cNvSpPr>
          <p:nvPr>
            <p:ph type="ftr" sz="quarter" idx="3"/>
          </p:nvPr>
        </p:nvSpPr>
        <p:spPr>
          <a:xfrm>
            <a:off x="433919" y="6425890"/>
            <a:ext cx="3943012" cy="365125"/>
          </a:xfrm>
          <a:prstGeom prst="rect">
            <a:avLst/>
          </a:prstGeom>
        </p:spPr>
        <p:txBody>
          <a:bodyPr vert="horz" lIns="91440" tIns="45720" rIns="91440" bIns="45720" rtlCol="0" anchor="ctr"/>
          <a:lstStyle>
            <a:lvl1pPr algn="l" fontAlgn="auto">
              <a:spcBef>
                <a:spcPts val="0"/>
              </a:spcBef>
              <a:spcAft>
                <a:spcPts val="0"/>
              </a:spcAft>
              <a:defRPr sz="1000" dirty="0" smtClean="0">
                <a:solidFill>
                  <a:schemeClr val="bg1"/>
                </a:solidFill>
                <a:latin typeface="+mn-lt"/>
                <a:ea typeface="+mn-ea"/>
                <a:cs typeface="+mn-cs"/>
              </a:defRPr>
            </a:lvl1pPr>
          </a:lstStyle>
          <a:p>
            <a:pPr>
              <a:defRPr/>
            </a:pPr>
            <a:r>
              <a:rPr lang="en-US" dirty="0"/>
              <a:t>© 2022 Center for Effective Public Policy</a:t>
            </a:r>
          </a:p>
        </p:txBody>
      </p:sp>
      <p:sp>
        <p:nvSpPr>
          <p:cNvPr id="16" name="Title Placeholder 1">
            <a:extLst>
              <a:ext uri="{FF2B5EF4-FFF2-40B4-BE49-F238E27FC236}">
                <a16:creationId xmlns:a16="http://schemas.microsoft.com/office/drawing/2014/main" id="{A02B35AA-92FD-4C48-AD45-3DB369563967}"/>
              </a:ext>
            </a:extLst>
          </p:cNvPr>
          <p:cNvSpPr>
            <a:spLocks noGrp="1"/>
          </p:cNvSpPr>
          <p:nvPr>
            <p:ph type="title"/>
          </p:nvPr>
        </p:nvSpPr>
        <p:spPr bwMode="auto">
          <a:xfrm>
            <a:off x="433916" y="305124"/>
            <a:ext cx="11324168" cy="92211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213174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3 Disclosure">
    <p:spTree>
      <p:nvGrpSpPr>
        <p:cNvPr id="1" name=""/>
        <p:cNvGrpSpPr/>
        <p:nvPr/>
      </p:nvGrpSpPr>
      <p:grpSpPr>
        <a:xfrm>
          <a:off x="0" y="0"/>
          <a:ext cx="0" cy="0"/>
          <a:chOff x="0" y="0"/>
          <a:chExt cx="0" cy="0"/>
        </a:xfrm>
      </p:grpSpPr>
      <p:sp>
        <p:nvSpPr>
          <p:cNvPr id="4" name="Google Shape;20;p82">
            <a:extLst>
              <a:ext uri="{FF2B5EF4-FFF2-40B4-BE49-F238E27FC236}">
                <a16:creationId xmlns:a16="http://schemas.microsoft.com/office/drawing/2014/main" id="{116A01BE-7A56-D1ED-0F75-C4E4E1120E35}"/>
              </a:ext>
            </a:extLst>
          </p:cNvPr>
          <p:cNvSpPr txBox="1"/>
          <p:nvPr/>
        </p:nvSpPr>
        <p:spPr>
          <a:xfrm>
            <a:off x="7647925" y="6300095"/>
            <a:ext cx="2743200" cy="365125"/>
          </a:xfrm>
          <a:prstGeom prst="rect">
            <a:avLst/>
          </a:prstGeom>
          <a:noFill/>
          <a:ln>
            <a:noFill/>
          </a:ln>
        </p:spPr>
        <p:txBody>
          <a:bodyPr spcFirstLastPara="1" wrap="square" lIns="68569" tIns="34275" rIns="68569" bIns="34275"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900" b="0" i="0" u="none" strike="noStrike" cap="none" dirty="0">
                <a:solidFill>
                  <a:srgbClr val="000000"/>
                </a:solidFill>
                <a:latin typeface="Roboto" panose="02000000000000000000" pitchFamily="2" charset="0"/>
                <a:ea typeface="Roboto" panose="02000000000000000000" pitchFamily="2" charset="0"/>
                <a:cs typeface="Arial"/>
                <a:sym typeface="Arial"/>
              </a:rPr>
              <a:t>Slide </a:t>
            </a:r>
            <a:fld id="{00000000-1234-1234-1234-123412341234}" type="slidenum">
              <a:rPr lang="en-US" sz="900" b="0" i="0" u="none" strike="noStrike" cap="none">
                <a:solidFill>
                  <a:srgbClr val="000000"/>
                </a:solidFill>
                <a:latin typeface="Roboto" panose="02000000000000000000" pitchFamily="2" charset="0"/>
                <a:ea typeface="Roboto" panose="02000000000000000000" pitchFamily="2" charset="0"/>
                <a:cs typeface="Arial"/>
                <a:sym typeface="Arial"/>
              </a:rPr>
              <a:pPr marL="0" marR="0" lvl="0" indent="0" algn="r" rtl="0">
                <a:lnSpc>
                  <a:spcPct val="100000"/>
                </a:lnSpc>
                <a:spcBef>
                  <a:spcPts val="0"/>
                </a:spcBef>
                <a:spcAft>
                  <a:spcPts val="0"/>
                </a:spcAft>
                <a:buClr>
                  <a:srgbClr val="000000"/>
                </a:buClr>
                <a:buSzPts val="1200"/>
                <a:buFont typeface="Arial"/>
                <a:buNone/>
              </a:pPr>
              <a:t>‹#›</a:t>
            </a:fld>
            <a:r>
              <a:rPr lang="en-US" sz="900" b="0" i="0" u="none" strike="noStrike" cap="none" dirty="0">
                <a:solidFill>
                  <a:srgbClr val="000000"/>
                </a:solidFill>
                <a:latin typeface="Roboto" panose="02000000000000000000" pitchFamily="2" charset="0"/>
                <a:ea typeface="Roboto" panose="02000000000000000000" pitchFamily="2" charset="0"/>
                <a:cs typeface="Arial"/>
                <a:sym typeface="Arial"/>
              </a:rPr>
              <a:t> |</a:t>
            </a:r>
            <a:endParaRPr sz="1051" b="0" i="0" u="none" strike="noStrike" cap="none" dirty="0">
              <a:solidFill>
                <a:srgbClr val="000000"/>
              </a:solidFill>
              <a:latin typeface="Roboto" panose="02000000000000000000" pitchFamily="2" charset="0"/>
              <a:ea typeface="Roboto" panose="02000000000000000000" pitchFamily="2" charset="0"/>
              <a:cs typeface="Arial"/>
              <a:sym typeface="Arial"/>
            </a:endParaRPr>
          </a:p>
        </p:txBody>
      </p:sp>
      <p:pic>
        <p:nvPicPr>
          <p:cNvPr id="10" name="Google Shape;21;p82" descr="A blue letter on a black background&#10;&#10;Description automatically generated with low confidence">
            <a:extLst>
              <a:ext uri="{FF2B5EF4-FFF2-40B4-BE49-F238E27FC236}">
                <a16:creationId xmlns:a16="http://schemas.microsoft.com/office/drawing/2014/main" id="{D72E9AEA-7FF9-F9FA-0EC7-FA48D1538B65}"/>
              </a:ext>
            </a:extLst>
          </p:cNvPr>
          <p:cNvPicPr preferRelativeResize="0"/>
          <p:nvPr/>
        </p:nvPicPr>
        <p:blipFill rotWithShape="1">
          <a:blip r:embed="rId2">
            <a:alphaModFix/>
          </a:blip>
          <a:srcRect/>
          <a:stretch/>
        </p:blipFill>
        <p:spPr>
          <a:xfrm>
            <a:off x="10717033" y="6340808"/>
            <a:ext cx="974859" cy="283684"/>
          </a:xfrm>
          <a:prstGeom prst="rect">
            <a:avLst/>
          </a:prstGeom>
          <a:noFill/>
          <a:ln>
            <a:noFill/>
          </a:ln>
        </p:spPr>
      </p:pic>
      <p:pic>
        <p:nvPicPr>
          <p:cNvPr id="5" name="Google Shape;23;p82" descr="A picture containing icon&#10;&#10;Description automatically generated">
            <a:extLst>
              <a:ext uri="{FF2B5EF4-FFF2-40B4-BE49-F238E27FC236}">
                <a16:creationId xmlns:a16="http://schemas.microsoft.com/office/drawing/2014/main" id="{B8AA9CF2-ECBC-F5CF-8377-AC446837E54A}"/>
              </a:ext>
            </a:extLst>
          </p:cNvPr>
          <p:cNvPicPr preferRelativeResize="0"/>
          <p:nvPr/>
        </p:nvPicPr>
        <p:blipFill rotWithShape="1">
          <a:blip r:embed="rId3">
            <a:alphaModFix/>
          </a:blip>
          <a:srcRect/>
          <a:stretch/>
        </p:blipFill>
        <p:spPr>
          <a:xfrm>
            <a:off x="1591743" y="2048655"/>
            <a:ext cx="3886804" cy="2267712"/>
          </a:xfrm>
          <a:prstGeom prst="rect">
            <a:avLst/>
          </a:prstGeom>
          <a:noFill/>
          <a:ln>
            <a:noFill/>
          </a:ln>
        </p:spPr>
      </p:pic>
      <p:sp>
        <p:nvSpPr>
          <p:cNvPr id="6" name="Google Shape;27;p82">
            <a:extLst>
              <a:ext uri="{FF2B5EF4-FFF2-40B4-BE49-F238E27FC236}">
                <a16:creationId xmlns:a16="http://schemas.microsoft.com/office/drawing/2014/main" id="{27C67C69-1FBC-00FA-E649-107D9A10E321}"/>
              </a:ext>
            </a:extLst>
          </p:cNvPr>
          <p:cNvSpPr txBox="1"/>
          <p:nvPr/>
        </p:nvSpPr>
        <p:spPr>
          <a:xfrm>
            <a:off x="192811" y="6018925"/>
            <a:ext cx="9437972" cy="484718"/>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900" b="0" i="1" u="none" strike="noStrike" cap="none" dirty="0">
                <a:solidFill>
                  <a:srgbClr val="000000"/>
                </a:solidFill>
                <a:latin typeface="Roboto" panose="02000000000000000000" pitchFamily="2" charset="0"/>
                <a:ea typeface="Roboto" panose="02000000000000000000" pitchFamily="2" charset="0"/>
                <a:sym typeface="Arial"/>
              </a:rPr>
              <a:t>Funding for this presentation is provided by the U.S. Department of Justice, Bureau of Justice Assistance (BJA) through its Community Supervision Resource Center (CSRC), which is operated by the Center for Effective Public Policy (CEPP). </a:t>
            </a:r>
            <a:r>
              <a:rPr lang="en-US" sz="900" b="0" i="1" u="none" strike="noStrike" cap="none" dirty="0">
                <a:solidFill>
                  <a:schemeClr val="dk1"/>
                </a:solidFill>
                <a:latin typeface="Roboto" panose="02000000000000000000" pitchFamily="2" charset="0"/>
                <a:ea typeface="Roboto" panose="02000000000000000000" pitchFamily="2" charset="0"/>
                <a:sym typeface="Arial"/>
              </a:rPr>
              <a:t>Award# 15PBJA-22-GK-01739-MUMU, sponsored by the Bureau of Justice Assistance (BJA) and administered by the Center for Effective Public Policy (CEPP).</a:t>
            </a:r>
            <a:endParaRPr sz="900" b="0" i="0" u="none" strike="noStrike" cap="none" dirty="0">
              <a:solidFill>
                <a:schemeClr val="dk1"/>
              </a:solidFill>
              <a:latin typeface="Roboto" panose="02000000000000000000" pitchFamily="2" charset="0"/>
              <a:ea typeface="Roboto" panose="02000000000000000000" pitchFamily="2" charset="0"/>
              <a:sym typeface="Arial"/>
            </a:endParaRPr>
          </a:p>
        </p:txBody>
      </p:sp>
      <p:sp>
        <p:nvSpPr>
          <p:cNvPr id="7" name="Google Shape;30;p82">
            <a:extLst>
              <a:ext uri="{FF2B5EF4-FFF2-40B4-BE49-F238E27FC236}">
                <a16:creationId xmlns:a16="http://schemas.microsoft.com/office/drawing/2014/main" id="{F0B1A744-1F65-5524-9A7E-1E35F9411C15}"/>
              </a:ext>
            </a:extLst>
          </p:cNvPr>
          <p:cNvSpPr txBox="1"/>
          <p:nvPr/>
        </p:nvSpPr>
        <p:spPr>
          <a:xfrm>
            <a:off x="8021379" y="2569922"/>
            <a:ext cx="3218808" cy="692852"/>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en-US" sz="1351" b="0" i="0" dirty="0">
                <a:solidFill>
                  <a:srgbClr val="0B0B0B"/>
                </a:solidFill>
                <a:effectLst/>
                <a:latin typeface="Roboto" panose="02000000000000000000" pitchFamily="2" charset="0"/>
                <a:ea typeface="Roboto" panose="02000000000000000000" pitchFamily="2" charset="0"/>
              </a:rPr>
              <a:t>Use the QR code to sign up to receive announcements and updates about the CSRC.</a:t>
            </a:r>
            <a:endParaRPr sz="1500" b="0" i="0" u="none" strike="noStrike" cap="none" dirty="0">
              <a:solidFill>
                <a:schemeClr val="dk1"/>
              </a:solidFill>
              <a:latin typeface="Roboto" panose="02000000000000000000" pitchFamily="2" charset="0"/>
              <a:ea typeface="Roboto" panose="02000000000000000000" pitchFamily="2" charset="0"/>
              <a:sym typeface="Arial"/>
            </a:endParaRPr>
          </a:p>
        </p:txBody>
      </p:sp>
      <p:pic>
        <p:nvPicPr>
          <p:cNvPr id="8" name="Picture 7" descr="A blue circle with a letter in it&#10;&#10;Description automatically generated">
            <a:extLst>
              <a:ext uri="{FF2B5EF4-FFF2-40B4-BE49-F238E27FC236}">
                <a16:creationId xmlns:a16="http://schemas.microsoft.com/office/drawing/2014/main" id="{F9CB7265-6F48-3248-23B9-40DD41D6751D}"/>
              </a:ext>
            </a:extLst>
          </p:cNvPr>
          <p:cNvPicPr>
            <a:picLocks noChangeAspect="1"/>
          </p:cNvPicPr>
          <p:nvPr/>
        </p:nvPicPr>
        <p:blipFill>
          <a:blip r:embed="rId4"/>
          <a:stretch>
            <a:fillRect/>
          </a:stretch>
        </p:blipFill>
        <p:spPr>
          <a:xfrm>
            <a:off x="3746747" y="457598"/>
            <a:ext cx="4698508" cy="1827719"/>
          </a:xfrm>
          <a:prstGeom prst="rect">
            <a:avLst/>
          </a:prstGeom>
        </p:spPr>
      </p:pic>
      <p:sp>
        <p:nvSpPr>
          <p:cNvPr id="9" name="Google Shape;30;p82">
            <a:extLst>
              <a:ext uri="{FF2B5EF4-FFF2-40B4-BE49-F238E27FC236}">
                <a16:creationId xmlns:a16="http://schemas.microsoft.com/office/drawing/2014/main" id="{E089FDE9-5D9F-D952-81E3-0C2E8A4805EE}"/>
              </a:ext>
            </a:extLst>
          </p:cNvPr>
          <p:cNvSpPr txBox="1"/>
          <p:nvPr/>
        </p:nvSpPr>
        <p:spPr>
          <a:xfrm>
            <a:off x="673093" y="3967471"/>
            <a:ext cx="6974835" cy="900216"/>
          </a:xfrm>
          <a:prstGeom prst="rect">
            <a:avLst/>
          </a:prstGeom>
          <a:noFill/>
          <a:ln>
            <a:noFill/>
          </a:ln>
        </p:spPr>
        <p:txBody>
          <a:bodyPr spcFirstLastPara="1" wrap="square" lIns="68569" tIns="34275" rIns="68569" bIns="34275" anchor="t" anchorCtr="0">
            <a:spAutoFit/>
          </a:bodyPr>
          <a:lstStyle/>
          <a:p>
            <a:r>
              <a:rPr lang="en-US" sz="1800" b="0" i="1" u="none" strike="noStrike" dirty="0">
                <a:solidFill>
                  <a:srgbClr val="000000"/>
                </a:solidFill>
                <a:effectLst/>
                <a:latin typeface="Roboto" panose="02000000000000000000" pitchFamily="2" charset="0"/>
                <a:ea typeface="Roboto" panose="02000000000000000000" pitchFamily="2" charset="0"/>
              </a:rPr>
              <a:t>The CSRC is managed by the Center for Effective Public Policy with funding support and thought partnership from the Bureau of Justice Assistance.</a:t>
            </a:r>
            <a:endParaRPr lang="en-US" sz="1351" i="1" dirty="0">
              <a:solidFill>
                <a:srgbClr val="221E1F"/>
              </a:solidFill>
              <a:effectLst/>
              <a:latin typeface="Roboto" panose="02000000000000000000" pitchFamily="2" charset="0"/>
              <a:ea typeface="Roboto" panose="02000000000000000000" pitchFamily="2" charset="0"/>
            </a:endParaRPr>
          </a:p>
        </p:txBody>
      </p:sp>
      <p:pic>
        <p:nvPicPr>
          <p:cNvPr id="11" name="Picture 10" descr="A qr code with a blue and white logo&#10;&#10;Description automatically generated">
            <a:extLst>
              <a:ext uri="{FF2B5EF4-FFF2-40B4-BE49-F238E27FC236}">
                <a16:creationId xmlns:a16="http://schemas.microsoft.com/office/drawing/2014/main" id="{8A403D00-A619-351C-388A-225F80CFF19D}"/>
              </a:ext>
            </a:extLst>
          </p:cNvPr>
          <p:cNvPicPr>
            <a:picLocks noChangeAspect="1"/>
          </p:cNvPicPr>
          <p:nvPr/>
        </p:nvPicPr>
        <p:blipFill>
          <a:blip r:embed="rId5"/>
          <a:stretch>
            <a:fillRect/>
          </a:stretch>
        </p:blipFill>
        <p:spPr>
          <a:xfrm>
            <a:off x="8661307" y="3603216"/>
            <a:ext cx="1938952" cy="1938952"/>
          </a:xfrm>
          <a:prstGeom prst="rect">
            <a:avLst/>
          </a:prstGeom>
        </p:spPr>
      </p:pic>
    </p:spTree>
    <p:extLst>
      <p:ext uri="{BB962C8B-B14F-4D97-AF65-F5344CB8AC3E}">
        <p14:creationId xmlns:p14="http://schemas.microsoft.com/office/powerpoint/2010/main" val="270536318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EPP Info Slide">
    <p:spTree>
      <p:nvGrpSpPr>
        <p:cNvPr id="1" name=""/>
        <p:cNvGrpSpPr/>
        <p:nvPr/>
      </p:nvGrpSpPr>
      <p:grpSpPr>
        <a:xfrm>
          <a:off x="0" y="0"/>
          <a:ext cx="0" cy="0"/>
          <a:chOff x="0" y="0"/>
          <a:chExt cx="0" cy="0"/>
        </a:xfrm>
      </p:grpSpPr>
      <p:pic>
        <p:nvPicPr>
          <p:cNvPr id="12" name="Picture 11" descr="A picture containing text, building, outdoor, city&#10;&#10;Description automatically generated">
            <a:extLst>
              <a:ext uri="{FF2B5EF4-FFF2-40B4-BE49-F238E27FC236}">
                <a16:creationId xmlns:a16="http://schemas.microsoft.com/office/drawing/2014/main" id="{048FA2BC-F264-6F75-073F-E164DA62083D}"/>
              </a:ext>
            </a:extLst>
          </p:cNvPr>
          <p:cNvPicPr>
            <a:picLocks noChangeAspect="1"/>
          </p:cNvPicPr>
          <p:nvPr/>
        </p:nvPicPr>
        <p:blipFill>
          <a:blip r:embed="rId2"/>
          <a:stretch>
            <a:fillRect/>
          </a:stretch>
        </p:blipFill>
        <p:spPr>
          <a:xfrm>
            <a:off x="3" y="0"/>
            <a:ext cx="4557932" cy="6858000"/>
          </a:xfrm>
          <a:prstGeom prst="rect">
            <a:avLst/>
          </a:prstGeom>
        </p:spPr>
      </p:pic>
      <p:sp>
        <p:nvSpPr>
          <p:cNvPr id="7" name="Title 1">
            <a:extLst>
              <a:ext uri="{FF2B5EF4-FFF2-40B4-BE49-F238E27FC236}">
                <a16:creationId xmlns:a16="http://schemas.microsoft.com/office/drawing/2014/main" id="{EE101F9B-7A49-2192-33D2-38DF70EF9405}"/>
              </a:ext>
            </a:extLst>
          </p:cNvPr>
          <p:cNvSpPr txBox="1">
            <a:spLocks/>
          </p:cNvSpPr>
          <p:nvPr/>
        </p:nvSpPr>
        <p:spPr>
          <a:xfrm>
            <a:off x="5125193" y="999063"/>
            <a:ext cx="6164283" cy="23337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b="1" spc="0" dirty="0">
                <a:solidFill>
                  <a:schemeClr val="tx1"/>
                </a:solidFill>
                <a:latin typeface="Roboto" panose="02000000000000000000" pitchFamily="2" charset="0"/>
                <a:ea typeface="Roboto" panose="02000000000000000000" pitchFamily="2" charset="0"/>
                <a:cs typeface="Arial" panose="020B0604020202020204" pitchFamily="34" charset="0"/>
              </a:rPr>
              <a:t>The Center for Effective Public Policy (CEPP) is working to build a world where justice ensures strong, healthy communities for everyone.</a:t>
            </a:r>
          </a:p>
        </p:txBody>
      </p:sp>
      <p:sp>
        <p:nvSpPr>
          <p:cNvPr id="8" name="Content Placeholder 2">
            <a:extLst>
              <a:ext uri="{FF2B5EF4-FFF2-40B4-BE49-F238E27FC236}">
                <a16:creationId xmlns:a16="http://schemas.microsoft.com/office/drawing/2014/main" id="{7B1D8340-5C8C-9115-88CF-D83A5E586849}"/>
              </a:ext>
            </a:extLst>
          </p:cNvPr>
          <p:cNvSpPr txBox="1">
            <a:spLocks/>
          </p:cNvSpPr>
          <p:nvPr/>
        </p:nvSpPr>
        <p:spPr>
          <a:xfrm>
            <a:off x="5125193" y="3429000"/>
            <a:ext cx="6164283" cy="24299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US" sz="1500" dirty="0">
                <a:latin typeface="Roboto" panose="02000000000000000000" pitchFamily="2" charset="0"/>
                <a:ea typeface="Roboto" panose="02000000000000000000" pitchFamily="2" charset="0"/>
                <a:cs typeface="Arial" panose="020B0604020202020204" pitchFamily="34" charset="0"/>
              </a:rPr>
              <a:t>For over 40 years, CEPP has helped practitioners, policymakers, and communities reimagine a justice system that works for all through training, resources, and team-building.</a:t>
            </a:r>
          </a:p>
          <a:p>
            <a:pPr marL="0" indent="0">
              <a:lnSpc>
                <a:spcPct val="125000"/>
              </a:lnSpc>
              <a:buNone/>
            </a:pPr>
            <a:r>
              <a:rPr lang="en-US" sz="1500" b="1" dirty="0">
                <a:latin typeface="Roboto" panose="02000000000000000000" pitchFamily="2" charset="0"/>
                <a:ea typeface="Roboto" panose="02000000000000000000" pitchFamily="2" charset="0"/>
                <a:cs typeface="Arial" panose="020B0604020202020204" pitchFamily="34" charset="0"/>
              </a:rPr>
              <a:t>Visit our website at </a:t>
            </a:r>
            <a:r>
              <a:rPr lang="en-US" sz="1500" b="1" dirty="0" err="1">
                <a:latin typeface="Roboto" panose="02000000000000000000" pitchFamily="2" charset="0"/>
                <a:ea typeface="Roboto" panose="02000000000000000000" pitchFamily="2" charset="0"/>
                <a:cs typeface="Arial" panose="020B0604020202020204" pitchFamily="34" charset="0"/>
              </a:rPr>
              <a:t>cepp.com</a:t>
            </a:r>
            <a:r>
              <a:rPr lang="en-US" sz="1500" b="1" dirty="0">
                <a:latin typeface="Roboto" panose="02000000000000000000" pitchFamily="2" charset="0"/>
                <a:ea typeface="Roboto" panose="02000000000000000000" pitchFamily="2" charset="0"/>
                <a:cs typeface="Arial" panose="020B0604020202020204" pitchFamily="34" charset="0"/>
              </a:rPr>
              <a:t> to learn more.</a:t>
            </a:r>
          </a:p>
        </p:txBody>
      </p:sp>
      <p:sp>
        <p:nvSpPr>
          <p:cNvPr id="4" name="Slide Number Placeholder 21">
            <a:extLst>
              <a:ext uri="{FF2B5EF4-FFF2-40B4-BE49-F238E27FC236}">
                <a16:creationId xmlns:a16="http://schemas.microsoft.com/office/drawing/2014/main" id="{2AD05AB8-44B3-1137-8551-F8030A6ECFEB}"/>
              </a:ext>
            </a:extLst>
          </p:cNvPr>
          <p:cNvSpPr txBox="1">
            <a:spLocks/>
          </p:cNvSpPr>
          <p:nvPr/>
        </p:nvSpPr>
        <p:spPr>
          <a:xfrm>
            <a:off x="7647925" y="6300095"/>
            <a:ext cx="2743200" cy="365125"/>
          </a:xfrm>
          <a:prstGeom prst="rect">
            <a:avLst/>
          </a:prstGeom>
        </p:spPr>
        <p:txBody>
          <a:bodyPr vert="horz" lIns="68580" tIns="34291" rIns="68580" bIns="34291"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latin typeface="Roboto" panose="02000000000000000000" pitchFamily="2" charset="0"/>
                <a:ea typeface="Roboto" panose="02000000000000000000" pitchFamily="2" charset="0"/>
                <a:cs typeface="Arial" panose="020B0604020202020204" pitchFamily="34" charset="0"/>
              </a:rPr>
              <a:t>Slide </a:t>
            </a:r>
            <a:fld id="{0A595528-1B0D-5B42-8BB9-94166887ADF0}" type="slidenum">
              <a:rPr lang="en-US" sz="900" smtClean="0">
                <a:latin typeface="Roboto" panose="02000000000000000000" pitchFamily="2" charset="0"/>
                <a:ea typeface="Roboto" panose="02000000000000000000" pitchFamily="2" charset="0"/>
                <a:cs typeface="Arial" panose="020B0604020202020204" pitchFamily="34" charset="0"/>
              </a:rPr>
              <a:pPr/>
              <a:t>‹#›</a:t>
            </a:fld>
            <a:r>
              <a:rPr lang="en-US" sz="900" dirty="0">
                <a:latin typeface="Roboto" panose="02000000000000000000" pitchFamily="2" charset="0"/>
                <a:ea typeface="Roboto" panose="02000000000000000000" pitchFamily="2" charset="0"/>
                <a:cs typeface="Arial" panose="020B0604020202020204" pitchFamily="34" charset="0"/>
              </a:rPr>
              <a:t> |</a:t>
            </a:r>
          </a:p>
        </p:txBody>
      </p:sp>
      <p:pic>
        <p:nvPicPr>
          <p:cNvPr id="5" name="Picture 4" descr="A blue letter on a black background&#10;&#10;Description automatically generated with low confidence">
            <a:extLst>
              <a:ext uri="{FF2B5EF4-FFF2-40B4-BE49-F238E27FC236}">
                <a16:creationId xmlns:a16="http://schemas.microsoft.com/office/drawing/2014/main" id="{50FE56A2-FCEC-5627-846A-092932721634}"/>
              </a:ext>
            </a:extLst>
          </p:cNvPr>
          <p:cNvPicPr>
            <a:picLocks noChangeAspect="1"/>
          </p:cNvPicPr>
          <p:nvPr/>
        </p:nvPicPr>
        <p:blipFill>
          <a:blip r:embed="rId3"/>
          <a:stretch>
            <a:fillRect/>
          </a:stretch>
        </p:blipFill>
        <p:spPr>
          <a:xfrm>
            <a:off x="10717033" y="6340808"/>
            <a:ext cx="974859" cy="283684"/>
          </a:xfrm>
          <a:prstGeom prst="rect">
            <a:avLst/>
          </a:prstGeom>
        </p:spPr>
      </p:pic>
    </p:spTree>
    <p:extLst>
      <p:ext uri="{BB962C8B-B14F-4D97-AF65-F5344CB8AC3E}">
        <p14:creationId xmlns:p14="http://schemas.microsoft.com/office/powerpoint/2010/main" val="24378451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SRC Project Partners">
    <p:spTree>
      <p:nvGrpSpPr>
        <p:cNvPr id="1" name=""/>
        <p:cNvGrpSpPr/>
        <p:nvPr/>
      </p:nvGrpSpPr>
      <p:grpSpPr>
        <a:xfrm>
          <a:off x="0" y="0"/>
          <a:ext cx="0" cy="0"/>
          <a:chOff x="0" y="0"/>
          <a:chExt cx="0" cy="0"/>
        </a:xfrm>
      </p:grpSpPr>
      <p:sp>
        <p:nvSpPr>
          <p:cNvPr id="4" name="Slide Number Placeholder 21">
            <a:extLst>
              <a:ext uri="{FF2B5EF4-FFF2-40B4-BE49-F238E27FC236}">
                <a16:creationId xmlns:a16="http://schemas.microsoft.com/office/drawing/2014/main" id="{2AD05AB8-44B3-1137-8551-F8030A6ECFEB}"/>
              </a:ext>
            </a:extLst>
          </p:cNvPr>
          <p:cNvSpPr txBox="1">
            <a:spLocks/>
          </p:cNvSpPr>
          <p:nvPr/>
        </p:nvSpPr>
        <p:spPr>
          <a:xfrm>
            <a:off x="7647925" y="6300095"/>
            <a:ext cx="2743200" cy="365125"/>
          </a:xfrm>
          <a:prstGeom prst="rect">
            <a:avLst/>
          </a:prstGeom>
        </p:spPr>
        <p:txBody>
          <a:bodyPr vert="horz" lIns="68580" tIns="34291" rIns="68580" bIns="34291"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latin typeface="Roboto" panose="02000000000000000000" pitchFamily="2" charset="0"/>
                <a:ea typeface="Roboto" panose="02000000000000000000" pitchFamily="2" charset="0"/>
                <a:cs typeface="Arial" panose="020B0604020202020204" pitchFamily="34" charset="0"/>
              </a:rPr>
              <a:t>Slide </a:t>
            </a:r>
            <a:fld id="{0A595528-1B0D-5B42-8BB9-94166887ADF0}" type="slidenum">
              <a:rPr lang="en-US" sz="900" smtClean="0">
                <a:latin typeface="Roboto" panose="02000000000000000000" pitchFamily="2" charset="0"/>
                <a:ea typeface="Roboto" panose="02000000000000000000" pitchFamily="2" charset="0"/>
                <a:cs typeface="Arial" panose="020B0604020202020204" pitchFamily="34" charset="0"/>
              </a:rPr>
              <a:pPr/>
              <a:t>‹#›</a:t>
            </a:fld>
            <a:r>
              <a:rPr lang="en-US" sz="900" dirty="0">
                <a:latin typeface="Roboto" panose="02000000000000000000" pitchFamily="2" charset="0"/>
                <a:ea typeface="Roboto" panose="02000000000000000000" pitchFamily="2" charset="0"/>
                <a:cs typeface="Arial" panose="020B0604020202020204" pitchFamily="34" charset="0"/>
              </a:rPr>
              <a:t> |</a:t>
            </a:r>
          </a:p>
        </p:txBody>
      </p:sp>
      <p:pic>
        <p:nvPicPr>
          <p:cNvPr id="5" name="Picture 4" descr="A blue letter on a black background&#10;&#10;Description automatically generated with low confidence">
            <a:extLst>
              <a:ext uri="{FF2B5EF4-FFF2-40B4-BE49-F238E27FC236}">
                <a16:creationId xmlns:a16="http://schemas.microsoft.com/office/drawing/2014/main" id="{50FE56A2-FCEC-5627-846A-092932721634}"/>
              </a:ext>
            </a:extLst>
          </p:cNvPr>
          <p:cNvPicPr>
            <a:picLocks noChangeAspect="1"/>
          </p:cNvPicPr>
          <p:nvPr/>
        </p:nvPicPr>
        <p:blipFill>
          <a:blip r:embed="rId2"/>
          <a:stretch>
            <a:fillRect/>
          </a:stretch>
        </p:blipFill>
        <p:spPr>
          <a:xfrm>
            <a:off x="10717033" y="6340808"/>
            <a:ext cx="974859" cy="283684"/>
          </a:xfrm>
          <a:prstGeom prst="rect">
            <a:avLst/>
          </a:prstGeom>
        </p:spPr>
      </p:pic>
      <p:sp>
        <p:nvSpPr>
          <p:cNvPr id="2" name="Google Shape;196;p3">
            <a:extLst>
              <a:ext uri="{FF2B5EF4-FFF2-40B4-BE49-F238E27FC236}">
                <a16:creationId xmlns:a16="http://schemas.microsoft.com/office/drawing/2014/main" id="{3E73960D-847A-C6F3-B8F2-B3718EC907D2}"/>
              </a:ext>
            </a:extLst>
          </p:cNvPr>
          <p:cNvSpPr txBox="1">
            <a:spLocks noGrp="1"/>
          </p:cNvSpPr>
          <p:nvPr>
            <p:ph type="title"/>
          </p:nvPr>
        </p:nvSpPr>
        <p:spPr>
          <a:xfrm>
            <a:off x="435008" y="329614"/>
            <a:ext cx="11256885" cy="10286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93E5F"/>
              </a:buClr>
              <a:buSzPts val="4000"/>
              <a:buFont typeface="Arial"/>
              <a:buNone/>
            </a:pPr>
            <a:r>
              <a:rPr lang="en-US"/>
              <a:t>Click to edit Master title style</a:t>
            </a:r>
            <a:endParaRPr dirty="0"/>
          </a:p>
        </p:txBody>
      </p:sp>
      <p:pic>
        <p:nvPicPr>
          <p:cNvPr id="3" name="Google Shape;197;p3" descr="Text&#10;&#10;Description automatically generated with medium confidence">
            <a:extLst>
              <a:ext uri="{FF2B5EF4-FFF2-40B4-BE49-F238E27FC236}">
                <a16:creationId xmlns:a16="http://schemas.microsoft.com/office/drawing/2014/main" id="{A3851023-5ECF-C374-4D46-66F23429CD0C}"/>
              </a:ext>
            </a:extLst>
          </p:cNvPr>
          <p:cNvPicPr preferRelativeResize="0">
            <a:picLocks/>
          </p:cNvPicPr>
          <p:nvPr/>
        </p:nvPicPr>
        <p:blipFill rotWithShape="1">
          <a:blip r:embed="rId3">
            <a:alphaModFix/>
          </a:blip>
          <a:srcRect/>
          <a:stretch/>
        </p:blipFill>
        <p:spPr>
          <a:xfrm>
            <a:off x="6096003" y="4028657"/>
            <a:ext cx="4312588" cy="1973336"/>
          </a:xfrm>
          <a:prstGeom prst="rect">
            <a:avLst/>
          </a:prstGeom>
          <a:noFill/>
          <a:ln>
            <a:noFill/>
          </a:ln>
        </p:spPr>
      </p:pic>
      <p:pic>
        <p:nvPicPr>
          <p:cNvPr id="6" name="Google Shape;198;p3">
            <a:extLst>
              <a:ext uri="{FF2B5EF4-FFF2-40B4-BE49-F238E27FC236}">
                <a16:creationId xmlns:a16="http://schemas.microsoft.com/office/drawing/2014/main" id="{1DCB010B-AC60-A02A-A014-8B67F437E109}"/>
              </a:ext>
            </a:extLst>
          </p:cNvPr>
          <p:cNvPicPr preferRelativeResize="0"/>
          <p:nvPr/>
        </p:nvPicPr>
        <p:blipFill rotWithShape="1">
          <a:blip r:embed="rId4">
            <a:alphaModFix/>
          </a:blip>
          <a:srcRect/>
          <a:stretch/>
        </p:blipFill>
        <p:spPr>
          <a:xfrm>
            <a:off x="6974020" y="1180510"/>
            <a:ext cx="2556549" cy="2556549"/>
          </a:xfrm>
          <a:prstGeom prst="rect">
            <a:avLst/>
          </a:prstGeom>
          <a:noFill/>
          <a:ln>
            <a:noFill/>
          </a:ln>
        </p:spPr>
      </p:pic>
      <p:pic>
        <p:nvPicPr>
          <p:cNvPr id="9" name="Google Shape;199;p3">
            <a:extLst>
              <a:ext uri="{FF2B5EF4-FFF2-40B4-BE49-F238E27FC236}">
                <a16:creationId xmlns:a16="http://schemas.microsoft.com/office/drawing/2014/main" id="{05E5B768-57BB-9AB7-2CDF-AFFB224B6CE2}"/>
              </a:ext>
            </a:extLst>
          </p:cNvPr>
          <p:cNvPicPr preferRelativeResize="0"/>
          <p:nvPr/>
        </p:nvPicPr>
        <p:blipFill rotWithShape="1">
          <a:blip r:embed="rId5">
            <a:alphaModFix/>
          </a:blip>
          <a:srcRect t="13274" b="13162"/>
          <a:stretch/>
        </p:blipFill>
        <p:spPr>
          <a:xfrm>
            <a:off x="2324868" y="1317949"/>
            <a:ext cx="3001056" cy="2207635"/>
          </a:xfrm>
          <a:prstGeom prst="rect">
            <a:avLst/>
          </a:prstGeom>
          <a:noFill/>
          <a:ln>
            <a:noFill/>
          </a:ln>
        </p:spPr>
      </p:pic>
      <p:pic>
        <p:nvPicPr>
          <p:cNvPr id="10" name="Google Shape;200;p3">
            <a:extLst>
              <a:ext uri="{FF2B5EF4-FFF2-40B4-BE49-F238E27FC236}">
                <a16:creationId xmlns:a16="http://schemas.microsoft.com/office/drawing/2014/main" id="{8995387D-A36A-7F73-B69F-B434C0F8EB4B}"/>
              </a:ext>
            </a:extLst>
          </p:cNvPr>
          <p:cNvPicPr preferRelativeResize="0"/>
          <p:nvPr/>
        </p:nvPicPr>
        <p:blipFill rotWithShape="1">
          <a:blip r:embed="rId6">
            <a:alphaModFix/>
          </a:blip>
          <a:srcRect/>
          <a:stretch/>
        </p:blipFill>
        <p:spPr>
          <a:xfrm>
            <a:off x="2776250" y="3585231"/>
            <a:ext cx="2441737" cy="2441737"/>
          </a:xfrm>
          <a:prstGeom prst="rect">
            <a:avLst/>
          </a:prstGeom>
          <a:noFill/>
          <a:ln>
            <a:noFill/>
          </a:ln>
        </p:spPr>
      </p:pic>
    </p:spTree>
    <p:extLst>
      <p:ext uri="{BB962C8B-B14F-4D97-AF65-F5344CB8AC3E}">
        <p14:creationId xmlns:p14="http://schemas.microsoft.com/office/powerpoint/2010/main" val="310372322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aculty">
    <p:spTree>
      <p:nvGrpSpPr>
        <p:cNvPr id="1" name=""/>
        <p:cNvGrpSpPr/>
        <p:nvPr/>
      </p:nvGrpSpPr>
      <p:grpSpPr>
        <a:xfrm>
          <a:off x="0" y="0"/>
          <a:ext cx="0" cy="0"/>
          <a:chOff x="0" y="0"/>
          <a:chExt cx="0" cy="0"/>
        </a:xfrm>
      </p:grpSpPr>
      <p:sp>
        <p:nvSpPr>
          <p:cNvPr id="4" name="Slide Number Placeholder 21">
            <a:extLst>
              <a:ext uri="{FF2B5EF4-FFF2-40B4-BE49-F238E27FC236}">
                <a16:creationId xmlns:a16="http://schemas.microsoft.com/office/drawing/2014/main" id="{2AD05AB8-44B3-1137-8551-F8030A6ECFEB}"/>
              </a:ext>
            </a:extLst>
          </p:cNvPr>
          <p:cNvSpPr txBox="1">
            <a:spLocks/>
          </p:cNvSpPr>
          <p:nvPr/>
        </p:nvSpPr>
        <p:spPr>
          <a:xfrm>
            <a:off x="7647925" y="6300095"/>
            <a:ext cx="2743200" cy="365125"/>
          </a:xfrm>
          <a:prstGeom prst="rect">
            <a:avLst/>
          </a:prstGeom>
        </p:spPr>
        <p:txBody>
          <a:bodyPr vert="horz" lIns="68580" tIns="34291" rIns="68580" bIns="34291"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latin typeface="Roboto" panose="02000000000000000000" pitchFamily="2" charset="0"/>
                <a:ea typeface="Roboto" panose="02000000000000000000" pitchFamily="2" charset="0"/>
                <a:cs typeface="Arial" panose="020B0604020202020204" pitchFamily="34" charset="0"/>
              </a:rPr>
              <a:t>Slide </a:t>
            </a:r>
            <a:fld id="{0A595528-1B0D-5B42-8BB9-94166887ADF0}" type="slidenum">
              <a:rPr lang="en-US" sz="900" smtClean="0">
                <a:latin typeface="Roboto" panose="02000000000000000000" pitchFamily="2" charset="0"/>
                <a:ea typeface="Roboto" panose="02000000000000000000" pitchFamily="2" charset="0"/>
                <a:cs typeface="Arial" panose="020B0604020202020204" pitchFamily="34" charset="0"/>
              </a:rPr>
              <a:pPr/>
              <a:t>‹#›</a:t>
            </a:fld>
            <a:r>
              <a:rPr lang="en-US" sz="900" dirty="0">
                <a:latin typeface="Roboto" panose="02000000000000000000" pitchFamily="2" charset="0"/>
                <a:ea typeface="Roboto" panose="02000000000000000000" pitchFamily="2" charset="0"/>
                <a:cs typeface="Arial" panose="020B0604020202020204" pitchFamily="34" charset="0"/>
              </a:rPr>
              <a:t> |</a:t>
            </a:r>
          </a:p>
        </p:txBody>
      </p:sp>
      <p:pic>
        <p:nvPicPr>
          <p:cNvPr id="5" name="Picture 4" descr="A blue letter on a black background&#10;&#10;Description automatically generated with low confidence">
            <a:extLst>
              <a:ext uri="{FF2B5EF4-FFF2-40B4-BE49-F238E27FC236}">
                <a16:creationId xmlns:a16="http://schemas.microsoft.com/office/drawing/2014/main" id="{50FE56A2-FCEC-5627-846A-092932721634}"/>
              </a:ext>
            </a:extLst>
          </p:cNvPr>
          <p:cNvPicPr>
            <a:picLocks noChangeAspect="1"/>
          </p:cNvPicPr>
          <p:nvPr/>
        </p:nvPicPr>
        <p:blipFill>
          <a:blip r:embed="rId2"/>
          <a:stretch>
            <a:fillRect/>
          </a:stretch>
        </p:blipFill>
        <p:spPr>
          <a:xfrm>
            <a:off x="10717033" y="6340808"/>
            <a:ext cx="974859" cy="283684"/>
          </a:xfrm>
          <a:prstGeom prst="rect">
            <a:avLst/>
          </a:prstGeom>
        </p:spPr>
      </p:pic>
      <p:sp>
        <p:nvSpPr>
          <p:cNvPr id="2" name="Google Shape;196;p3">
            <a:extLst>
              <a:ext uri="{FF2B5EF4-FFF2-40B4-BE49-F238E27FC236}">
                <a16:creationId xmlns:a16="http://schemas.microsoft.com/office/drawing/2014/main" id="{3E73960D-847A-C6F3-B8F2-B3718EC907D2}"/>
              </a:ext>
            </a:extLst>
          </p:cNvPr>
          <p:cNvSpPr txBox="1">
            <a:spLocks noGrp="1"/>
          </p:cNvSpPr>
          <p:nvPr>
            <p:ph type="title" hasCustomPrompt="1"/>
          </p:nvPr>
        </p:nvSpPr>
        <p:spPr>
          <a:xfrm>
            <a:off x="435008" y="329614"/>
            <a:ext cx="11256885" cy="10286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93E5F"/>
              </a:buClr>
              <a:buSzPts val="4000"/>
              <a:buFont typeface="Arial"/>
              <a:buNone/>
            </a:pPr>
            <a:r>
              <a:rPr lang="en-US" dirty="0"/>
              <a:t>Faculty</a:t>
            </a:r>
            <a:endParaRPr dirty="0"/>
          </a:p>
        </p:txBody>
      </p:sp>
      <p:sp>
        <p:nvSpPr>
          <p:cNvPr id="8" name="Picture Placeholder 11">
            <a:extLst>
              <a:ext uri="{FF2B5EF4-FFF2-40B4-BE49-F238E27FC236}">
                <a16:creationId xmlns:a16="http://schemas.microsoft.com/office/drawing/2014/main" id="{95861C9C-F569-32F8-662B-8D528DB17642}"/>
              </a:ext>
            </a:extLst>
          </p:cNvPr>
          <p:cNvSpPr>
            <a:spLocks noGrp="1"/>
          </p:cNvSpPr>
          <p:nvPr>
            <p:ph type="pic" sz="quarter" idx="10"/>
          </p:nvPr>
        </p:nvSpPr>
        <p:spPr>
          <a:xfrm>
            <a:off x="500109" y="1673053"/>
            <a:ext cx="3018595" cy="3047036"/>
          </a:xfrm>
        </p:spPr>
        <p:txBody>
          <a:bodyPr/>
          <a:lstStyle/>
          <a:p>
            <a:r>
              <a:rPr lang="en-US"/>
              <a:t>Click icon to add picture</a:t>
            </a:r>
          </a:p>
        </p:txBody>
      </p:sp>
      <p:sp>
        <p:nvSpPr>
          <p:cNvPr id="11" name="Picture Placeholder 11">
            <a:extLst>
              <a:ext uri="{FF2B5EF4-FFF2-40B4-BE49-F238E27FC236}">
                <a16:creationId xmlns:a16="http://schemas.microsoft.com/office/drawing/2014/main" id="{ABD6EC22-321C-8009-6260-C455439AED04}"/>
              </a:ext>
            </a:extLst>
          </p:cNvPr>
          <p:cNvSpPr>
            <a:spLocks noGrp="1"/>
          </p:cNvSpPr>
          <p:nvPr>
            <p:ph type="pic" sz="quarter" idx="11"/>
          </p:nvPr>
        </p:nvSpPr>
        <p:spPr>
          <a:xfrm>
            <a:off x="4586705" y="1673053"/>
            <a:ext cx="3018595" cy="3047036"/>
          </a:xfrm>
        </p:spPr>
        <p:txBody>
          <a:bodyPr/>
          <a:lstStyle/>
          <a:p>
            <a:r>
              <a:rPr lang="en-US"/>
              <a:t>Click icon to add picture</a:t>
            </a:r>
          </a:p>
        </p:txBody>
      </p:sp>
      <p:sp>
        <p:nvSpPr>
          <p:cNvPr id="12" name="Picture Placeholder 11">
            <a:extLst>
              <a:ext uri="{FF2B5EF4-FFF2-40B4-BE49-F238E27FC236}">
                <a16:creationId xmlns:a16="http://schemas.microsoft.com/office/drawing/2014/main" id="{4A082E10-CF03-9E56-58A0-C75015AB8A9E}"/>
              </a:ext>
            </a:extLst>
          </p:cNvPr>
          <p:cNvSpPr>
            <a:spLocks noGrp="1"/>
          </p:cNvSpPr>
          <p:nvPr>
            <p:ph type="pic" sz="quarter" idx="12"/>
          </p:nvPr>
        </p:nvSpPr>
        <p:spPr>
          <a:xfrm>
            <a:off x="8673297" y="1673053"/>
            <a:ext cx="3018595" cy="3047036"/>
          </a:xfrm>
        </p:spPr>
        <p:txBody>
          <a:bodyPr/>
          <a:lstStyle/>
          <a:p>
            <a:r>
              <a:rPr lang="en-US"/>
              <a:t>Click icon to add picture</a:t>
            </a:r>
          </a:p>
        </p:txBody>
      </p:sp>
      <p:sp>
        <p:nvSpPr>
          <p:cNvPr id="15" name="TextBox 14">
            <a:extLst>
              <a:ext uri="{FF2B5EF4-FFF2-40B4-BE49-F238E27FC236}">
                <a16:creationId xmlns:a16="http://schemas.microsoft.com/office/drawing/2014/main" id="{8F02A9DD-A25C-01FA-960A-4B06CE4D5D98}"/>
              </a:ext>
            </a:extLst>
          </p:cNvPr>
          <p:cNvSpPr txBox="1"/>
          <p:nvPr/>
        </p:nvSpPr>
        <p:spPr>
          <a:xfrm>
            <a:off x="4698835" y="5093735"/>
            <a:ext cx="2794332" cy="300210"/>
          </a:xfrm>
          <a:prstGeom prst="rect">
            <a:avLst/>
          </a:prstGeom>
          <a:noFill/>
        </p:spPr>
        <p:txBody>
          <a:bodyPr wrap="square" rtlCol="0">
            <a:spAutoFit/>
          </a:bodyPr>
          <a:lstStyle/>
          <a:p>
            <a:endParaRPr lang="en-US" sz="1351"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2207CF74-EAE9-6B12-FF7E-47F65B6693D8}"/>
              </a:ext>
            </a:extLst>
          </p:cNvPr>
          <p:cNvSpPr txBox="1"/>
          <p:nvPr/>
        </p:nvSpPr>
        <p:spPr>
          <a:xfrm>
            <a:off x="8897559" y="5103907"/>
            <a:ext cx="2794332" cy="300210"/>
          </a:xfrm>
          <a:prstGeom prst="rect">
            <a:avLst/>
          </a:prstGeom>
          <a:noFill/>
        </p:spPr>
        <p:txBody>
          <a:bodyPr wrap="square" rtlCol="0">
            <a:spAutoFit/>
          </a:bodyPr>
          <a:lstStyle/>
          <a:p>
            <a:endParaRPr lang="en-US" sz="1351" dirty="0">
              <a:latin typeface="Roboto" panose="02000000000000000000" pitchFamily="2" charset="0"/>
              <a:ea typeface="Roboto" panose="02000000000000000000" pitchFamily="2" charset="0"/>
            </a:endParaRPr>
          </a:p>
        </p:txBody>
      </p:sp>
      <p:sp>
        <p:nvSpPr>
          <p:cNvPr id="17" name="Text Placeholder 14">
            <a:extLst>
              <a:ext uri="{FF2B5EF4-FFF2-40B4-BE49-F238E27FC236}">
                <a16:creationId xmlns:a16="http://schemas.microsoft.com/office/drawing/2014/main" id="{6302048F-9E96-7B2A-3521-ED5C2425FDD6}"/>
              </a:ext>
            </a:extLst>
          </p:cNvPr>
          <p:cNvSpPr>
            <a:spLocks noGrp="1"/>
          </p:cNvSpPr>
          <p:nvPr>
            <p:ph type="body" sz="quarter" idx="13"/>
          </p:nvPr>
        </p:nvSpPr>
        <p:spPr>
          <a:xfrm>
            <a:off x="500116" y="4957866"/>
            <a:ext cx="3018593" cy="1382942"/>
          </a:xfrm>
        </p:spPr>
        <p:txBody>
          <a:bodyPr>
            <a:noAutofit/>
          </a:bodyPr>
          <a:lstStyle>
            <a:lvl1pPr marL="0" indent="0" algn="ctr">
              <a:buNone/>
              <a:defRPr sz="1200" b="0"/>
            </a:lvl1pPr>
            <a:lvl2pPr marL="342891" indent="0" algn="ctr">
              <a:buNone/>
              <a:defRPr sz="1200"/>
            </a:lvl2pPr>
            <a:lvl3pPr marL="685783" indent="0" algn="ctr">
              <a:buNone/>
              <a:defRPr sz="1051"/>
            </a:lvl3pPr>
            <a:lvl4pPr marL="1028674" indent="0" algn="ctr">
              <a:buNone/>
              <a:defRPr sz="900"/>
            </a:lvl4pPr>
            <a:lvl5pPr marL="1371566" indent="0" algn="ctr">
              <a:buNone/>
              <a:defRPr sz="900"/>
            </a:lvl5pPr>
          </a:lstStyle>
          <a:p>
            <a:pPr lvl="0"/>
            <a:r>
              <a:rPr lang="en-US"/>
              <a:t>Click to edit Master text styles</a:t>
            </a:r>
          </a:p>
          <a:p>
            <a:pPr lvl="1"/>
            <a:r>
              <a:rPr lang="en-US"/>
              <a:t>Second level</a:t>
            </a:r>
          </a:p>
        </p:txBody>
      </p:sp>
      <p:sp>
        <p:nvSpPr>
          <p:cNvPr id="18" name="Text Placeholder 14">
            <a:extLst>
              <a:ext uri="{FF2B5EF4-FFF2-40B4-BE49-F238E27FC236}">
                <a16:creationId xmlns:a16="http://schemas.microsoft.com/office/drawing/2014/main" id="{5B6ABF66-8DC2-5DB2-2FE2-F1D07B49D907}"/>
              </a:ext>
            </a:extLst>
          </p:cNvPr>
          <p:cNvSpPr>
            <a:spLocks noGrp="1"/>
          </p:cNvSpPr>
          <p:nvPr>
            <p:ph type="body" sz="quarter" idx="14"/>
          </p:nvPr>
        </p:nvSpPr>
        <p:spPr>
          <a:xfrm>
            <a:off x="4586709" y="4957866"/>
            <a:ext cx="3018593" cy="1382942"/>
          </a:xfrm>
        </p:spPr>
        <p:txBody>
          <a:bodyPr>
            <a:noAutofit/>
          </a:bodyPr>
          <a:lstStyle>
            <a:lvl1pPr marL="0" indent="0" algn="ctr">
              <a:buNone/>
              <a:defRPr sz="1200"/>
            </a:lvl1pPr>
            <a:lvl2pPr marL="342891" indent="0" algn="ctr">
              <a:buNone/>
              <a:defRPr sz="1200"/>
            </a:lvl2pPr>
            <a:lvl3pPr marL="685783" indent="0" algn="ctr">
              <a:buNone/>
              <a:defRPr sz="1051"/>
            </a:lvl3pPr>
            <a:lvl4pPr marL="1028674" indent="0" algn="ctr">
              <a:buNone/>
              <a:defRPr sz="900"/>
            </a:lvl4pPr>
            <a:lvl5pPr marL="1371566" indent="0" algn="ctr">
              <a:buNone/>
              <a:defRPr sz="900"/>
            </a:lvl5pPr>
          </a:lstStyle>
          <a:p>
            <a:pPr lvl="0"/>
            <a:r>
              <a:rPr lang="en-US"/>
              <a:t>Click to edit Master text styles</a:t>
            </a:r>
          </a:p>
          <a:p>
            <a:pPr lvl="1"/>
            <a:r>
              <a:rPr lang="en-US"/>
              <a:t>Second level</a:t>
            </a:r>
          </a:p>
        </p:txBody>
      </p:sp>
      <p:sp>
        <p:nvSpPr>
          <p:cNvPr id="19" name="Text Placeholder 14">
            <a:extLst>
              <a:ext uri="{FF2B5EF4-FFF2-40B4-BE49-F238E27FC236}">
                <a16:creationId xmlns:a16="http://schemas.microsoft.com/office/drawing/2014/main" id="{9CDA5E59-F0BF-6E06-66DF-97C0C03A64BC}"/>
              </a:ext>
            </a:extLst>
          </p:cNvPr>
          <p:cNvSpPr>
            <a:spLocks noGrp="1"/>
          </p:cNvSpPr>
          <p:nvPr>
            <p:ph type="body" sz="quarter" idx="15"/>
          </p:nvPr>
        </p:nvSpPr>
        <p:spPr>
          <a:xfrm>
            <a:off x="8673302" y="4957866"/>
            <a:ext cx="3018593" cy="1382942"/>
          </a:xfrm>
        </p:spPr>
        <p:txBody>
          <a:bodyPr>
            <a:noAutofit/>
          </a:bodyPr>
          <a:lstStyle>
            <a:lvl1pPr marL="0" indent="0" algn="ctr">
              <a:buNone/>
              <a:defRPr sz="1200"/>
            </a:lvl1pPr>
            <a:lvl2pPr marL="342891" indent="0" algn="ctr">
              <a:buNone/>
              <a:defRPr sz="1200"/>
            </a:lvl2pPr>
            <a:lvl3pPr marL="685783" indent="0" algn="ctr">
              <a:buNone/>
              <a:defRPr sz="1051"/>
            </a:lvl3pPr>
            <a:lvl4pPr marL="1028674" indent="0" algn="ctr">
              <a:buNone/>
              <a:defRPr sz="900"/>
            </a:lvl4pPr>
            <a:lvl5pPr marL="1371566" indent="0" algn="ctr">
              <a:buNone/>
              <a:defRPr sz="9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5980800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Slide or Section Title">
    <p:bg>
      <p:bgPr>
        <a:solidFill>
          <a:srgbClr val="193E5F"/>
        </a:solidFill>
        <a:effectLst/>
      </p:bgPr>
    </p:bg>
    <p:spTree>
      <p:nvGrpSpPr>
        <p:cNvPr id="1" name=""/>
        <p:cNvGrpSpPr/>
        <p:nvPr/>
      </p:nvGrpSpPr>
      <p:grpSpPr>
        <a:xfrm>
          <a:off x="0" y="0"/>
          <a:ext cx="0" cy="0"/>
          <a:chOff x="0" y="0"/>
          <a:chExt cx="0" cy="0"/>
        </a:xfrm>
      </p:grpSpPr>
      <p:sp>
        <p:nvSpPr>
          <p:cNvPr id="21" name="Text Placeholder 16">
            <a:extLst>
              <a:ext uri="{FF2B5EF4-FFF2-40B4-BE49-F238E27FC236}">
                <a16:creationId xmlns:a16="http://schemas.microsoft.com/office/drawing/2014/main" id="{37F628BF-A681-46B0-4CF4-EF0A27EDACEF}"/>
              </a:ext>
            </a:extLst>
          </p:cNvPr>
          <p:cNvSpPr>
            <a:spLocks noGrp="1"/>
          </p:cNvSpPr>
          <p:nvPr>
            <p:ph type="body" sz="quarter" idx="10" hasCustomPrompt="1"/>
          </p:nvPr>
        </p:nvSpPr>
        <p:spPr>
          <a:xfrm>
            <a:off x="753141" y="1902471"/>
            <a:ext cx="9809163" cy="612128"/>
          </a:xfrm>
        </p:spPr>
        <p:txBody>
          <a:bodyPr>
            <a:noAutofit/>
          </a:bodyPr>
          <a:lstStyle>
            <a:lvl1pPr marL="0" indent="0">
              <a:buNone/>
              <a:defRPr sz="3000">
                <a:solidFill>
                  <a:srgbClr val="46D7E6"/>
                </a:solidFill>
                <a:latin typeface="Roboto" panose="02000000000000000000" pitchFamily="2" charset="0"/>
                <a:ea typeface="Roboto" panose="02000000000000000000" pitchFamily="2" charset="0"/>
                <a:cs typeface="Arial" panose="020B0604020202020204" pitchFamily="34" charset="0"/>
              </a:defRPr>
            </a:lvl1pPr>
            <a:lvl2pPr marL="342891" indent="0">
              <a:buNone/>
              <a:defRPr>
                <a:solidFill>
                  <a:srgbClr val="46D7E6"/>
                </a:solidFill>
                <a:latin typeface="+mn-lt"/>
              </a:defRPr>
            </a:lvl2pPr>
            <a:lvl3pPr marL="685783" indent="0">
              <a:buNone/>
              <a:defRPr>
                <a:solidFill>
                  <a:srgbClr val="46D7E6"/>
                </a:solidFill>
                <a:latin typeface="+mn-lt"/>
              </a:defRPr>
            </a:lvl3pPr>
            <a:lvl4pPr marL="1028674" indent="0">
              <a:buNone/>
              <a:defRPr>
                <a:solidFill>
                  <a:srgbClr val="46D7E6"/>
                </a:solidFill>
                <a:latin typeface="+mn-lt"/>
              </a:defRPr>
            </a:lvl4pPr>
            <a:lvl5pPr marL="1371566" indent="0">
              <a:buNone/>
              <a:defRPr>
                <a:solidFill>
                  <a:srgbClr val="46D7E6"/>
                </a:solidFill>
                <a:latin typeface="+mn-lt"/>
              </a:defRPr>
            </a:lvl5pPr>
          </a:lstStyle>
          <a:p>
            <a:pPr lvl="0"/>
            <a:r>
              <a:rPr lang="en-US" dirty="0"/>
              <a:t>Main Title</a:t>
            </a:r>
          </a:p>
        </p:txBody>
      </p:sp>
      <p:sp>
        <p:nvSpPr>
          <p:cNvPr id="22" name="Title 17">
            <a:extLst>
              <a:ext uri="{FF2B5EF4-FFF2-40B4-BE49-F238E27FC236}">
                <a16:creationId xmlns:a16="http://schemas.microsoft.com/office/drawing/2014/main" id="{9756D4D3-D4B6-A367-8A62-F7790152BC0F}"/>
              </a:ext>
            </a:extLst>
          </p:cNvPr>
          <p:cNvSpPr>
            <a:spLocks noGrp="1"/>
          </p:cNvSpPr>
          <p:nvPr>
            <p:ph type="title" hasCustomPrompt="1"/>
          </p:nvPr>
        </p:nvSpPr>
        <p:spPr>
          <a:xfrm>
            <a:off x="753139" y="2590120"/>
            <a:ext cx="10515600" cy="1325563"/>
          </a:xfrm>
        </p:spPr>
        <p:txBody>
          <a:bodyPr>
            <a:normAutofit/>
          </a:bodyPr>
          <a:lstStyle>
            <a:lvl1pPr>
              <a:defRPr sz="3600">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dirty="0"/>
              <a:t>Click to edit section title</a:t>
            </a:r>
          </a:p>
        </p:txBody>
      </p:sp>
    </p:spTree>
    <p:extLst>
      <p:ext uri="{BB962C8B-B14F-4D97-AF65-F5344CB8AC3E}">
        <p14:creationId xmlns:p14="http://schemas.microsoft.com/office/powerpoint/2010/main" val="3063356495"/>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B7DAC-24E8-8744-B8FD-002BBB8E654B}"/>
              </a:ext>
            </a:extLst>
          </p:cNvPr>
          <p:cNvSpPr>
            <a:spLocks noGrp="1"/>
          </p:cNvSpPr>
          <p:nvPr>
            <p:ph type="title"/>
          </p:nvPr>
        </p:nvSpPr>
        <p:spPr/>
        <p:txBody>
          <a:bodyPr>
            <a:normAutofit/>
          </a:bodyPr>
          <a:lstStyle>
            <a:lvl1pPr>
              <a:defRPr sz="3000">
                <a:solidFill>
                  <a:srgbClr val="193E5F"/>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39A4874-2427-B244-BF9B-01B90A4D4236}"/>
              </a:ext>
            </a:extLst>
          </p:cNvPr>
          <p:cNvSpPr>
            <a:spLocks noGrp="1"/>
          </p:cNvSpPr>
          <p:nvPr>
            <p:ph idx="1"/>
          </p:nvPr>
        </p:nvSpPr>
        <p:spPr>
          <a:xfrm>
            <a:off x="435008" y="1518083"/>
            <a:ext cx="11256885" cy="4672406"/>
          </a:xfrm>
        </p:spPr>
        <p:txBody>
          <a:bodyPr>
            <a:normAutofit/>
          </a:bodyPr>
          <a:lstStyle>
            <a:lvl1pPr marL="0" indent="0">
              <a:buNone/>
              <a:defRPr sz="1800"/>
            </a:lvl1pPr>
            <a:lvl2pPr marL="342891" indent="0">
              <a:buNone/>
              <a:defRPr sz="1500"/>
            </a:lvl2pPr>
            <a:lvl3pPr marL="685783" indent="0">
              <a:buNone/>
              <a:defRPr sz="1351"/>
            </a:lvl3pPr>
            <a:lvl4pPr marL="1028674" indent="0">
              <a:buNone/>
              <a:defRPr sz="1200"/>
            </a:lvl4pPr>
            <a:lvl5pPr marL="1371566"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1">
            <a:extLst>
              <a:ext uri="{FF2B5EF4-FFF2-40B4-BE49-F238E27FC236}">
                <a16:creationId xmlns:a16="http://schemas.microsoft.com/office/drawing/2014/main" id="{EAC9B191-0A12-DE06-04A4-0243BF967B44}"/>
              </a:ext>
            </a:extLst>
          </p:cNvPr>
          <p:cNvSpPr txBox="1">
            <a:spLocks/>
          </p:cNvSpPr>
          <p:nvPr/>
        </p:nvSpPr>
        <p:spPr>
          <a:xfrm>
            <a:off x="7647925" y="6300095"/>
            <a:ext cx="2743200" cy="365125"/>
          </a:xfrm>
          <a:prstGeom prst="rect">
            <a:avLst/>
          </a:prstGeom>
        </p:spPr>
        <p:txBody>
          <a:bodyPr vert="horz" lIns="68580" tIns="34291" rIns="68580" bIns="34291"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latin typeface="Roboto" panose="02000000000000000000" pitchFamily="2" charset="0"/>
                <a:ea typeface="Roboto" panose="02000000000000000000" pitchFamily="2" charset="0"/>
                <a:cs typeface="Arial" panose="020B0604020202020204" pitchFamily="34" charset="0"/>
              </a:rPr>
              <a:t>Slide </a:t>
            </a:r>
            <a:fld id="{0A595528-1B0D-5B42-8BB9-94166887ADF0}" type="slidenum">
              <a:rPr lang="en-US" sz="900" smtClean="0">
                <a:latin typeface="Roboto" panose="02000000000000000000" pitchFamily="2" charset="0"/>
                <a:ea typeface="Roboto" panose="02000000000000000000" pitchFamily="2" charset="0"/>
                <a:cs typeface="Arial" panose="020B0604020202020204" pitchFamily="34" charset="0"/>
              </a:rPr>
              <a:pPr/>
              <a:t>‹#›</a:t>
            </a:fld>
            <a:r>
              <a:rPr lang="en-US" sz="900" dirty="0">
                <a:latin typeface="Roboto" panose="02000000000000000000" pitchFamily="2" charset="0"/>
                <a:ea typeface="Roboto" panose="02000000000000000000" pitchFamily="2" charset="0"/>
                <a:cs typeface="Arial" panose="020B0604020202020204" pitchFamily="34" charset="0"/>
              </a:rPr>
              <a:t> |</a:t>
            </a:r>
          </a:p>
        </p:txBody>
      </p:sp>
      <p:pic>
        <p:nvPicPr>
          <p:cNvPr id="8" name="Picture 7" descr="A blue letter on a black background&#10;&#10;Description automatically generated with low confidence">
            <a:extLst>
              <a:ext uri="{FF2B5EF4-FFF2-40B4-BE49-F238E27FC236}">
                <a16:creationId xmlns:a16="http://schemas.microsoft.com/office/drawing/2014/main" id="{50B8F22E-5608-D4A7-47F8-9F742EBA2A0C}"/>
              </a:ext>
            </a:extLst>
          </p:cNvPr>
          <p:cNvPicPr>
            <a:picLocks noChangeAspect="1"/>
          </p:cNvPicPr>
          <p:nvPr/>
        </p:nvPicPr>
        <p:blipFill>
          <a:blip r:embed="rId2"/>
          <a:stretch>
            <a:fillRect/>
          </a:stretch>
        </p:blipFill>
        <p:spPr>
          <a:xfrm>
            <a:off x="10717033" y="6340808"/>
            <a:ext cx="974859" cy="283684"/>
          </a:xfrm>
          <a:prstGeom prst="rect">
            <a:avLst/>
          </a:prstGeom>
        </p:spPr>
      </p:pic>
    </p:spTree>
    <p:extLst>
      <p:ext uri="{BB962C8B-B14F-4D97-AF65-F5344CB8AC3E}">
        <p14:creationId xmlns:p14="http://schemas.microsoft.com/office/powerpoint/2010/main" val="1083119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Bullet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B7DAC-24E8-8744-B8FD-002BBB8E654B}"/>
              </a:ext>
            </a:extLst>
          </p:cNvPr>
          <p:cNvSpPr>
            <a:spLocks noGrp="1"/>
          </p:cNvSpPr>
          <p:nvPr>
            <p:ph type="title"/>
          </p:nvPr>
        </p:nvSpPr>
        <p:spPr/>
        <p:txBody>
          <a:bodyPr>
            <a:normAutofit/>
          </a:bodyPr>
          <a:lstStyle>
            <a:lvl1pPr>
              <a:defRPr sz="3000">
                <a:solidFill>
                  <a:srgbClr val="193E5F"/>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39A4874-2427-B244-BF9B-01B90A4D4236}"/>
              </a:ext>
            </a:extLst>
          </p:cNvPr>
          <p:cNvSpPr>
            <a:spLocks noGrp="1"/>
          </p:cNvSpPr>
          <p:nvPr>
            <p:ph idx="1"/>
          </p:nvPr>
        </p:nvSpPr>
        <p:spPr>
          <a:xfrm>
            <a:off x="435008" y="1518083"/>
            <a:ext cx="11256885" cy="4672406"/>
          </a:xfrm>
        </p:spPr>
        <p:txBody>
          <a:bodyPr>
            <a:normAutofit/>
          </a:bodyPr>
          <a:lstStyle>
            <a:lvl1pPr>
              <a:defRPr sz="1800"/>
            </a:lvl1pPr>
            <a:lvl2pPr>
              <a:defRPr sz="1500"/>
            </a:lvl2pPr>
            <a:lvl3pPr>
              <a:defRPr sz="135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1">
            <a:extLst>
              <a:ext uri="{FF2B5EF4-FFF2-40B4-BE49-F238E27FC236}">
                <a16:creationId xmlns:a16="http://schemas.microsoft.com/office/drawing/2014/main" id="{E28B4FBB-B5FF-C5E3-0076-5774B6B63217}"/>
              </a:ext>
            </a:extLst>
          </p:cNvPr>
          <p:cNvSpPr txBox="1">
            <a:spLocks/>
          </p:cNvSpPr>
          <p:nvPr/>
        </p:nvSpPr>
        <p:spPr>
          <a:xfrm>
            <a:off x="7647925" y="6300095"/>
            <a:ext cx="2743200" cy="365125"/>
          </a:xfrm>
          <a:prstGeom prst="rect">
            <a:avLst/>
          </a:prstGeom>
        </p:spPr>
        <p:txBody>
          <a:bodyPr vert="horz" lIns="68580" tIns="34291" rIns="68580" bIns="34291"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latin typeface="Roboto" panose="02000000000000000000" pitchFamily="2" charset="0"/>
                <a:ea typeface="Roboto" panose="02000000000000000000" pitchFamily="2" charset="0"/>
                <a:cs typeface="Arial" panose="020B0604020202020204" pitchFamily="34" charset="0"/>
              </a:rPr>
              <a:t>Slide </a:t>
            </a:r>
            <a:fld id="{0A595528-1B0D-5B42-8BB9-94166887ADF0}" type="slidenum">
              <a:rPr lang="en-US" sz="900" smtClean="0">
                <a:latin typeface="Roboto" panose="02000000000000000000" pitchFamily="2" charset="0"/>
                <a:ea typeface="Roboto" panose="02000000000000000000" pitchFamily="2" charset="0"/>
                <a:cs typeface="Arial" panose="020B0604020202020204" pitchFamily="34" charset="0"/>
              </a:rPr>
              <a:pPr/>
              <a:t>‹#›</a:t>
            </a:fld>
            <a:r>
              <a:rPr lang="en-US" sz="900" dirty="0">
                <a:latin typeface="Roboto" panose="02000000000000000000" pitchFamily="2" charset="0"/>
                <a:ea typeface="Roboto" panose="02000000000000000000" pitchFamily="2" charset="0"/>
                <a:cs typeface="Arial" panose="020B0604020202020204" pitchFamily="34" charset="0"/>
              </a:rPr>
              <a:t> |</a:t>
            </a:r>
          </a:p>
        </p:txBody>
      </p:sp>
      <p:pic>
        <p:nvPicPr>
          <p:cNvPr id="5" name="Picture 4" descr="A blue letter on a black background&#10;&#10;Description automatically generated with low confidence">
            <a:extLst>
              <a:ext uri="{FF2B5EF4-FFF2-40B4-BE49-F238E27FC236}">
                <a16:creationId xmlns:a16="http://schemas.microsoft.com/office/drawing/2014/main" id="{87C9428E-C62E-9F4E-332D-7B63E90A32EF}"/>
              </a:ext>
            </a:extLst>
          </p:cNvPr>
          <p:cNvPicPr>
            <a:picLocks noChangeAspect="1"/>
          </p:cNvPicPr>
          <p:nvPr/>
        </p:nvPicPr>
        <p:blipFill>
          <a:blip r:embed="rId2"/>
          <a:stretch>
            <a:fillRect/>
          </a:stretch>
        </p:blipFill>
        <p:spPr>
          <a:xfrm>
            <a:off x="10717033" y="6340808"/>
            <a:ext cx="974859" cy="283684"/>
          </a:xfrm>
          <a:prstGeom prst="rect">
            <a:avLst/>
          </a:prstGeom>
        </p:spPr>
      </p:pic>
    </p:spTree>
    <p:extLst>
      <p:ext uri="{BB962C8B-B14F-4D97-AF65-F5344CB8AC3E}">
        <p14:creationId xmlns:p14="http://schemas.microsoft.com/office/powerpoint/2010/main" val="240139709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EB534C-1C21-D846-81E6-AFC9DA1AFAB9}"/>
              </a:ext>
            </a:extLst>
          </p:cNvPr>
          <p:cNvSpPr>
            <a:spLocks noGrp="1"/>
          </p:cNvSpPr>
          <p:nvPr>
            <p:ph type="title"/>
          </p:nvPr>
        </p:nvSpPr>
        <p:spPr>
          <a:xfrm>
            <a:off x="435008" y="329614"/>
            <a:ext cx="11256885" cy="10286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99FA71B-89A8-A842-8393-453DCEA648DC}"/>
              </a:ext>
            </a:extLst>
          </p:cNvPr>
          <p:cNvSpPr>
            <a:spLocks noGrp="1"/>
          </p:cNvSpPr>
          <p:nvPr>
            <p:ph type="body" idx="1"/>
          </p:nvPr>
        </p:nvSpPr>
        <p:spPr>
          <a:xfrm>
            <a:off x="435008" y="1518083"/>
            <a:ext cx="11256885" cy="46724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070255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7" r:id="rId19"/>
    <p:sldLayoutId id="2147483879" r:id="rId20"/>
    <p:sldLayoutId id="2147483880" r:id="rId21"/>
    <p:sldLayoutId id="2147483881" r:id="rId22"/>
    <p:sldLayoutId id="2147483706" r:id="rId23"/>
  </p:sldLayoutIdLst>
  <p:hf sldNum="0" hdr="0" ftr="0" dt="0"/>
  <p:txStyles>
    <p:titleStyle>
      <a:lvl1pPr algn="l" defTabSz="685783" rtl="0" eaLnBrk="1" latinLnBrk="0" hangingPunct="1">
        <a:lnSpc>
          <a:spcPct val="90000"/>
        </a:lnSpc>
        <a:spcBef>
          <a:spcPct val="0"/>
        </a:spcBef>
        <a:buNone/>
        <a:defRPr sz="3000" b="1" kern="1200">
          <a:solidFill>
            <a:srgbClr val="193E5F"/>
          </a:solidFill>
          <a:latin typeface="Roboto" panose="02000000000000000000" pitchFamily="2" charset="0"/>
          <a:ea typeface="Roboto" panose="02000000000000000000" pitchFamily="2" charset="0"/>
          <a:cs typeface="Arial" panose="020B0604020202020204" pitchFamily="34" charset="0"/>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1433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57229"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200121" indent="-171446"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1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mmunitysupervisioncenter.org/wp-content/uploads/2024/06/CSRC-Language-Guide.pdf"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supreme.justia.com/cases/federal/us/483/868"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40.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49.jpeg"/><Relationship Id="rId7" Type="http://schemas.openxmlformats.org/officeDocument/2006/relationships/diagramColors" Target="../diagrams/colors12.xml"/><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hyperlink" Target="https://freepngimg.com/png/88444-animation-question-red-mark-png-free-photo"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hyperlink" Target="https://freepngimg.com/png/88444-animation-question-red-mark-png-free-phot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hyperlink" Target="https://ojs.harriscountytx.gov/Data" TargetMode="External"/><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hyperlink" Target="https://doc.wi.gov/Pages/DataResearch/InteractiveDashboards.aspx" TargetMode="External"/><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hyperlink" Target="mailto:tanderson@cepp.com"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mailto:dsymdon@cepp.com" TargetMode="External"/><Relationship Id="rId4" Type="http://schemas.openxmlformats.org/officeDocument/2006/relationships/hyperlink" Target="mailto:michaelb@bailproject.org"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hyperlink" Target="https://communitysupervisioncenter.org/wp-content/uploads/2024/06/CSRC-Language-Guide.pdf"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communitysupervisioncenter.org/wp-content/uploads/2024/06/CSRC-Language-Guide.pdf"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70" name="Google Shape;70;p83"/>
          <p:cNvSpPr txBox="1">
            <a:spLocks noGrp="1"/>
          </p:cNvSpPr>
          <p:nvPr>
            <p:ph type="body" sz="quarter" idx="10"/>
          </p:nvPr>
        </p:nvSpPr>
        <p:spPr>
          <a:prstGeom prst="rect">
            <a:avLst/>
          </a:prstGeom>
          <a:noFill/>
          <a:ln>
            <a:noFill/>
          </a:ln>
        </p:spPr>
        <p:txBody>
          <a:bodyPr spcFirstLastPara="1" vert="horz" wrap="square" lIns="0" tIns="0" rIns="0" bIns="0" rtlCol="0" anchor="t" anchorCtr="0">
            <a:noAutofit/>
          </a:bodyPr>
          <a:lstStyle/>
          <a:p>
            <a:pPr>
              <a:lnSpc>
                <a:spcPct val="100000"/>
              </a:lnSpc>
              <a:spcBef>
                <a:spcPts val="0"/>
              </a:spcBef>
              <a:buSzPts val="1400"/>
            </a:pPr>
            <a:r>
              <a:rPr lang="en-US" b="1" dirty="0"/>
              <a:t>August 13, 2024</a:t>
            </a:r>
            <a:endParaRPr b="1" dirty="0"/>
          </a:p>
        </p:txBody>
      </p:sp>
      <p:sp>
        <p:nvSpPr>
          <p:cNvPr id="69" name="Google Shape;69;p83"/>
          <p:cNvSpPr txBox="1">
            <a:spLocks noGrp="1"/>
          </p:cNvSpPr>
          <p:nvPr>
            <p:ph type="title"/>
          </p:nvPr>
        </p:nvSpPr>
        <p:spPr>
          <a:xfrm>
            <a:off x="838200" y="2116335"/>
            <a:ext cx="10515600" cy="1101187"/>
          </a:xfrm>
          <a:prstGeom prst="rect">
            <a:avLst/>
          </a:prstGeom>
          <a:noFill/>
          <a:ln>
            <a:noFill/>
          </a:ln>
        </p:spPr>
        <p:txBody>
          <a:bodyPr spcFirstLastPara="1" vert="horz" wrap="square" lIns="0" tIns="0" rIns="0" bIns="0" rtlCol="0" anchor="b" anchorCtr="0">
            <a:noAutofit/>
          </a:bodyPr>
          <a:lstStyle/>
          <a:p>
            <a:pPr>
              <a:lnSpc>
                <a:spcPct val="100000"/>
              </a:lnSpc>
              <a:spcBef>
                <a:spcPts val="0"/>
              </a:spcBef>
              <a:buSzPts val="1400"/>
            </a:pPr>
            <a:r>
              <a:rPr lang="en-US" sz="4000" dirty="0"/>
              <a:t> </a:t>
            </a:r>
            <a:br>
              <a:rPr lang="en-US" sz="4000" dirty="0"/>
            </a:br>
            <a:r>
              <a:rPr lang="en-US" sz="4000" dirty="0"/>
              <a:t>Pretrial, Probation, and Post-Release: </a:t>
            </a:r>
            <a:br>
              <a:rPr lang="en-US" sz="4000" dirty="0"/>
            </a:br>
            <a:r>
              <a:rPr lang="en-US" sz="4000" dirty="0"/>
              <a:t>Compare and Contrast</a:t>
            </a:r>
            <a:endParaRPr sz="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6464-EF07-7D19-5959-EA2ECFA6DDD3}"/>
              </a:ext>
            </a:extLst>
          </p:cNvPr>
          <p:cNvSpPr>
            <a:spLocks noGrp="1"/>
          </p:cNvSpPr>
          <p:nvPr>
            <p:ph type="title"/>
          </p:nvPr>
        </p:nvSpPr>
        <p:spPr/>
        <p:txBody>
          <a:bodyPr>
            <a:normAutofit/>
          </a:bodyPr>
          <a:lstStyle/>
          <a:p>
            <a:r>
              <a:rPr lang="en-US" sz="4000" dirty="0"/>
              <a:t>Language Matters</a:t>
            </a:r>
          </a:p>
        </p:txBody>
      </p:sp>
      <p:graphicFrame>
        <p:nvGraphicFramePr>
          <p:cNvPr id="4" name="Table 3">
            <a:extLst>
              <a:ext uri="{FF2B5EF4-FFF2-40B4-BE49-F238E27FC236}">
                <a16:creationId xmlns:a16="http://schemas.microsoft.com/office/drawing/2014/main" id="{67A65243-36E5-0ED5-4571-C259F8EF8190}"/>
              </a:ext>
            </a:extLst>
          </p:cNvPr>
          <p:cNvGraphicFramePr>
            <a:graphicFrameLocks noGrp="1"/>
          </p:cNvGraphicFramePr>
          <p:nvPr>
            <p:extLst>
              <p:ext uri="{D42A27DB-BD31-4B8C-83A1-F6EECF244321}">
                <p14:modId xmlns:p14="http://schemas.microsoft.com/office/powerpoint/2010/main" val="759457466"/>
              </p:ext>
            </p:extLst>
          </p:nvPr>
        </p:nvGraphicFramePr>
        <p:xfrm>
          <a:off x="1458246" y="1527889"/>
          <a:ext cx="9280844" cy="4253481"/>
        </p:xfrm>
        <a:graphic>
          <a:graphicData uri="http://schemas.openxmlformats.org/drawingml/2006/table">
            <a:tbl>
              <a:tblPr firstRow="1" bandRow="1">
                <a:tableStyleId>{5C22544A-7EE6-4342-B048-85BDC9FD1C3A}</a:tableStyleId>
              </a:tblPr>
              <a:tblGrid>
                <a:gridCol w="3775393">
                  <a:extLst>
                    <a:ext uri="{9D8B030D-6E8A-4147-A177-3AD203B41FA5}">
                      <a16:colId xmlns:a16="http://schemas.microsoft.com/office/drawing/2014/main" val="1687534198"/>
                    </a:ext>
                  </a:extLst>
                </a:gridCol>
                <a:gridCol w="5505451">
                  <a:extLst>
                    <a:ext uri="{9D8B030D-6E8A-4147-A177-3AD203B41FA5}">
                      <a16:colId xmlns:a16="http://schemas.microsoft.com/office/drawing/2014/main" val="1180803361"/>
                    </a:ext>
                  </a:extLst>
                </a:gridCol>
              </a:tblGrid>
              <a:tr h="708563">
                <a:tc>
                  <a:txBody>
                    <a:bodyPr/>
                    <a:lstStyle/>
                    <a:p>
                      <a:r>
                        <a:rPr lang="en-US" sz="1600" dirty="0">
                          <a:latin typeface="Roboto" panose="02000000000000000000" pitchFamily="2" charset="0"/>
                          <a:ea typeface="Roboto" panose="02000000000000000000" pitchFamily="2" charset="0"/>
                          <a:cs typeface="Roboto" panose="02000000000000000000" pitchFamily="2" charset="0"/>
                        </a:rPr>
                        <a:t>Avoid…</a:t>
                      </a:r>
                    </a:p>
                  </a:txBody>
                  <a:tcPr anchor="ctr"/>
                </a:tc>
                <a:tc>
                  <a:txBody>
                    <a:bodyPr/>
                    <a:lstStyle/>
                    <a:p>
                      <a:r>
                        <a:rPr lang="en-US" sz="1600" dirty="0">
                          <a:latin typeface="Roboto" panose="02000000000000000000" pitchFamily="2" charset="0"/>
                          <a:ea typeface="Roboto" panose="02000000000000000000" pitchFamily="2" charset="0"/>
                          <a:cs typeface="Roboto" panose="02000000000000000000" pitchFamily="2" charset="0"/>
                        </a:rPr>
                        <a:t>Instead, use…</a:t>
                      </a:r>
                    </a:p>
                  </a:txBody>
                  <a:tcPr anchor="ctr"/>
                </a:tc>
                <a:extLst>
                  <a:ext uri="{0D108BD9-81ED-4DB2-BD59-A6C34878D82A}">
                    <a16:rowId xmlns:a16="http://schemas.microsoft.com/office/drawing/2014/main" val="547707412"/>
                  </a:ext>
                </a:extLst>
              </a:tr>
              <a:tr h="708563">
                <a:tc>
                  <a:txBody>
                    <a:bodyPr/>
                    <a:lstStyle/>
                    <a:p>
                      <a:r>
                        <a:rPr lang="en-US" sz="1600" dirty="0">
                          <a:latin typeface="Roboto" panose="02000000000000000000" pitchFamily="2" charset="0"/>
                          <a:ea typeface="Roboto" panose="02000000000000000000" pitchFamily="2" charset="0"/>
                          <a:cs typeface="Roboto" panose="02000000000000000000" pitchFamily="2" charset="0"/>
                        </a:rPr>
                        <a:t>Misdemeanant</a:t>
                      </a:r>
                    </a:p>
                  </a:txBody>
                  <a:tcPr anchor="ctr"/>
                </a:tc>
                <a:tc>
                  <a:txBody>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convicted of a misdemeanor</a:t>
                      </a:r>
                    </a:p>
                  </a:txBody>
                  <a:tcPr anchor="ctr"/>
                </a:tc>
                <a:extLst>
                  <a:ext uri="{0D108BD9-81ED-4DB2-BD59-A6C34878D82A}">
                    <a16:rowId xmlns:a16="http://schemas.microsoft.com/office/drawing/2014/main" val="1261654171"/>
                  </a:ext>
                </a:extLst>
              </a:tr>
              <a:tr h="708563">
                <a:tc>
                  <a:txBody>
                    <a:bodyPr/>
                    <a:lstStyle/>
                    <a:p>
                      <a:r>
                        <a:rPr lang="en-US" sz="1600" dirty="0">
                          <a:latin typeface="Roboto" panose="02000000000000000000" pitchFamily="2" charset="0"/>
                          <a:ea typeface="Roboto" panose="02000000000000000000" pitchFamily="2" charset="0"/>
                          <a:cs typeface="Roboto" panose="02000000000000000000" pitchFamily="2" charset="0"/>
                        </a:rPr>
                        <a:t>Nonviolent offender</a:t>
                      </a:r>
                    </a:p>
                  </a:txBody>
                  <a:tcPr anchor="ctr"/>
                </a:tc>
                <a:tc>
                  <a:txBody>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convicted of a nonviolent offense</a:t>
                      </a:r>
                    </a:p>
                  </a:txBody>
                  <a:tcPr anchor="ctr"/>
                </a:tc>
                <a:extLst>
                  <a:ext uri="{0D108BD9-81ED-4DB2-BD59-A6C34878D82A}">
                    <a16:rowId xmlns:a16="http://schemas.microsoft.com/office/drawing/2014/main" val="2298628391"/>
                  </a:ext>
                </a:extLst>
              </a:tr>
              <a:tr h="708563">
                <a:tc>
                  <a:txBody>
                    <a:bodyPr/>
                    <a:lstStyle/>
                    <a:p>
                      <a:r>
                        <a:rPr lang="en-US" sz="1600" dirty="0">
                          <a:latin typeface="Roboto" panose="02000000000000000000" pitchFamily="2" charset="0"/>
                          <a:ea typeface="Roboto" panose="02000000000000000000" pitchFamily="2" charset="0"/>
                          <a:cs typeface="Roboto" panose="02000000000000000000" pitchFamily="2" charset="0"/>
                        </a:rPr>
                        <a:t>Offender, perpetrator</a:t>
                      </a:r>
                    </a:p>
                  </a:txBody>
                  <a:tcPr anchor="ctr"/>
                </a:tc>
                <a:tc>
                  <a:txBody>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who committed an offense</a:t>
                      </a:r>
                    </a:p>
                  </a:txBody>
                  <a:tcPr anchor="ctr"/>
                </a:tc>
                <a:extLst>
                  <a:ext uri="{0D108BD9-81ED-4DB2-BD59-A6C34878D82A}">
                    <a16:rowId xmlns:a16="http://schemas.microsoft.com/office/drawing/2014/main" val="4018911635"/>
                  </a:ext>
                </a:extLst>
              </a:tr>
              <a:tr h="708563">
                <a:tc>
                  <a:txBody>
                    <a:bodyPr/>
                    <a:lstStyle/>
                    <a:p>
                      <a:r>
                        <a:rPr lang="en-US" sz="1600" dirty="0">
                          <a:latin typeface="Roboto" panose="02000000000000000000" pitchFamily="2" charset="0"/>
                          <a:ea typeface="Roboto" panose="02000000000000000000" pitchFamily="2" charset="0"/>
                          <a:cs typeface="Roboto" panose="02000000000000000000" pitchFamily="2" charset="0"/>
                        </a:rPr>
                        <a:t>Parolee, probationer</a:t>
                      </a:r>
                    </a:p>
                  </a:txBody>
                  <a:tcPr anchor="ctr"/>
                </a:tc>
                <a:tc>
                  <a:txBody>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on parole/probation</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under judicial supervision</a:t>
                      </a:r>
                    </a:p>
                  </a:txBody>
                  <a:tcPr anchor="ctr"/>
                </a:tc>
                <a:extLst>
                  <a:ext uri="{0D108BD9-81ED-4DB2-BD59-A6C34878D82A}">
                    <a16:rowId xmlns:a16="http://schemas.microsoft.com/office/drawing/2014/main" val="3588681993"/>
                  </a:ext>
                </a:extLst>
              </a:tr>
              <a:tr h="710666">
                <a:tc>
                  <a:txBody>
                    <a:bodyPr/>
                    <a:lstStyle/>
                    <a:p>
                      <a:r>
                        <a:rPr lang="en-US" sz="1600" dirty="0">
                          <a:latin typeface="Roboto" panose="02000000000000000000" pitchFamily="2" charset="0"/>
                          <a:ea typeface="Roboto" panose="02000000000000000000" pitchFamily="2" charset="0"/>
                          <a:cs typeface="Roboto" panose="02000000000000000000" pitchFamily="2" charset="0"/>
                        </a:rPr>
                        <a:t>Violent offender</a:t>
                      </a:r>
                    </a:p>
                  </a:txBody>
                  <a:tcPr anchor="ctr"/>
                </a:tc>
                <a:tc>
                  <a:txBody>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convicted of a violent offense</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who committed a violent offense</a:t>
                      </a:r>
                    </a:p>
                  </a:txBody>
                  <a:tcPr anchor="ctr"/>
                </a:tc>
                <a:extLst>
                  <a:ext uri="{0D108BD9-81ED-4DB2-BD59-A6C34878D82A}">
                    <a16:rowId xmlns:a16="http://schemas.microsoft.com/office/drawing/2014/main" val="1380565611"/>
                  </a:ext>
                </a:extLst>
              </a:tr>
            </a:tbl>
          </a:graphicData>
        </a:graphic>
      </p:graphicFrame>
      <p:sp>
        <p:nvSpPr>
          <p:cNvPr id="3" name="TextBox 2">
            <a:extLst>
              <a:ext uri="{FF2B5EF4-FFF2-40B4-BE49-F238E27FC236}">
                <a16:creationId xmlns:a16="http://schemas.microsoft.com/office/drawing/2014/main" id="{070BABFB-6CE4-3C49-4AA3-E1A7109D38AE}"/>
              </a:ext>
            </a:extLst>
          </p:cNvPr>
          <p:cNvSpPr txBox="1"/>
          <p:nvPr/>
        </p:nvSpPr>
        <p:spPr>
          <a:xfrm>
            <a:off x="316423" y="6412701"/>
            <a:ext cx="6364597" cy="253916"/>
          </a:xfrm>
          <a:prstGeom prst="rect">
            <a:avLst/>
          </a:prstGeom>
          <a:noFill/>
        </p:spPr>
        <p:txBody>
          <a:bodyPr wrap="square" rtlCol="0">
            <a:spAutoFit/>
          </a:bodyPr>
          <a:lstStyle/>
          <a:p>
            <a:r>
              <a:rPr lang="en-US" sz="1050" u="sng" dirty="0">
                <a:solidFill>
                  <a:srgbClr val="467886"/>
                </a:solidFill>
                <a:effectLst/>
                <a:latin typeface="Roboto" panose="02000000000000000000" pitchFamily="2" charset="0"/>
                <a:ea typeface="Roboto" panose="02000000000000000000" pitchFamily="2" charset="0"/>
                <a:cs typeface="Roboto" panose="02000000000000000000" pitchFamily="2" charset="0"/>
                <a:hlinkClick r:id="rId3" tooltip="https://communitysupervisioncenter.org/wp-content/uploads/2024/06/CSRC-Language-Guide.pdf"/>
              </a:rPr>
              <a:t>https://communitysupervisioncenter.org/wp-content/uploads/2024/06/CSRC-Language-Guide.pdf</a:t>
            </a:r>
            <a:endParaRPr lang="en-US" sz="1050" dirty="0">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74275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46D003-B3F7-CBD6-342C-BC8BA2B9E5EA}"/>
              </a:ext>
            </a:extLst>
          </p:cNvPr>
          <p:cNvSpPr>
            <a:spLocks noGrp="1"/>
          </p:cNvSpPr>
          <p:nvPr>
            <p:ph type="body" sz="quarter" idx="10"/>
          </p:nvPr>
        </p:nvSpPr>
        <p:spPr/>
        <p:txBody>
          <a:bodyPr/>
          <a:lstStyle/>
          <a:p>
            <a:r>
              <a:rPr lang="en-US" dirty="0"/>
              <a:t>Compare and Contrast</a:t>
            </a:r>
          </a:p>
        </p:txBody>
      </p:sp>
      <p:sp>
        <p:nvSpPr>
          <p:cNvPr id="3" name="Title 2">
            <a:extLst>
              <a:ext uri="{FF2B5EF4-FFF2-40B4-BE49-F238E27FC236}">
                <a16:creationId xmlns:a16="http://schemas.microsoft.com/office/drawing/2014/main" id="{6B9F9991-5D52-6FDD-DF25-625285983D8F}"/>
              </a:ext>
            </a:extLst>
          </p:cNvPr>
          <p:cNvSpPr>
            <a:spLocks noGrp="1"/>
          </p:cNvSpPr>
          <p:nvPr>
            <p:ph type="title"/>
          </p:nvPr>
        </p:nvSpPr>
        <p:spPr/>
        <p:txBody>
          <a:bodyPr>
            <a:normAutofit/>
          </a:bodyPr>
          <a:lstStyle/>
          <a:p>
            <a:r>
              <a:rPr lang="en-US" sz="4000" dirty="0"/>
              <a:t>General Definitions for Pretrial, Probation and Post-Release Supervision</a:t>
            </a:r>
          </a:p>
        </p:txBody>
      </p:sp>
    </p:spTree>
    <p:extLst>
      <p:ext uri="{BB962C8B-B14F-4D97-AF65-F5344CB8AC3E}">
        <p14:creationId xmlns:p14="http://schemas.microsoft.com/office/powerpoint/2010/main" val="414418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5B547-02C0-26E5-19C9-C5A3C148E056}"/>
              </a:ext>
            </a:extLst>
          </p:cNvPr>
          <p:cNvSpPr>
            <a:spLocks noGrp="1"/>
          </p:cNvSpPr>
          <p:nvPr>
            <p:ph type="title"/>
          </p:nvPr>
        </p:nvSpPr>
        <p:spPr>
          <a:xfrm>
            <a:off x="202859" y="1091617"/>
            <a:ext cx="11256885" cy="1028671"/>
          </a:xfrm>
        </p:spPr>
        <p:txBody>
          <a:bodyPr anchor="ctr">
            <a:normAutofit fontScale="90000"/>
          </a:bodyPr>
          <a:lstStyle/>
          <a:p>
            <a:pPr marL="0" indent="0">
              <a:buNone/>
            </a:pPr>
            <a:r>
              <a:rPr lang="en-US" sz="2800" b="0" dirty="0"/>
              <a:t>Pretrial supervision is a condition of release ordered by a judicial officer for a person charged with an offense(s) while awaiting the final disposition of their case. </a:t>
            </a:r>
          </a:p>
        </p:txBody>
      </p:sp>
      <p:graphicFrame>
        <p:nvGraphicFramePr>
          <p:cNvPr id="5" name="Content Placeholder 2">
            <a:extLst>
              <a:ext uri="{FF2B5EF4-FFF2-40B4-BE49-F238E27FC236}">
                <a16:creationId xmlns:a16="http://schemas.microsoft.com/office/drawing/2014/main" id="{B9EC7BB4-5441-CE74-F2C8-05D5493842CD}"/>
              </a:ext>
            </a:extLst>
          </p:cNvPr>
          <p:cNvGraphicFramePr>
            <a:graphicFrameLocks noGrp="1"/>
          </p:cNvGraphicFramePr>
          <p:nvPr>
            <p:ph sz="half" idx="2"/>
            <p:extLst>
              <p:ext uri="{D42A27DB-BD31-4B8C-83A1-F6EECF244321}">
                <p14:modId xmlns:p14="http://schemas.microsoft.com/office/powerpoint/2010/main" val="2207346495"/>
              </p:ext>
            </p:extLst>
          </p:nvPr>
        </p:nvGraphicFramePr>
        <p:xfrm>
          <a:off x="1171068" y="2422356"/>
          <a:ext cx="9320465" cy="3921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CE5D401C-FDF7-CCC4-161C-68F8EA3273D6}"/>
              </a:ext>
            </a:extLst>
          </p:cNvPr>
          <p:cNvSpPr txBox="1">
            <a:spLocks/>
          </p:cNvSpPr>
          <p:nvPr/>
        </p:nvSpPr>
        <p:spPr>
          <a:xfrm>
            <a:off x="202857" y="62947"/>
            <a:ext cx="11256885" cy="1028670"/>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000" b="1" kern="1200">
                <a:solidFill>
                  <a:srgbClr val="193E5F"/>
                </a:solidFill>
                <a:latin typeface="Roboto" panose="02000000000000000000" pitchFamily="2" charset="0"/>
                <a:ea typeface="Roboto" panose="02000000000000000000" pitchFamily="2" charset="0"/>
                <a:cs typeface="Arial" panose="020B0604020202020204" pitchFamily="34" charset="0"/>
              </a:defRPr>
            </a:lvl1pPr>
          </a:lstStyle>
          <a:p>
            <a:r>
              <a:rPr lang="en-US" sz="4000" dirty="0"/>
              <a:t>General Definitions for Pretrial Supervision</a:t>
            </a:r>
          </a:p>
        </p:txBody>
      </p:sp>
    </p:spTree>
    <p:extLst>
      <p:ext uri="{BB962C8B-B14F-4D97-AF65-F5344CB8AC3E}">
        <p14:creationId xmlns:p14="http://schemas.microsoft.com/office/powerpoint/2010/main" val="810370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5B547-02C0-26E5-19C9-C5A3C148E056}"/>
              </a:ext>
            </a:extLst>
          </p:cNvPr>
          <p:cNvSpPr>
            <a:spLocks noGrp="1"/>
          </p:cNvSpPr>
          <p:nvPr>
            <p:ph type="title"/>
          </p:nvPr>
        </p:nvSpPr>
        <p:spPr>
          <a:xfrm>
            <a:off x="328871" y="329617"/>
            <a:ext cx="11256885" cy="1028671"/>
          </a:xfrm>
        </p:spPr>
        <p:txBody>
          <a:bodyPr anchor="ctr">
            <a:normAutofit/>
          </a:bodyPr>
          <a:lstStyle/>
          <a:p>
            <a:r>
              <a:rPr lang="en-US" dirty="0"/>
              <a:t>General Definitions for Probation Supervision</a:t>
            </a:r>
          </a:p>
        </p:txBody>
      </p:sp>
      <p:graphicFrame>
        <p:nvGraphicFramePr>
          <p:cNvPr id="5" name="Content Placeholder 2">
            <a:extLst>
              <a:ext uri="{FF2B5EF4-FFF2-40B4-BE49-F238E27FC236}">
                <a16:creationId xmlns:a16="http://schemas.microsoft.com/office/drawing/2014/main" id="{B9EC7BB4-5441-CE74-F2C8-05D5493842CD}"/>
              </a:ext>
            </a:extLst>
          </p:cNvPr>
          <p:cNvGraphicFramePr>
            <a:graphicFrameLocks noGrp="1"/>
          </p:cNvGraphicFramePr>
          <p:nvPr>
            <p:ph sz="half" idx="2"/>
            <p:extLst>
              <p:ext uri="{D42A27DB-BD31-4B8C-83A1-F6EECF244321}">
                <p14:modId xmlns:p14="http://schemas.microsoft.com/office/powerpoint/2010/main" val="851143532"/>
              </p:ext>
            </p:extLst>
          </p:nvPr>
        </p:nvGraphicFramePr>
        <p:xfrm>
          <a:off x="1092343" y="2199180"/>
          <a:ext cx="9063417" cy="4014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65F27E8-9911-4843-6782-6167815DE4DF}"/>
              </a:ext>
            </a:extLst>
          </p:cNvPr>
          <p:cNvSpPr txBox="1"/>
          <p:nvPr/>
        </p:nvSpPr>
        <p:spPr>
          <a:xfrm>
            <a:off x="328871" y="1170509"/>
            <a:ext cx="10962336" cy="861774"/>
          </a:xfrm>
          <a:prstGeom prst="rect">
            <a:avLst/>
          </a:prstGeom>
          <a:noFill/>
        </p:spPr>
        <p:txBody>
          <a:bodyPr wrap="square">
            <a:spAutoFit/>
          </a:bodyPr>
          <a:lstStyle/>
          <a:p>
            <a:pPr marL="0" indent="0">
              <a:buNone/>
            </a:pPr>
            <a:r>
              <a:rPr lang="en-US" sz="2500" dirty="0">
                <a:solidFill>
                  <a:srgbClr val="193E5F"/>
                </a:solidFill>
                <a:latin typeface="Roboto" panose="02000000000000000000" pitchFamily="2" charset="0"/>
                <a:ea typeface="Roboto" panose="02000000000000000000" pitchFamily="2" charset="0"/>
                <a:cs typeface="Arial" panose="020B0604020202020204" pitchFamily="34" charset="0"/>
              </a:rPr>
              <a:t>Probation supervision is imposed by a judicial officer as a sentence, a condition of a suspended sentence, or in lieu of incarceration. </a:t>
            </a:r>
          </a:p>
        </p:txBody>
      </p:sp>
    </p:spTree>
    <p:extLst>
      <p:ext uri="{BB962C8B-B14F-4D97-AF65-F5344CB8AC3E}">
        <p14:creationId xmlns:p14="http://schemas.microsoft.com/office/powerpoint/2010/main" val="2226369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5B547-02C0-26E5-19C9-C5A3C148E056}"/>
              </a:ext>
            </a:extLst>
          </p:cNvPr>
          <p:cNvSpPr>
            <a:spLocks noGrp="1"/>
          </p:cNvSpPr>
          <p:nvPr>
            <p:ph type="title"/>
          </p:nvPr>
        </p:nvSpPr>
        <p:spPr>
          <a:xfrm>
            <a:off x="133565" y="0"/>
            <a:ext cx="11256885" cy="831642"/>
          </a:xfrm>
        </p:spPr>
        <p:txBody>
          <a:bodyPr anchor="ctr">
            <a:normAutofit/>
          </a:bodyPr>
          <a:lstStyle/>
          <a:p>
            <a:r>
              <a:rPr lang="en-US" dirty="0"/>
              <a:t>General Definitions for Parole Supervision</a:t>
            </a:r>
          </a:p>
        </p:txBody>
      </p:sp>
      <p:graphicFrame>
        <p:nvGraphicFramePr>
          <p:cNvPr id="5" name="Content Placeholder 2">
            <a:extLst>
              <a:ext uri="{FF2B5EF4-FFF2-40B4-BE49-F238E27FC236}">
                <a16:creationId xmlns:a16="http://schemas.microsoft.com/office/drawing/2014/main" id="{B9EC7BB4-5441-CE74-F2C8-05D5493842CD}"/>
              </a:ext>
            </a:extLst>
          </p:cNvPr>
          <p:cNvGraphicFramePr>
            <a:graphicFrameLocks noGrp="1"/>
          </p:cNvGraphicFramePr>
          <p:nvPr>
            <p:ph sz="half" idx="2"/>
            <p:extLst>
              <p:ext uri="{D42A27DB-BD31-4B8C-83A1-F6EECF244321}">
                <p14:modId xmlns:p14="http://schemas.microsoft.com/office/powerpoint/2010/main" val="609449766"/>
              </p:ext>
            </p:extLst>
          </p:nvPr>
        </p:nvGraphicFramePr>
        <p:xfrm>
          <a:off x="547007" y="2669722"/>
          <a:ext cx="9470572" cy="3813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25D5B16-AA53-AC62-887A-40B9260E3589}"/>
              </a:ext>
            </a:extLst>
          </p:cNvPr>
          <p:cNvSpPr txBox="1"/>
          <p:nvPr/>
        </p:nvSpPr>
        <p:spPr>
          <a:xfrm>
            <a:off x="133565" y="831642"/>
            <a:ext cx="11395042" cy="1554272"/>
          </a:xfrm>
          <a:prstGeom prst="rect">
            <a:avLst/>
          </a:prstGeom>
          <a:noFill/>
        </p:spPr>
        <p:txBody>
          <a:bodyPr wrap="square">
            <a:spAutoFit/>
          </a:bodyPr>
          <a:lstStyle/>
          <a:p>
            <a:pPr marL="0" indent="0">
              <a:buNone/>
            </a:pPr>
            <a:r>
              <a:rPr lang="en-US" sz="1900" dirty="0">
                <a:latin typeface="Roboto" panose="02000000000000000000" pitchFamily="2" charset="0"/>
                <a:ea typeface="Roboto" panose="02000000000000000000" pitchFamily="2" charset="0"/>
                <a:cs typeface="Roboto" panose="02000000000000000000" pitchFamily="2" charset="0"/>
              </a:rPr>
              <a:t>Post-release supervision is commonly referred to as “supervised release.” This is a period of community supervision imposed by the court to be completed after release from a jail or prison sentence.</a:t>
            </a:r>
          </a:p>
          <a:p>
            <a:pPr marL="0" indent="0">
              <a:buNone/>
            </a:pPr>
            <a:r>
              <a:rPr lang="en-US" sz="1900" dirty="0">
                <a:latin typeface="Roboto" panose="02000000000000000000" pitchFamily="2" charset="0"/>
                <a:ea typeface="Roboto" panose="02000000000000000000" pitchFamily="2" charset="0"/>
                <a:cs typeface="Roboto" panose="02000000000000000000" pitchFamily="2" charset="0"/>
              </a:rPr>
              <a:t> </a:t>
            </a:r>
          </a:p>
          <a:p>
            <a:pPr marL="0" indent="0">
              <a:buNone/>
            </a:pPr>
            <a:r>
              <a:rPr lang="en-US" sz="1900" dirty="0">
                <a:latin typeface="Roboto" panose="02000000000000000000" pitchFamily="2" charset="0"/>
                <a:ea typeface="Roboto" panose="02000000000000000000" pitchFamily="2" charset="0"/>
                <a:cs typeface="Roboto" panose="02000000000000000000" pitchFamily="2" charset="0"/>
              </a:rPr>
              <a:t>Parole is the release of a person from jail, prison, or other confinement by an administrative entity (e.g., parole board) after the person has served a portion of their sentence.</a:t>
            </a:r>
          </a:p>
        </p:txBody>
      </p:sp>
    </p:spTree>
    <p:extLst>
      <p:ext uri="{BB962C8B-B14F-4D97-AF65-F5344CB8AC3E}">
        <p14:creationId xmlns:p14="http://schemas.microsoft.com/office/powerpoint/2010/main" val="3883544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46D003-B3F7-CBD6-342C-BC8BA2B9E5EA}"/>
              </a:ext>
            </a:extLst>
          </p:cNvPr>
          <p:cNvSpPr>
            <a:spLocks noGrp="1"/>
          </p:cNvSpPr>
          <p:nvPr>
            <p:ph type="body" sz="quarter" idx="10"/>
          </p:nvPr>
        </p:nvSpPr>
        <p:spPr/>
        <p:txBody>
          <a:bodyPr/>
          <a:lstStyle/>
          <a:p>
            <a:r>
              <a:rPr lang="en-US" dirty="0"/>
              <a:t>Compare and Contract</a:t>
            </a:r>
          </a:p>
        </p:txBody>
      </p:sp>
      <p:sp>
        <p:nvSpPr>
          <p:cNvPr id="3" name="Title 2">
            <a:extLst>
              <a:ext uri="{FF2B5EF4-FFF2-40B4-BE49-F238E27FC236}">
                <a16:creationId xmlns:a16="http://schemas.microsoft.com/office/drawing/2014/main" id="{6B9F9991-5D52-6FDD-DF25-625285983D8F}"/>
              </a:ext>
            </a:extLst>
          </p:cNvPr>
          <p:cNvSpPr>
            <a:spLocks noGrp="1"/>
          </p:cNvSpPr>
          <p:nvPr>
            <p:ph type="title"/>
          </p:nvPr>
        </p:nvSpPr>
        <p:spPr/>
        <p:txBody>
          <a:bodyPr>
            <a:normAutofit/>
          </a:bodyPr>
          <a:lstStyle/>
          <a:p>
            <a:r>
              <a:rPr lang="en-US" sz="4000" dirty="0"/>
              <a:t>Fundamental Similarities and Differences</a:t>
            </a:r>
          </a:p>
        </p:txBody>
      </p:sp>
    </p:spTree>
    <p:extLst>
      <p:ext uri="{BB962C8B-B14F-4D97-AF65-F5344CB8AC3E}">
        <p14:creationId xmlns:p14="http://schemas.microsoft.com/office/powerpoint/2010/main" val="2974351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FD3DF1-BDFC-B763-4C76-CF8B325D845D}"/>
              </a:ext>
            </a:extLst>
          </p:cNvPr>
          <p:cNvSpPr>
            <a:spLocks noGrp="1"/>
          </p:cNvSpPr>
          <p:nvPr>
            <p:ph type="title"/>
          </p:nvPr>
        </p:nvSpPr>
        <p:spPr/>
        <p:txBody>
          <a:bodyPr>
            <a:normAutofit/>
          </a:bodyPr>
          <a:lstStyle/>
          <a:p>
            <a:r>
              <a:rPr lang="en-US" sz="4000" dirty="0"/>
              <a:t>Fundamental Similarity?</a:t>
            </a:r>
          </a:p>
        </p:txBody>
      </p:sp>
      <p:sp>
        <p:nvSpPr>
          <p:cNvPr id="2" name="Content Placeholder 1">
            <a:extLst>
              <a:ext uri="{FF2B5EF4-FFF2-40B4-BE49-F238E27FC236}">
                <a16:creationId xmlns:a16="http://schemas.microsoft.com/office/drawing/2014/main" id="{BC8EE6C1-A787-764D-58B9-A142C5B2E7BA}"/>
              </a:ext>
            </a:extLst>
          </p:cNvPr>
          <p:cNvSpPr>
            <a:spLocks noGrp="1"/>
          </p:cNvSpPr>
          <p:nvPr>
            <p:ph idx="1"/>
          </p:nvPr>
        </p:nvSpPr>
        <p:spPr/>
        <p:txBody>
          <a:bodyPr/>
          <a:lstStyle/>
          <a:p>
            <a:r>
              <a:rPr lang="en-US" dirty="0"/>
              <a:t>  </a:t>
            </a:r>
          </a:p>
        </p:txBody>
      </p:sp>
      <p:pic>
        <p:nvPicPr>
          <p:cNvPr id="5" name="Picture 4" descr="Family in a pumpkin field">
            <a:extLst>
              <a:ext uri="{FF2B5EF4-FFF2-40B4-BE49-F238E27FC236}">
                <a16:creationId xmlns:a16="http://schemas.microsoft.com/office/drawing/2014/main" id="{A87CF961-8329-3B1B-DAB2-FC0DDD3649BE}"/>
              </a:ext>
            </a:extLst>
          </p:cNvPr>
          <p:cNvPicPr>
            <a:picLocks noChangeAspect="1"/>
          </p:cNvPicPr>
          <p:nvPr/>
        </p:nvPicPr>
        <p:blipFill>
          <a:blip r:embed="rId3"/>
          <a:stretch>
            <a:fillRect/>
          </a:stretch>
        </p:blipFill>
        <p:spPr>
          <a:xfrm>
            <a:off x="2567001" y="1742976"/>
            <a:ext cx="3349891" cy="2233261"/>
          </a:xfrm>
          <a:prstGeom prst="rect">
            <a:avLst/>
          </a:prstGeom>
        </p:spPr>
      </p:pic>
      <p:pic>
        <p:nvPicPr>
          <p:cNvPr id="7" name="Picture 6" descr="Father playing baseball with son">
            <a:extLst>
              <a:ext uri="{FF2B5EF4-FFF2-40B4-BE49-F238E27FC236}">
                <a16:creationId xmlns:a16="http://schemas.microsoft.com/office/drawing/2014/main" id="{067500D0-5169-0887-EAE7-67A468473D49}"/>
              </a:ext>
            </a:extLst>
          </p:cNvPr>
          <p:cNvPicPr>
            <a:picLocks noChangeAspect="1"/>
          </p:cNvPicPr>
          <p:nvPr/>
        </p:nvPicPr>
        <p:blipFill>
          <a:blip r:embed="rId4"/>
          <a:stretch>
            <a:fillRect/>
          </a:stretch>
        </p:blipFill>
        <p:spPr>
          <a:xfrm>
            <a:off x="6459981" y="1808747"/>
            <a:ext cx="3278431" cy="2189651"/>
          </a:xfrm>
          <a:prstGeom prst="rect">
            <a:avLst/>
          </a:prstGeom>
        </p:spPr>
      </p:pic>
      <p:pic>
        <p:nvPicPr>
          <p:cNvPr id="9" name="Picture 8" descr="College graduate waving">
            <a:extLst>
              <a:ext uri="{FF2B5EF4-FFF2-40B4-BE49-F238E27FC236}">
                <a16:creationId xmlns:a16="http://schemas.microsoft.com/office/drawing/2014/main" id="{1C668A77-C34B-7C02-74EB-D9A7DEC06022}"/>
              </a:ext>
            </a:extLst>
          </p:cNvPr>
          <p:cNvPicPr>
            <a:picLocks noChangeAspect="1"/>
          </p:cNvPicPr>
          <p:nvPr/>
        </p:nvPicPr>
        <p:blipFill>
          <a:blip r:embed="rId5"/>
          <a:stretch>
            <a:fillRect/>
          </a:stretch>
        </p:blipFill>
        <p:spPr>
          <a:xfrm>
            <a:off x="2567001" y="4047384"/>
            <a:ext cx="3284795" cy="2189651"/>
          </a:xfrm>
          <a:prstGeom prst="rect">
            <a:avLst/>
          </a:prstGeom>
        </p:spPr>
      </p:pic>
      <p:pic>
        <p:nvPicPr>
          <p:cNvPr id="11" name="Picture 10" descr="Working men taking coffee break">
            <a:extLst>
              <a:ext uri="{FF2B5EF4-FFF2-40B4-BE49-F238E27FC236}">
                <a16:creationId xmlns:a16="http://schemas.microsoft.com/office/drawing/2014/main" id="{25A4B418-B8F7-B000-C41D-1C859361BDB4}"/>
              </a:ext>
            </a:extLst>
          </p:cNvPr>
          <p:cNvPicPr>
            <a:picLocks noChangeAspect="1"/>
          </p:cNvPicPr>
          <p:nvPr/>
        </p:nvPicPr>
        <p:blipFill>
          <a:blip r:embed="rId6"/>
          <a:stretch>
            <a:fillRect/>
          </a:stretch>
        </p:blipFill>
        <p:spPr>
          <a:xfrm>
            <a:off x="6459981" y="4047384"/>
            <a:ext cx="3284475" cy="2189651"/>
          </a:xfrm>
          <a:prstGeom prst="rect">
            <a:avLst/>
          </a:prstGeom>
        </p:spPr>
      </p:pic>
    </p:spTree>
    <p:extLst>
      <p:ext uri="{BB962C8B-B14F-4D97-AF65-F5344CB8AC3E}">
        <p14:creationId xmlns:p14="http://schemas.microsoft.com/office/powerpoint/2010/main" val="107705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71ACAE-A4F2-DB9C-D990-7388BBB1ABE0}"/>
              </a:ext>
            </a:extLst>
          </p:cNvPr>
          <p:cNvSpPr>
            <a:spLocks noGrp="1"/>
          </p:cNvSpPr>
          <p:nvPr>
            <p:ph type="title"/>
          </p:nvPr>
        </p:nvSpPr>
        <p:spPr/>
        <p:txBody>
          <a:bodyPr>
            <a:normAutofit/>
          </a:bodyPr>
          <a:lstStyle/>
          <a:p>
            <a:r>
              <a:rPr lang="en-US" sz="4000" dirty="0"/>
              <a:t>Fundamental Difference?</a:t>
            </a:r>
          </a:p>
        </p:txBody>
      </p:sp>
      <p:sp>
        <p:nvSpPr>
          <p:cNvPr id="2" name="Content Placeholder 1">
            <a:extLst>
              <a:ext uri="{FF2B5EF4-FFF2-40B4-BE49-F238E27FC236}">
                <a16:creationId xmlns:a16="http://schemas.microsoft.com/office/drawing/2014/main" id="{D2748319-70E6-E246-ABCA-42456CFF7D08}"/>
              </a:ext>
            </a:extLst>
          </p:cNvPr>
          <p:cNvSpPr>
            <a:spLocks noGrp="1"/>
          </p:cNvSpPr>
          <p:nvPr>
            <p:ph idx="1"/>
          </p:nvPr>
        </p:nvSpPr>
        <p:spPr/>
        <p:txBody>
          <a:bodyPr/>
          <a:lstStyle/>
          <a:p>
            <a:r>
              <a:rPr lang="en-US" dirty="0"/>
              <a:t>  </a:t>
            </a:r>
          </a:p>
        </p:txBody>
      </p:sp>
      <p:graphicFrame>
        <p:nvGraphicFramePr>
          <p:cNvPr id="4" name="Diagram 3">
            <a:extLst>
              <a:ext uri="{FF2B5EF4-FFF2-40B4-BE49-F238E27FC236}">
                <a16:creationId xmlns:a16="http://schemas.microsoft.com/office/drawing/2014/main" id="{8EAE62EB-754E-ADB9-D09D-53389F7FD34B}"/>
              </a:ext>
            </a:extLst>
          </p:cNvPr>
          <p:cNvGraphicFramePr/>
          <p:nvPr>
            <p:extLst>
              <p:ext uri="{D42A27DB-BD31-4B8C-83A1-F6EECF244321}">
                <p14:modId xmlns:p14="http://schemas.microsoft.com/office/powerpoint/2010/main" val="3692180529"/>
              </p:ext>
            </p:extLst>
          </p:nvPr>
        </p:nvGraphicFramePr>
        <p:xfrm>
          <a:off x="3048000" y="200906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10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ADC2E-3516-BF42-6B4D-6B126287CBFD}"/>
              </a:ext>
            </a:extLst>
          </p:cNvPr>
          <p:cNvSpPr>
            <a:spLocks noGrp="1"/>
          </p:cNvSpPr>
          <p:nvPr>
            <p:ph type="title"/>
          </p:nvPr>
        </p:nvSpPr>
        <p:spPr/>
        <p:txBody>
          <a:bodyPr>
            <a:normAutofit/>
          </a:bodyPr>
          <a:lstStyle/>
          <a:p>
            <a:r>
              <a:rPr lang="en-US" sz="4000" dirty="0"/>
              <a:t>Goals or Purposes of Pretrial</a:t>
            </a:r>
          </a:p>
        </p:txBody>
      </p:sp>
      <p:sp>
        <p:nvSpPr>
          <p:cNvPr id="3" name="Text Placeholder 2">
            <a:extLst>
              <a:ext uri="{FF2B5EF4-FFF2-40B4-BE49-F238E27FC236}">
                <a16:creationId xmlns:a16="http://schemas.microsoft.com/office/drawing/2014/main" id="{5E4AC460-7F74-7286-9C28-D557179EA214}"/>
              </a:ext>
            </a:extLst>
          </p:cNvPr>
          <p:cNvSpPr>
            <a:spLocks noGrp="1"/>
          </p:cNvSpPr>
          <p:nvPr>
            <p:ph idx="1"/>
          </p:nvPr>
        </p:nvSpPr>
        <p:spPr>
          <a:xfrm>
            <a:off x="435008" y="1530115"/>
            <a:ext cx="11256885" cy="4672406"/>
          </a:xfrm>
        </p:spPr>
        <p:txBody>
          <a:bodyPr/>
          <a:lstStyle/>
          <a:p>
            <a:pPr marL="457200" indent="-457200"/>
            <a:r>
              <a:rPr lang="en-US" sz="2800" dirty="0"/>
              <a:t>Maximize pretrial release/liberty</a:t>
            </a:r>
          </a:p>
          <a:p>
            <a:pPr marL="457200" indent="-457200"/>
            <a:r>
              <a:rPr lang="en-US" sz="2800" dirty="0"/>
              <a:t>Maximize court appearance</a:t>
            </a:r>
          </a:p>
          <a:p>
            <a:pPr marL="457200" indent="-457200"/>
            <a:r>
              <a:rPr lang="en-US" sz="2800" dirty="0"/>
              <a:t>Maximize law-abiding </a:t>
            </a:r>
            <a:r>
              <a:rPr lang="en-US" sz="2900" dirty="0"/>
              <a:t>behavior/community safety</a:t>
            </a:r>
          </a:p>
          <a:p>
            <a:pPr marL="0" indent="0">
              <a:buNone/>
            </a:pP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554E6BD2-4BF4-D80E-FECE-3EA1EC349403}"/>
              </a:ext>
            </a:extLst>
          </p:cNvPr>
          <p:cNvPicPr>
            <a:picLocks noChangeAspect="1"/>
          </p:cNvPicPr>
          <p:nvPr/>
        </p:nvPicPr>
        <p:blipFill>
          <a:blip r:embed="rId3"/>
          <a:stretch>
            <a:fillRect/>
          </a:stretch>
        </p:blipFill>
        <p:spPr>
          <a:xfrm>
            <a:off x="6323176" y="3571247"/>
            <a:ext cx="3117691" cy="2231215"/>
          </a:xfrm>
          <a:prstGeom prst="rect">
            <a:avLst/>
          </a:prstGeom>
        </p:spPr>
      </p:pic>
    </p:spTree>
    <p:extLst>
      <p:ext uri="{BB962C8B-B14F-4D97-AF65-F5344CB8AC3E}">
        <p14:creationId xmlns:p14="http://schemas.microsoft.com/office/powerpoint/2010/main" val="624940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6B3C2-A6D2-A86E-9642-C773276DCAF2}"/>
              </a:ext>
            </a:extLst>
          </p:cNvPr>
          <p:cNvSpPr>
            <a:spLocks noGrp="1"/>
          </p:cNvSpPr>
          <p:nvPr>
            <p:ph type="title"/>
          </p:nvPr>
        </p:nvSpPr>
        <p:spPr>
          <a:xfrm>
            <a:off x="435008" y="329617"/>
            <a:ext cx="11548059" cy="1028671"/>
          </a:xfrm>
        </p:spPr>
        <p:txBody>
          <a:bodyPr>
            <a:normAutofit fontScale="90000"/>
          </a:bodyPr>
          <a:lstStyle/>
          <a:p>
            <a:r>
              <a:rPr lang="en-US" sz="3600" dirty="0"/>
              <a:t>Goals or Purposes of Probation and Post-Release Supervision </a:t>
            </a:r>
          </a:p>
        </p:txBody>
      </p:sp>
      <p:sp>
        <p:nvSpPr>
          <p:cNvPr id="3" name="Text Placeholder 2">
            <a:extLst>
              <a:ext uri="{FF2B5EF4-FFF2-40B4-BE49-F238E27FC236}">
                <a16:creationId xmlns:a16="http://schemas.microsoft.com/office/drawing/2014/main" id="{50B7A54F-4176-FCD1-532F-CD2400788EEA}"/>
              </a:ext>
            </a:extLst>
          </p:cNvPr>
          <p:cNvSpPr>
            <a:spLocks noGrp="1"/>
          </p:cNvSpPr>
          <p:nvPr>
            <p:ph idx="1"/>
          </p:nvPr>
        </p:nvSpPr>
        <p:spPr>
          <a:xfrm>
            <a:off x="435007" y="2073788"/>
            <a:ext cx="11256885" cy="4116701"/>
          </a:xfrm>
        </p:spPr>
        <p:txBody>
          <a:bodyPr>
            <a:normAutofit/>
          </a:bodyPr>
          <a:lstStyle/>
          <a:p>
            <a:pPr marL="457200" indent="-457200"/>
            <a:r>
              <a:rPr lang="en-US" sz="2800" dirty="0"/>
              <a:t>Encourage and role model behavior change</a:t>
            </a:r>
          </a:p>
          <a:p>
            <a:pPr marL="457200" indent="-457200"/>
            <a:r>
              <a:rPr lang="en-US" sz="2800" dirty="0"/>
              <a:t>Support rehabilitation</a:t>
            </a:r>
          </a:p>
          <a:p>
            <a:pPr marL="457200" indent="-457200"/>
            <a:r>
              <a:rPr lang="en-US" sz="2800" dirty="0"/>
              <a:t>Ensure accountability</a:t>
            </a:r>
          </a:p>
          <a:p>
            <a:pPr marL="457200" indent="-457200"/>
            <a:r>
              <a:rPr lang="en-US" sz="2800" dirty="0"/>
              <a:t>Enhance community well-being</a:t>
            </a:r>
          </a:p>
          <a:p>
            <a:pPr marL="457200" indent="-457200"/>
            <a:r>
              <a:rPr lang="en-US" sz="2800" dirty="0"/>
              <a:t>Work to restore those harmed by crime</a:t>
            </a:r>
          </a:p>
          <a:p>
            <a:pPr marL="457200" indent="-457200"/>
            <a:r>
              <a:rPr lang="en-US" sz="2800" dirty="0"/>
              <a:t>Foster successful outcomes</a:t>
            </a:r>
          </a:p>
          <a:p>
            <a:pPr marL="457200" indent="-457200"/>
            <a:r>
              <a:rPr lang="en-US" sz="2800" dirty="0"/>
              <a:t>Facilitate access to targeted interventions</a:t>
            </a:r>
          </a:p>
        </p:txBody>
      </p:sp>
      <p:pic>
        <p:nvPicPr>
          <p:cNvPr id="5" name="Picture 4" descr="Scales of justice on blue background">
            <a:extLst>
              <a:ext uri="{FF2B5EF4-FFF2-40B4-BE49-F238E27FC236}">
                <a16:creationId xmlns:a16="http://schemas.microsoft.com/office/drawing/2014/main" id="{873AEE07-A74A-896B-B74E-6F00E1D10E3F}"/>
              </a:ext>
            </a:extLst>
          </p:cNvPr>
          <p:cNvPicPr>
            <a:picLocks noChangeAspect="1"/>
          </p:cNvPicPr>
          <p:nvPr/>
        </p:nvPicPr>
        <p:blipFill>
          <a:blip r:embed="rId3"/>
          <a:stretch>
            <a:fillRect/>
          </a:stretch>
        </p:blipFill>
        <p:spPr>
          <a:xfrm>
            <a:off x="8356910" y="2637075"/>
            <a:ext cx="2670749" cy="1780499"/>
          </a:xfrm>
          <a:prstGeom prst="rect">
            <a:avLst/>
          </a:prstGeom>
        </p:spPr>
      </p:pic>
    </p:spTree>
    <p:extLst>
      <p:ext uri="{BB962C8B-B14F-4D97-AF65-F5344CB8AC3E}">
        <p14:creationId xmlns:p14="http://schemas.microsoft.com/office/powerpoint/2010/main" val="4063555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278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D1590-19B7-360A-DE97-DE9648B52BED}"/>
              </a:ext>
            </a:extLst>
          </p:cNvPr>
          <p:cNvSpPr>
            <a:spLocks noGrp="1"/>
          </p:cNvSpPr>
          <p:nvPr>
            <p:ph type="title"/>
          </p:nvPr>
        </p:nvSpPr>
        <p:spPr>
          <a:xfrm>
            <a:off x="435006" y="345656"/>
            <a:ext cx="11256885" cy="1028670"/>
          </a:xfrm>
        </p:spPr>
        <p:txBody>
          <a:bodyPr>
            <a:normAutofit/>
          </a:bodyPr>
          <a:lstStyle/>
          <a:p>
            <a:r>
              <a:rPr lang="en-US" sz="4000" dirty="0"/>
              <a:t>Compare and Contrast</a:t>
            </a:r>
          </a:p>
        </p:txBody>
      </p:sp>
      <p:graphicFrame>
        <p:nvGraphicFramePr>
          <p:cNvPr id="8" name="Table 7">
            <a:extLst>
              <a:ext uri="{FF2B5EF4-FFF2-40B4-BE49-F238E27FC236}">
                <a16:creationId xmlns:a16="http://schemas.microsoft.com/office/drawing/2014/main" id="{93FEF08C-0F26-A2E8-0E30-7CA95EA97DCA}"/>
              </a:ext>
            </a:extLst>
          </p:cNvPr>
          <p:cNvGraphicFramePr>
            <a:graphicFrameLocks noGrp="1"/>
          </p:cNvGraphicFramePr>
          <p:nvPr>
            <p:extLst>
              <p:ext uri="{D42A27DB-BD31-4B8C-83A1-F6EECF244321}">
                <p14:modId xmlns:p14="http://schemas.microsoft.com/office/powerpoint/2010/main" val="3595379960"/>
              </p:ext>
            </p:extLst>
          </p:nvPr>
        </p:nvGraphicFramePr>
        <p:xfrm>
          <a:off x="506260" y="1374326"/>
          <a:ext cx="11082290" cy="4820920"/>
        </p:xfrm>
        <a:graphic>
          <a:graphicData uri="http://schemas.openxmlformats.org/drawingml/2006/table">
            <a:tbl>
              <a:tblPr firstRow="1" bandRow="1">
                <a:tableStyleId>{5C22544A-7EE6-4342-B048-85BDC9FD1C3A}</a:tableStyleId>
              </a:tblPr>
              <a:tblGrid>
                <a:gridCol w="5156603">
                  <a:extLst>
                    <a:ext uri="{9D8B030D-6E8A-4147-A177-3AD203B41FA5}">
                      <a16:colId xmlns:a16="http://schemas.microsoft.com/office/drawing/2014/main" val="707592655"/>
                    </a:ext>
                  </a:extLst>
                </a:gridCol>
                <a:gridCol w="1975229">
                  <a:extLst>
                    <a:ext uri="{9D8B030D-6E8A-4147-A177-3AD203B41FA5}">
                      <a16:colId xmlns:a16="http://schemas.microsoft.com/office/drawing/2014/main" val="2029110218"/>
                    </a:ext>
                  </a:extLst>
                </a:gridCol>
                <a:gridCol w="1975229">
                  <a:extLst>
                    <a:ext uri="{9D8B030D-6E8A-4147-A177-3AD203B41FA5}">
                      <a16:colId xmlns:a16="http://schemas.microsoft.com/office/drawing/2014/main" val="2301343911"/>
                    </a:ext>
                  </a:extLst>
                </a:gridCol>
                <a:gridCol w="1975229">
                  <a:extLst>
                    <a:ext uri="{9D8B030D-6E8A-4147-A177-3AD203B41FA5}">
                      <a16:colId xmlns:a16="http://schemas.microsoft.com/office/drawing/2014/main" val="2635235226"/>
                    </a:ext>
                  </a:extLst>
                </a:gridCol>
              </a:tblGrid>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Goals</a:t>
                      </a:r>
                    </a:p>
                  </a:txBody>
                  <a:tcPr/>
                </a:tc>
                <a:tc>
                  <a:txBody>
                    <a:bodyPr/>
                    <a:lstStyle/>
                    <a:p>
                      <a:pPr algn="ctr"/>
                      <a:r>
                        <a:rPr lang="en-US" sz="1600" dirty="0">
                          <a:latin typeface="Roboto" panose="02000000000000000000" pitchFamily="2" charset="0"/>
                          <a:ea typeface="Roboto" panose="02000000000000000000" pitchFamily="2" charset="0"/>
                          <a:cs typeface="Roboto" panose="02000000000000000000" pitchFamily="2" charset="0"/>
                        </a:rPr>
                        <a:t>Pretrial</a:t>
                      </a:r>
                    </a:p>
                  </a:txBody>
                  <a:tcPr anchor="ctr"/>
                </a:tc>
                <a:tc>
                  <a:txBody>
                    <a:bodyPr/>
                    <a:lstStyle/>
                    <a:p>
                      <a:pPr algn="ctr"/>
                      <a:r>
                        <a:rPr lang="en-US" sz="1600" dirty="0">
                          <a:latin typeface="Roboto" panose="02000000000000000000" pitchFamily="2" charset="0"/>
                          <a:ea typeface="Roboto" panose="02000000000000000000" pitchFamily="2" charset="0"/>
                          <a:cs typeface="Roboto" panose="02000000000000000000" pitchFamily="2" charset="0"/>
                        </a:rPr>
                        <a:t>Probation</a:t>
                      </a:r>
                    </a:p>
                  </a:txBody>
                  <a:tcPr anchor="ctr"/>
                </a:tc>
                <a:tc>
                  <a:txBody>
                    <a:bodyPr/>
                    <a:lstStyle/>
                    <a:p>
                      <a:pPr algn="ctr"/>
                      <a:r>
                        <a:rPr lang="en-US" sz="1600" dirty="0">
                          <a:latin typeface="Roboto" panose="02000000000000000000" pitchFamily="2" charset="0"/>
                          <a:ea typeface="Roboto" panose="02000000000000000000" pitchFamily="2" charset="0"/>
                          <a:cs typeface="Roboto" panose="02000000000000000000" pitchFamily="2" charset="0"/>
                        </a:rPr>
                        <a:t>Post-Release</a:t>
                      </a:r>
                    </a:p>
                  </a:txBody>
                  <a:tcPr anchor="ctr"/>
                </a:tc>
                <a:extLst>
                  <a:ext uri="{0D108BD9-81ED-4DB2-BD59-A6C34878D82A}">
                    <a16:rowId xmlns:a16="http://schemas.microsoft.com/office/drawing/2014/main" val="1861834618"/>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Maximize pretrial liberty</a:t>
                      </a:r>
                    </a:p>
                  </a:txBody>
                  <a:tcP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2633197602"/>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Maximize court appearance</a:t>
                      </a:r>
                    </a:p>
                  </a:txBody>
                  <a:tcP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2578237626"/>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Maximize community safety</a:t>
                      </a:r>
                    </a:p>
                  </a:txBody>
                  <a:tcPr/>
                </a:tc>
                <a:tc>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133355478"/>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Offer supportive services</a:t>
                      </a:r>
                    </a:p>
                  </a:txBody>
                  <a:tcPr/>
                </a:tc>
                <a:tc>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4168068823"/>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Promote successful outcomes</a:t>
                      </a:r>
                    </a:p>
                  </a:txBody>
                  <a:tcPr/>
                </a:tc>
                <a:tc>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925913110"/>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Encourage and model behavior change</a:t>
                      </a:r>
                    </a:p>
                  </a:txBody>
                  <a:tcP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110897906"/>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Support rehabilitation</a:t>
                      </a:r>
                    </a:p>
                  </a:txBody>
                  <a:tcP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740368984"/>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Restore those harmed by crime</a:t>
                      </a:r>
                    </a:p>
                  </a:txBody>
                  <a:tcP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3782583070"/>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Hold people convicted accountable</a:t>
                      </a:r>
                    </a:p>
                  </a:txBody>
                  <a:tcP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2839730287"/>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Refer to or provide targeted interventions</a:t>
                      </a:r>
                    </a:p>
                  </a:txBody>
                  <a:tcP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513440743"/>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Support reintegration into the community</a:t>
                      </a:r>
                    </a:p>
                  </a:txBody>
                  <a:tcP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054673217"/>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Satisfy the court sentence</a:t>
                      </a:r>
                    </a:p>
                  </a:txBody>
                  <a:tcP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741024689"/>
                  </a:ext>
                </a:extLst>
              </a:tr>
            </a:tbl>
          </a:graphicData>
        </a:graphic>
      </p:graphicFrame>
      <p:pic>
        <p:nvPicPr>
          <p:cNvPr id="12" name="Graphic 11" descr="Checkbox Checked with solid fill">
            <a:extLst>
              <a:ext uri="{FF2B5EF4-FFF2-40B4-BE49-F238E27FC236}">
                <a16:creationId xmlns:a16="http://schemas.microsoft.com/office/drawing/2014/main" id="{C484C5AF-A151-8BF7-A259-1D7E37ED5A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2883" y="1704474"/>
            <a:ext cx="457200" cy="457200"/>
          </a:xfrm>
          <a:prstGeom prst="rect">
            <a:avLst/>
          </a:prstGeom>
        </p:spPr>
      </p:pic>
      <p:pic>
        <p:nvPicPr>
          <p:cNvPr id="13" name="Graphic 12" descr="Checkbox Checked with solid fill">
            <a:extLst>
              <a:ext uri="{FF2B5EF4-FFF2-40B4-BE49-F238E27FC236}">
                <a16:creationId xmlns:a16="http://schemas.microsoft.com/office/drawing/2014/main" id="{A9B9D013-3370-6B72-8430-F85F191A36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28872" y="2072938"/>
            <a:ext cx="457200" cy="457200"/>
          </a:xfrm>
          <a:prstGeom prst="rect">
            <a:avLst/>
          </a:prstGeom>
        </p:spPr>
      </p:pic>
      <p:pic>
        <p:nvPicPr>
          <p:cNvPr id="14" name="Graphic 13" descr="Checkbox Checked with solid fill">
            <a:extLst>
              <a:ext uri="{FF2B5EF4-FFF2-40B4-BE49-F238E27FC236}">
                <a16:creationId xmlns:a16="http://schemas.microsoft.com/office/drawing/2014/main" id="{796FC9B5-76A6-A063-1395-865101097F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6893" y="2443174"/>
            <a:ext cx="457200" cy="457200"/>
          </a:xfrm>
          <a:prstGeom prst="rect">
            <a:avLst/>
          </a:prstGeom>
        </p:spPr>
      </p:pic>
      <p:pic>
        <p:nvPicPr>
          <p:cNvPr id="15" name="Graphic 14" descr="Checkbox Checked with solid fill">
            <a:extLst>
              <a:ext uri="{FF2B5EF4-FFF2-40B4-BE49-F238E27FC236}">
                <a16:creationId xmlns:a16="http://schemas.microsoft.com/office/drawing/2014/main" id="{C4C010C6-C387-C91E-CAD9-0B9A6F73D6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6893" y="3186109"/>
            <a:ext cx="457200" cy="457200"/>
          </a:xfrm>
          <a:prstGeom prst="rect">
            <a:avLst/>
          </a:prstGeom>
        </p:spPr>
      </p:pic>
      <p:pic>
        <p:nvPicPr>
          <p:cNvPr id="16" name="Graphic 15" descr="Checkbox Checked with solid fill">
            <a:extLst>
              <a:ext uri="{FF2B5EF4-FFF2-40B4-BE49-F238E27FC236}">
                <a16:creationId xmlns:a16="http://schemas.microsoft.com/office/drawing/2014/main" id="{F033D0AF-FE48-DEE0-79F0-414A35B255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6892" y="2810129"/>
            <a:ext cx="457200" cy="457200"/>
          </a:xfrm>
          <a:prstGeom prst="rect">
            <a:avLst/>
          </a:prstGeom>
        </p:spPr>
      </p:pic>
      <p:pic>
        <p:nvPicPr>
          <p:cNvPr id="17" name="Graphic 16" descr="Checkbox Checked with solid fill">
            <a:extLst>
              <a:ext uri="{FF2B5EF4-FFF2-40B4-BE49-F238E27FC236}">
                <a16:creationId xmlns:a16="http://schemas.microsoft.com/office/drawing/2014/main" id="{13E61692-72BB-6B62-E89F-97E9A9860B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6893" y="3552818"/>
            <a:ext cx="457200" cy="457200"/>
          </a:xfrm>
          <a:prstGeom prst="rect">
            <a:avLst/>
          </a:prstGeom>
        </p:spPr>
      </p:pic>
      <p:pic>
        <p:nvPicPr>
          <p:cNvPr id="18" name="Graphic 17" descr="Checkbox Checked with solid fill">
            <a:extLst>
              <a:ext uri="{FF2B5EF4-FFF2-40B4-BE49-F238E27FC236}">
                <a16:creationId xmlns:a16="http://schemas.microsoft.com/office/drawing/2014/main" id="{B11CD67C-7783-2DF6-006B-70A1B3F97F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2791" y="2810129"/>
            <a:ext cx="457200" cy="457200"/>
          </a:xfrm>
          <a:prstGeom prst="rect">
            <a:avLst/>
          </a:prstGeom>
        </p:spPr>
      </p:pic>
      <p:pic>
        <p:nvPicPr>
          <p:cNvPr id="19" name="Graphic 18" descr="Checkbox Checked with solid fill">
            <a:extLst>
              <a:ext uri="{FF2B5EF4-FFF2-40B4-BE49-F238E27FC236}">
                <a16:creationId xmlns:a16="http://schemas.microsoft.com/office/drawing/2014/main" id="{C15F3C60-CAEF-28BE-A3AB-82FCF01C71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780" y="3178593"/>
            <a:ext cx="457200" cy="457200"/>
          </a:xfrm>
          <a:prstGeom prst="rect">
            <a:avLst/>
          </a:prstGeom>
        </p:spPr>
      </p:pic>
      <p:pic>
        <p:nvPicPr>
          <p:cNvPr id="20" name="Graphic 19" descr="Checkbox Checked with solid fill">
            <a:extLst>
              <a:ext uri="{FF2B5EF4-FFF2-40B4-BE49-F238E27FC236}">
                <a16:creationId xmlns:a16="http://schemas.microsoft.com/office/drawing/2014/main" id="{ABDDD18F-7310-7185-F2FD-0DD406DC84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6801" y="3548829"/>
            <a:ext cx="457200" cy="457200"/>
          </a:xfrm>
          <a:prstGeom prst="rect">
            <a:avLst/>
          </a:prstGeom>
        </p:spPr>
      </p:pic>
      <p:pic>
        <p:nvPicPr>
          <p:cNvPr id="21" name="Graphic 20" descr="Checkbox Checked with solid fill">
            <a:extLst>
              <a:ext uri="{FF2B5EF4-FFF2-40B4-BE49-F238E27FC236}">
                <a16:creationId xmlns:a16="http://schemas.microsoft.com/office/drawing/2014/main" id="{181FF7BB-CAAE-3D7B-DEBB-61DFCEACFA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6801" y="4291764"/>
            <a:ext cx="457200" cy="457200"/>
          </a:xfrm>
          <a:prstGeom prst="rect">
            <a:avLst/>
          </a:prstGeom>
        </p:spPr>
      </p:pic>
      <p:pic>
        <p:nvPicPr>
          <p:cNvPr id="22" name="Graphic 21" descr="Checkbox Checked with solid fill">
            <a:extLst>
              <a:ext uri="{FF2B5EF4-FFF2-40B4-BE49-F238E27FC236}">
                <a16:creationId xmlns:a16="http://schemas.microsoft.com/office/drawing/2014/main" id="{7C8CFB7D-F741-C5CA-16CD-2B91D705F6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6800" y="3915784"/>
            <a:ext cx="457200" cy="457200"/>
          </a:xfrm>
          <a:prstGeom prst="rect">
            <a:avLst/>
          </a:prstGeom>
        </p:spPr>
      </p:pic>
      <p:pic>
        <p:nvPicPr>
          <p:cNvPr id="23" name="Graphic 22" descr="Checkbox Checked with solid fill">
            <a:extLst>
              <a:ext uri="{FF2B5EF4-FFF2-40B4-BE49-F238E27FC236}">
                <a16:creationId xmlns:a16="http://schemas.microsoft.com/office/drawing/2014/main" id="{D44A0206-CB47-25CC-79DB-D82940EB2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6801" y="4658473"/>
            <a:ext cx="457200" cy="457200"/>
          </a:xfrm>
          <a:prstGeom prst="rect">
            <a:avLst/>
          </a:prstGeom>
        </p:spPr>
      </p:pic>
      <p:pic>
        <p:nvPicPr>
          <p:cNvPr id="24" name="Graphic 23" descr="Checkbox Checked with solid fill">
            <a:extLst>
              <a:ext uri="{FF2B5EF4-FFF2-40B4-BE49-F238E27FC236}">
                <a16:creationId xmlns:a16="http://schemas.microsoft.com/office/drawing/2014/main" id="{CD199CF7-1A3A-F9B3-1518-F7059D83D3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21273" y="2810129"/>
            <a:ext cx="457200" cy="457200"/>
          </a:xfrm>
          <a:prstGeom prst="rect">
            <a:avLst/>
          </a:prstGeom>
        </p:spPr>
      </p:pic>
      <p:pic>
        <p:nvPicPr>
          <p:cNvPr id="25" name="Graphic 24" descr="Checkbox Checked with solid fill">
            <a:extLst>
              <a:ext uri="{FF2B5EF4-FFF2-40B4-BE49-F238E27FC236}">
                <a16:creationId xmlns:a16="http://schemas.microsoft.com/office/drawing/2014/main" id="{8C689E7F-5E22-E471-2D13-B6C25556ED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17262" y="3178593"/>
            <a:ext cx="457200" cy="457200"/>
          </a:xfrm>
          <a:prstGeom prst="rect">
            <a:avLst/>
          </a:prstGeom>
        </p:spPr>
      </p:pic>
      <p:pic>
        <p:nvPicPr>
          <p:cNvPr id="26" name="Graphic 25" descr="Checkbox Checked with solid fill">
            <a:extLst>
              <a:ext uri="{FF2B5EF4-FFF2-40B4-BE49-F238E27FC236}">
                <a16:creationId xmlns:a16="http://schemas.microsoft.com/office/drawing/2014/main" id="{063C8044-F42D-0B07-C32E-F0123936CE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25283" y="3548829"/>
            <a:ext cx="457200" cy="457200"/>
          </a:xfrm>
          <a:prstGeom prst="rect">
            <a:avLst/>
          </a:prstGeom>
        </p:spPr>
      </p:pic>
      <p:pic>
        <p:nvPicPr>
          <p:cNvPr id="27" name="Graphic 26" descr="Checkbox Checked with solid fill">
            <a:extLst>
              <a:ext uri="{FF2B5EF4-FFF2-40B4-BE49-F238E27FC236}">
                <a16:creationId xmlns:a16="http://schemas.microsoft.com/office/drawing/2014/main" id="{B9ACDCB2-66D4-84A8-9160-0B322119E0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25283" y="4291764"/>
            <a:ext cx="457200" cy="457200"/>
          </a:xfrm>
          <a:prstGeom prst="rect">
            <a:avLst/>
          </a:prstGeom>
        </p:spPr>
      </p:pic>
      <p:pic>
        <p:nvPicPr>
          <p:cNvPr id="28" name="Graphic 27" descr="Checkbox Checked with solid fill">
            <a:extLst>
              <a:ext uri="{FF2B5EF4-FFF2-40B4-BE49-F238E27FC236}">
                <a16:creationId xmlns:a16="http://schemas.microsoft.com/office/drawing/2014/main" id="{BA331FFF-8F3C-1157-DF35-70B2DC838A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25282" y="3915784"/>
            <a:ext cx="457200" cy="457200"/>
          </a:xfrm>
          <a:prstGeom prst="rect">
            <a:avLst/>
          </a:prstGeom>
        </p:spPr>
      </p:pic>
      <p:pic>
        <p:nvPicPr>
          <p:cNvPr id="29" name="Graphic 28" descr="Checkbox Checked with solid fill">
            <a:extLst>
              <a:ext uri="{FF2B5EF4-FFF2-40B4-BE49-F238E27FC236}">
                <a16:creationId xmlns:a16="http://schemas.microsoft.com/office/drawing/2014/main" id="{50C5F71D-456B-BB16-283E-3558E114B0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25283" y="4658473"/>
            <a:ext cx="457200" cy="457200"/>
          </a:xfrm>
          <a:prstGeom prst="rect">
            <a:avLst/>
          </a:prstGeom>
        </p:spPr>
      </p:pic>
      <p:pic>
        <p:nvPicPr>
          <p:cNvPr id="30" name="Graphic 29" descr="Checkbox Checked with solid fill">
            <a:extLst>
              <a:ext uri="{FF2B5EF4-FFF2-40B4-BE49-F238E27FC236}">
                <a16:creationId xmlns:a16="http://schemas.microsoft.com/office/drawing/2014/main" id="{43386DFC-4B2E-EA7A-BC8E-58935F281B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3260" y="5025182"/>
            <a:ext cx="457200" cy="457200"/>
          </a:xfrm>
          <a:prstGeom prst="rect">
            <a:avLst/>
          </a:prstGeom>
        </p:spPr>
      </p:pic>
      <p:pic>
        <p:nvPicPr>
          <p:cNvPr id="33" name="Graphic 32" descr="Checkbox Checked with solid fill">
            <a:extLst>
              <a:ext uri="{FF2B5EF4-FFF2-40B4-BE49-F238E27FC236}">
                <a16:creationId xmlns:a16="http://schemas.microsoft.com/office/drawing/2014/main" id="{CC020444-87A5-1AB8-1340-14EAFB85A1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17262" y="5427477"/>
            <a:ext cx="457200" cy="457200"/>
          </a:xfrm>
          <a:prstGeom prst="rect">
            <a:avLst/>
          </a:prstGeom>
        </p:spPr>
      </p:pic>
      <p:pic>
        <p:nvPicPr>
          <p:cNvPr id="35" name="Graphic 34" descr="Checkbox Checked with solid fill">
            <a:extLst>
              <a:ext uri="{FF2B5EF4-FFF2-40B4-BE49-F238E27FC236}">
                <a16:creationId xmlns:a16="http://schemas.microsoft.com/office/drawing/2014/main" id="{48D6726B-265B-02B3-66B2-B0BC190419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17262" y="5794186"/>
            <a:ext cx="457200" cy="457200"/>
          </a:xfrm>
          <a:prstGeom prst="rect">
            <a:avLst/>
          </a:prstGeom>
        </p:spPr>
      </p:pic>
      <p:pic>
        <p:nvPicPr>
          <p:cNvPr id="36" name="Graphic 35" descr="Checkbox Checked with solid fill">
            <a:extLst>
              <a:ext uri="{FF2B5EF4-FFF2-40B4-BE49-F238E27FC236}">
                <a16:creationId xmlns:a16="http://schemas.microsoft.com/office/drawing/2014/main" id="{7F319D52-AE3C-B1BF-80E1-0A78028140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17262" y="5042718"/>
            <a:ext cx="457200" cy="457200"/>
          </a:xfrm>
          <a:prstGeom prst="rect">
            <a:avLst/>
          </a:prstGeom>
        </p:spPr>
      </p:pic>
    </p:spTree>
    <p:extLst>
      <p:ext uri="{BB962C8B-B14F-4D97-AF65-F5344CB8AC3E}">
        <p14:creationId xmlns:p14="http://schemas.microsoft.com/office/powerpoint/2010/main" val="2833318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0382EA-5A39-52CD-EBC0-3AE9890967F4}"/>
              </a:ext>
            </a:extLst>
          </p:cNvPr>
          <p:cNvSpPr>
            <a:spLocks noGrp="1"/>
          </p:cNvSpPr>
          <p:nvPr>
            <p:ph type="body" sz="quarter" idx="10"/>
          </p:nvPr>
        </p:nvSpPr>
        <p:spPr/>
        <p:txBody>
          <a:bodyPr/>
          <a:lstStyle/>
          <a:p>
            <a:r>
              <a:rPr lang="en-US" dirty="0"/>
              <a:t>Governing Laws and Background</a:t>
            </a:r>
          </a:p>
        </p:txBody>
      </p:sp>
      <p:sp>
        <p:nvSpPr>
          <p:cNvPr id="3" name="Title 2">
            <a:extLst>
              <a:ext uri="{FF2B5EF4-FFF2-40B4-BE49-F238E27FC236}">
                <a16:creationId xmlns:a16="http://schemas.microsoft.com/office/drawing/2014/main" id="{0F17F120-F166-6731-11D7-400B07AC2433}"/>
              </a:ext>
            </a:extLst>
          </p:cNvPr>
          <p:cNvSpPr>
            <a:spLocks noGrp="1"/>
          </p:cNvSpPr>
          <p:nvPr>
            <p:ph type="title"/>
          </p:nvPr>
        </p:nvSpPr>
        <p:spPr/>
        <p:txBody>
          <a:bodyPr>
            <a:normAutofit/>
          </a:bodyPr>
          <a:lstStyle/>
          <a:p>
            <a:r>
              <a:rPr lang="en-US" sz="4000" dirty="0"/>
              <a:t>History of Supervision and Conditions</a:t>
            </a:r>
            <a:br>
              <a:rPr lang="en-US" sz="4000" dirty="0"/>
            </a:br>
            <a:endParaRPr lang="en-US" sz="4000" dirty="0"/>
          </a:p>
        </p:txBody>
      </p:sp>
    </p:spTree>
    <p:extLst>
      <p:ext uri="{BB962C8B-B14F-4D97-AF65-F5344CB8AC3E}">
        <p14:creationId xmlns:p14="http://schemas.microsoft.com/office/powerpoint/2010/main" val="2152377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6;p3">
            <a:extLst>
              <a:ext uri="{FF2B5EF4-FFF2-40B4-BE49-F238E27FC236}">
                <a16:creationId xmlns:a16="http://schemas.microsoft.com/office/drawing/2014/main" id="{562B45B3-0EEC-5088-46CA-DCD8A16C5E46}"/>
              </a:ext>
            </a:extLst>
          </p:cNvPr>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a:lnSpc>
                <a:spcPct val="88571"/>
              </a:lnSpc>
              <a:spcBef>
                <a:spcPts val="0"/>
              </a:spcBef>
              <a:buClr>
                <a:srgbClr val="2E3976"/>
              </a:buClr>
              <a:buSzPts val="3500"/>
            </a:pPr>
            <a:r>
              <a:rPr lang="en-US" sz="4000" dirty="0"/>
              <a:t>Law: Right to Pretrial Release</a:t>
            </a:r>
            <a:endParaRPr sz="4000" dirty="0"/>
          </a:p>
        </p:txBody>
      </p:sp>
      <p:sp>
        <p:nvSpPr>
          <p:cNvPr id="3" name="Content Placeholder 2">
            <a:extLst>
              <a:ext uri="{FF2B5EF4-FFF2-40B4-BE49-F238E27FC236}">
                <a16:creationId xmlns:a16="http://schemas.microsoft.com/office/drawing/2014/main" id="{2D3964C8-05B2-BBF5-57D5-B97CA090AEA7}"/>
              </a:ext>
            </a:extLst>
          </p:cNvPr>
          <p:cNvSpPr>
            <a:spLocks noGrp="1"/>
          </p:cNvSpPr>
          <p:nvPr>
            <p:ph idx="1"/>
          </p:nvPr>
        </p:nvSpPr>
        <p:spPr/>
        <p:txBody>
          <a:bodyPr/>
          <a:lstStyle/>
          <a:p>
            <a:r>
              <a:rPr lang="en-US" dirty="0"/>
              <a:t> </a:t>
            </a:r>
          </a:p>
        </p:txBody>
      </p:sp>
      <p:sp>
        <p:nvSpPr>
          <p:cNvPr id="11" name="Google Shape;87;p3">
            <a:extLst>
              <a:ext uri="{FF2B5EF4-FFF2-40B4-BE49-F238E27FC236}">
                <a16:creationId xmlns:a16="http://schemas.microsoft.com/office/drawing/2014/main" id="{2253A4F2-A2ED-0D51-33D5-CF4CB3672816}"/>
              </a:ext>
            </a:extLst>
          </p:cNvPr>
          <p:cNvSpPr txBox="1">
            <a:spLocks/>
          </p:cNvSpPr>
          <p:nvPr/>
        </p:nvSpPr>
        <p:spPr>
          <a:xfrm>
            <a:off x="1957540" y="1484054"/>
            <a:ext cx="8276920" cy="108803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833"/>
              </a:lnSpc>
              <a:spcBef>
                <a:spcPts val="600"/>
              </a:spcBef>
              <a:buClr>
                <a:schemeClr val="dk1"/>
              </a:buClr>
              <a:buSzPts val="2400"/>
            </a:pPr>
            <a:r>
              <a:rPr lang="en-US" sz="2400" dirty="0">
                <a:latin typeface="Roboto" panose="02000000000000000000" pitchFamily="2" charset="0"/>
                <a:ea typeface="Roboto" panose="02000000000000000000" pitchFamily="2" charset="0"/>
                <a:cs typeface="Roboto" panose="02000000000000000000" pitchFamily="2" charset="0"/>
              </a:rPr>
              <a:t>The U.S. Supreme Court has held that the vast majority of people arrested are entitled to release before trial.</a:t>
            </a:r>
          </a:p>
        </p:txBody>
      </p:sp>
      <p:sp>
        <p:nvSpPr>
          <p:cNvPr id="12" name="Google Shape;88;p3">
            <a:extLst>
              <a:ext uri="{FF2B5EF4-FFF2-40B4-BE49-F238E27FC236}">
                <a16:creationId xmlns:a16="http://schemas.microsoft.com/office/drawing/2014/main" id="{AEA49C58-50D8-ECCE-DD28-2FCB6EC841FD}"/>
              </a:ext>
            </a:extLst>
          </p:cNvPr>
          <p:cNvSpPr/>
          <p:nvPr/>
        </p:nvSpPr>
        <p:spPr>
          <a:xfrm>
            <a:off x="1981208" y="2653262"/>
            <a:ext cx="3515193" cy="2503356"/>
          </a:xfrm>
          <a:prstGeom prst="wedgeRoundRectCallout">
            <a:avLst>
              <a:gd name="adj1" fmla="val -20833"/>
              <a:gd name="adj2" fmla="val 62500"/>
              <a:gd name="adj3" fmla="val 0"/>
            </a:avLst>
          </a:prstGeom>
          <a:solidFill>
            <a:srgbClr val="00206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en-US" sz="2200" dirty="0">
                <a:solidFill>
                  <a:schemeClr val="lt1"/>
                </a:solidFill>
                <a:latin typeface="Roboto" panose="02000000000000000000" pitchFamily="2" charset="0"/>
                <a:ea typeface="Roboto" panose="02000000000000000000" pitchFamily="2" charset="0"/>
                <a:cs typeface="Roboto" panose="02000000000000000000" pitchFamily="2" charset="0"/>
                <a:sym typeface="Arial"/>
              </a:rPr>
              <a:t>“In our society, liberty is the norm, and detention prior to trial or without trial is the carefully limited exception.” </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13" name="Google Shape;89;p3">
            <a:extLst>
              <a:ext uri="{FF2B5EF4-FFF2-40B4-BE49-F238E27FC236}">
                <a16:creationId xmlns:a16="http://schemas.microsoft.com/office/drawing/2014/main" id="{CE02CD00-B553-9D11-E566-3200656EC2C4}"/>
              </a:ext>
            </a:extLst>
          </p:cNvPr>
          <p:cNvSpPr/>
          <p:nvPr/>
        </p:nvSpPr>
        <p:spPr>
          <a:xfrm>
            <a:off x="6225922" y="2653262"/>
            <a:ext cx="3515193" cy="2503357"/>
          </a:xfrm>
          <a:prstGeom prst="wedgeRoundRectCallout">
            <a:avLst>
              <a:gd name="adj1" fmla="val -20833"/>
              <a:gd name="adj2" fmla="val 62500"/>
              <a:gd name="adj3" fmla="val 0"/>
            </a:avLst>
          </a:prstGeom>
          <a:solidFill>
            <a:srgbClr val="00206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r>
              <a:rPr lang="en-US" sz="2200" dirty="0">
                <a:solidFill>
                  <a:schemeClr val="lt1"/>
                </a:solidFill>
                <a:latin typeface="Roboto" panose="02000000000000000000" pitchFamily="2" charset="0"/>
                <a:ea typeface="Roboto" panose="02000000000000000000" pitchFamily="2" charset="0"/>
                <a:cs typeface="Roboto" panose="02000000000000000000" pitchFamily="2" charset="0"/>
                <a:sym typeface="Arial"/>
              </a:rPr>
              <a:t>Absent a right to pretrial release, “the presumption of innocence… would lose its meaning.”</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14" name="Google Shape;90;p3">
            <a:extLst>
              <a:ext uri="{FF2B5EF4-FFF2-40B4-BE49-F238E27FC236}">
                <a16:creationId xmlns:a16="http://schemas.microsoft.com/office/drawing/2014/main" id="{29DD8016-7780-E5A1-79BD-D7A85A9AF93B}"/>
              </a:ext>
            </a:extLst>
          </p:cNvPr>
          <p:cNvSpPr txBox="1"/>
          <p:nvPr/>
        </p:nvSpPr>
        <p:spPr>
          <a:xfrm>
            <a:off x="6225922" y="5562602"/>
            <a:ext cx="3515193" cy="307736"/>
          </a:xfrm>
          <a:prstGeom prst="rect">
            <a:avLst/>
          </a:prstGeom>
          <a:noFill/>
          <a:ln>
            <a:noFill/>
          </a:ln>
        </p:spPr>
        <p:txBody>
          <a:bodyPr spcFirstLastPara="1" wrap="square" lIns="91425" tIns="45700" rIns="91425" bIns="45700" anchor="t" anchorCtr="0">
            <a:spAutoFit/>
          </a:bodyPr>
          <a:lstStyle/>
          <a:p>
            <a:endParaRPr sz="1400" dirty="0">
              <a:solidFill>
                <a:srgbClr val="000000"/>
              </a:solidFill>
              <a:latin typeface="Arial"/>
              <a:ea typeface="Arial"/>
              <a:cs typeface="Arial"/>
              <a:sym typeface="Arial"/>
            </a:endParaRPr>
          </a:p>
        </p:txBody>
      </p:sp>
      <p:sp>
        <p:nvSpPr>
          <p:cNvPr id="15" name="Google Shape;91;p3">
            <a:extLst>
              <a:ext uri="{FF2B5EF4-FFF2-40B4-BE49-F238E27FC236}">
                <a16:creationId xmlns:a16="http://schemas.microsoft.com/office/drawing/2014/main" id="{0AF41B16-00A0-D6E1-C39D-D071EEECB689}"/>
              </a:ext>
            </a:extLst>
          </p:cNvPr>
          <p:cNvSpPr txBox="1"/>
          <p:nvPr/>
        </p:nvSpPr>
        <p:spPr>
          <a:xfrm>
            <a:off x="1981208" y="5563852"/>
            <a:ext cx="3515193" cy="338514"/>
          </a:xfrm>
          <a:prstGeom prst="rect">
            <a:avLst/>
          </a:prstGeom>
          <a:noFill/>
          <a:ln>
            <a:noFill/>
          </a:ln>
        </p:spPr>
        <p:txBody>
          <a:bodyPr spcFirstLastPara="1" wrap="square" lIns="91425" tIns="45700" rIns="91425" bIns="45700" anchor="t" anchorCtr="0">
            <a:spAutoFit/>
          </a:bodyPr>
          <a:lstStyle/>
          <a:p>
            <a:r>
              <a:rPr lang="en-US" sz="1600" i="1"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U.S. v. Salerno</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281 U.S. 739 (1987)</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16" name="Google Shape;92;p3">
            <a:extLst>
              <a:ext uri="{FF2B5EF4-FFF2-40B4-BE49-F238E27FC236}">
                <a16:creationId xmlns:a16="http://schemas.microsoft.com/office/drawing/2014/main" id="{55736C23-AB53-33DC-B4F2-F53C9E52A609}"/>
              </a:ext>
            </a:extLst>
          </p:cNvPr>
          <p:cNvSpPr txBox="1"/>
          <p:nvPr/>
        </p:nvSpPr>
        <p:spPr>
          <a:xfrm>
            <a:off x="6225922" y="5562604"/>
            <a:ext cx="3515193" cy="338514"/>
          </a:xfrm>
          <a:prstGeom prst="rect">
            <a:avLst/>
          </a:prstGeom>
          <a:noFill/>
          <a:ln>
            <a:noFill/>
          </a:ln>
        </p:spPr>
        <p:txBody>
          <a:bodyPr spcFirstLastPara="1" wrap="square" lIns="91425" tIns="45700" rIns="91425" bIns="45700" anchor="t" anchorCtr="0">
            <a:spAutoFit/>
          </a:bodyPr>
          <a:lstStyle/>
          <a:p>
            <a:r>
              <a:rPr lang="en-US" sz="1600" i="1"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Stack v. Boyle</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342 U.S. 1 (1951)</a:t>
            </a:r>
            <a:endParaRP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219460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BD1D-DA99-AFC3-92A0-3372F0053E7C}"/>
              </a:ext>
            </a:extLst>
          </p:cNvPr>
          <p:cNvSpPr>
            <a:spLocks noGrp="1"/>
          </p:cNvSpPr>
          <p:nvPr>
            <p:ph type="title"/>
          </p:nvPr>
        </p:nvSpPr>
        <p:spPr/>
        <p:txBody>
          <a:bodyPr>
            <a:normAutofit/>
          </a:bodyPr>
          <a:lstStyle/>
          <a:p>
            <a:r>
              <a:rPr lang="en-US" sz="4000" dirty="0"/>
              <a:t>Law: Pretrial Release Conditions</a:t>
            </a:r>
          </a:p>
        </p:txBody>
      </p:sp>
      <p:sp>
        <p:nvSpPr>
          <p:cNvPr id="3" name="Content Placeholder 2">
            <a:extLst>
              <a:ext uri="{FF2B5EF4-FFF2-40B4-BE49-F238E27FC236}">
                <a16:creationId xmlns:a16="http://schemas.microsoft.com/office/drawing/2014/main" id="{C60FD2D2-A232-E39B-A721-F995160FB0C4}"/>
              </a:ext>
            </a:extLst>
          </p:cNvPr>
          <p:cNvSpPr>
            <a:spLocks noGrp="1"/>
          </p:cNvSpPr>
          <p:nvPr>
            <p:ph idx="1"/>
          </p:nvPr>
        </p:nvSpPr>
        <p:spPr/>
        <p:txBody>
          <a:bodyPr/>
          <a:lstStyle/>
          <a:p>
            <a:r>
              <a:rPr lang="en-US" dirty="0"/>
              <a:t> </a:t>
            </a:r>
          </a:p>
        </p:txBody>
      </p:sp>
      <p:sp>
        <p:nvSpPr>
          <p:cNvPr id="4" name="Google Shape;90;p3">
            <a:extLst>
              <a:ext uri="{FF2B5EF4-FFF2-40B4-BE49-F238E27FC236}">
                <a16:creationId xmlns:a16="http://schemas.microsoft.com/office/drawing/2014/main" id="{21CBAFF8-BE4F-D33C-5FA6-513CA2754D5D}"/>
              </a:ext>
            </a:extLst>
          </p:cNvPr>
          <p:cNvSpPr txBox="1">
            <a:spLocks/>
          </p:cNvSpPr>
          <p:nvPr/>
        </p:nvSpPr>
        <p:spPr>
          <a:xfrm>
            <a:off x="1827627" y="1673715"/>
            <a:ext cx="8276920" cy="108803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833"/>
              </a:lnSpc>
              <a:spcBef>
                <a:spcPts val="600"/>
              </a:spcBef>
              <a:buClr>
                <a:schemeClr val="dk1"/>
              </a:buClr>
              <a:buSzPts val="2400"/>
            </a:pPr>
            <a:r>
              <a:rPr lang="en-US" sz="2400" dirty="0">
                <a:latin typeface="Roboto" panose="02000000000000000000" pitchFamily="2" charset="0"/>
                <a:ea typeface="Roboto" panose="02000000000000000000" pitchFamily="2" charset="0"/>
                <a:cs typeface="Roboto" panose="02000000000000000000" pitchFamily="2" charset="0"/>
              </a:rPr>
              <a:t>Two main legal principles when setting conditions of release:</a:t>
            </a:r>
          </a:p>
        </p:txBody>
      </p:sp>
      <p:sp>
        <p:nvSpPr>
          <p:cNvPr id="5" name="Rounded Rectangular Callout 4">
            <a:extLst>
              <a:ext uri="{FF2B5EF4-FFF2-40B4-BE49-F238E27FC236}">
                <a16:creationId xmlns:a16="http://schemas.microsoft.com/office/drawing/2014/main" id="{768BD75E-F5C4-B70D-9CA8-77DCE6FF5FA5}"/>
              </a:ext>
            </a:extLst>
          </p:cNvPr>
          <p:cNvSpPr/>
          <p:nvPr/>
        </p:nvSpPr>
        <p:spPr>
          <a:xfrm>
            <a:off x="1981206" y="2529898"/>
            <a:ext cx="3515193" cy="2503357"/>
          </a:xfrm>
          <a:prstGeom prst="wedgeRoundRectCallou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Roboto" panose="02000000000000000000" pitchFamily="2" charset="0"/>
                <a:ea typeface="Roboto" panose="02000000000000000000" pitchFamily="2" charset="0"/>
                <a:cs typeface="Roboto" panose="02000000000000000000" pitchFamily="2" charset="0"/>
              </a:rPr>
              <a:t>If any conditions are imposed, they must be the </a:t>
            </a:r>
            <a:r>
              <a:rPr lang="en-US" sz="2000" b="1" dirty="0">
                <a:latin typeface="Roboto" panose="02000000000000000000" pitchFamily="2" charset="0"/>
                <a:ea typeface="Roboto" panose="02000000000000000000" pitchFamily="2" charset="0"/>
                <a:cs typeface="Roboto" panose="02000000000000000000" pitchFamily="2" charset="0"/>
              </a:rPr>
              <a:t>least restrictive necessary </a:t>
            </a:r>
            <a:r>
              <a:rPr lang="en-US" sz="2000" dirty="0">
                <a:latin typeface="Roboto" panose="02000000000000000000" pitchFamily="2" charset="0"/>
                <a:ea typeface="Roboto" panose="02000000000000000000" pitchFamily="2" charset="0"/>
                <a:cs typeface="Roboto" panose="02000000000000000000" pitchFamily="2" charset="0"/>
              </a:rPr>
              <a:t>to provide reasonable assurance of court appearance and public safety</a:t>
            </a:r>
          </a:p>
        </p:txBody>
      </p:sp>
      <p:sp>
        <p:nvSpPr>
          <p:cNvPr id="6" name="Rounded Rectangular Callout 5">
            <a:extLst>
              <a:ext uri="{FF2B5EF4-FFF2-40B4-BE49-F238E27FC236}">
                <a16:creationId xmlns:a16="http://schemas.microsoft.com/office/drawing/2014/main" id="{4DB8A9E7-22C4-1F73-9994-2CBF18294F69}"/>
              </a:ext>
            </a:extLst>
          </p:cNvPr>
          <p:cNvSpPr/>
          <p:nvPr/>
        </p:nvSpPr>
        <p:spPr>
          <a:xfrm>
            <a:off x="6225921" y="2579136"/>
            <a:ext cx="3515193" cy="2503357"/>
          </a:xfrm>
          <a:prstGeom prst="wedgeRoundRect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Roboto" panose="02000000000000000000" pitchFamily="2" charset="0"/>
                <a:ea typeface="Roboto" panose="02000000000000000000" pitchFamily="2" charset="0"/>
                <a:cs typeface="Roboto" panose="02000000000000000000" pitchFamily="2" charset="0"/>
              </a:rPr>
              <a:t>Conditions must be </a:t>
            </a:r>
            <a:r>
              <a:rPr lang="en-US" sz="2000" b="1" dirty="0">
                <a:latin typeface="Roboto" panose="02000000000000000000" pitchFamily="2" charset="0"/>
                <a:ea typeface="Roboto" panose="02000000000000000000" pitchFamily="2" charset="0"/>
                <a:cs typeface="Roboto" panose="02000000000000000000" pitchFamily="2" charset="0"/>
              </a:rPr>
              <a:t>individualized</a:t>
            </a:r>
            <a:r>
              <a:rPr lang="en-US" sz="2000" dirty="0">
                <a:latin typeface="Roboto" panose="02000000000000000000" pitchFamily="2" charset="0"/>
                <a:ea typeface="Roboto" panose="02000000000000000000" pitchFamily="2" charset="0"/>
                <a:cs typeface="Roboto" panose="02000000000000000000" pitchFamily="2" charset="0"/>
              </a:rPr>
              <a:t>.</a:t>
            </a:r>
          </a:p>
        </p:txBody>
      </p:sp>
      <p:sp>
        <p:nvSpPr>
          <p:cNvPr id="7" name="TextBox 6">
            <a:extLst>
              <a:ext uri="{FF2B5EF4-FFF2-40B4-BE49-F238E27FC236}">
                <a16:creationId xmlns:a16="http://schemas.microsoft.com/office/drawing/2014/main" id="{7B2E82A4-D7B1-7B68-6969-BFA1DFDD4A8C}"/>
              </a:ext>
            </a:extLst>
          </p:cNvPr>
          <p:cNvSpPr txBox="1"/>
          <p:nvPr/>
        </p:nvSpPr>
        <p:spPr>
          <a:xfrm>
            <a:off x="6225922" y="5578929"/>
            <a:ext cx="3515193" cy="369332"/>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FB881704-7EA4-F428-C25E-7FA7BDF2AF94}"/>
              </a:ext>
            </a:extLst>
          </p:cNvPr>
          <p:cNvSpPr txBox="1"/>
          <p:nvPr/>
        </p:nvSpPr>
        <p:spPr>
          <a:xfrm>
            <a:off x="1981208" y="5580182"/>
            <a:ext cx="3515193" cy="338554"/>
          </a:xfrm>
          <a:prstGeom prst="rect">
            <a:avLst/>
          </a:prstGeom>
          <a:noFill/>
        </p:spPr>
        <p:txBody>
          <a:bodyPr wrap="square" rtlCol="0">
            <a:spAutoFit/>
          </a:bodyPr>
          <a:lstStyle/>
          <a:p>
            <a:r>
              <a:rPr lang="en-US" sz="1600" i="1" dirty="0">
                <a:latin typeface="Roboto" panose="02000000000000000000" pitchFamily="2" charset="0"/>
                <a:ea typeface="Roboto" panose="02000000000000000000" pitchFamily="2" charset="0"/>
                <a:cs typeface="Roboto" panose="02000000000000000000" pitchFamily="2" charset="0"/>
              </a:rPr>
              <a:t>U.S. v. Salerno</a:t>
            </a:r>
            <a:r>
              <a:rPr lang="en-US" sz="1600" dirty="0">
                <a:latin typeface="Roboto" panose="02000000000000000000" pitchFamily="2" charset="0"/>
                <a:ea typeface="Roboto" panose="02000000000000000000" pitchFamily="2" charset="0"/>
                <a:cs typeface="Roboto" panose="02000000000000000000" pitchFamily="2" charset="0"/>
              </a:rPr>
              <a:t>, 281 U.S. 739 (1987)</a:t>
            </a:r>
          </a:p>
        </p:txBody>
      </p:sp>
      <p:sp>
        <p:nvSpPr>
          <p:cNvPr id="9" name="TextBox 8">
            <a:extLst>
              <a:ext uri="{FF2B5EF4-FFF2-40B4-BE49-F238E27FC236}">
                <a16:creationId xmlns:a16="http://schemas.microsoft.com/office/drawing/2014/main" id="{D48F5E34-96A4-485A-F894-0D0AEC01BA53}"/>
              </a:ext>
            </a:extLst>
          </p:cNvPr>
          <p:cNvSpPr txBox="1"/>
          <p:nvPr/>
        </p:nvSpPr>
        <p:spPr>
          <a:xfrm>
            <a:off x="6225922" y="5578933"/>
            <a:ext cx="3515193" cy="338554"/>
          </a:xfrm>
          <a:prstGeom prst="rect">
            <a:avLst/>
          </a:prstGeom>
          <a:noFill/>
        </p:spPr>
        <p:txBody>
          <a:bodyPr wrap="square" rtlCol="0">
            <a:spAutoFit/>
          </a:bodyPr>
          <a:lstStyle/>
          <a:p>
            <a:r>
              <a:rPr lang="en-US" sz="1600" i="1" dirty="0">
                <a:latin typeface="Roboto" panose="02000000000000000000" pitchFamily="2" charset="0"/>
                <a:ea typeface="Roboto" panose="02000000000000000000" pitchFamily="2" charset="0"/>
                <a:cs typeface="Roboto" panose="02000000000000000000" pitchFamily="2" charset="0"/>
              </a:rPr>
              <a:t>Stack v. Boyle</a:t>
            </a:r>
            <a:r>
              <a:rPr lang="en-US" sz="1600" dirty="0">
                <a:latin typeface="Roboto" panose="02000000000000000000" pitchFamily="2" charset="0"/>
                <a:ea typeface="Roboto" panose="02000000000000000000" pitchFamily="2" charset="0"/>
                <a:cs typeface="Roboto" panose="02000000000000000000" pitchFamily="2" charset="0"/>
              </a:rPr>
              <a:t>, 342 U.S. 1 (1951)</a:t>
            </a:r>
          </a:p>
        </p:txBody>
      </p:sp>
    </p:spTree>
    <p:extLst>
      <p:ext uri="{BB962C8B-B14F-4D97-AF65-F5344CB8AC3E}">
        <p14:creationId xmlns:p14="http://schemas.microsoft.com/office/powerpoint/2010/main" val="1383228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841B2-67D4-4603-8577-3226AC2880AA}"/>
              </a:ext>
            </a:extLst>
          </p:cNvPr>
          <p:cNvSpPr>
            <a:spLocks noGrp="1"/>
          </p:cNvSpPr>
          <p:nvPr>
            <p:ph type="title"/>
          </p:nvPr>
        </p:nvSpPr>
        <p:spPr/>
        <p:txBody>
          <a:bodyPr>
            <a:normAutofit/>
          </a:bodyPr>
          <a:lstStyle/>
          <a:p>
            <a:r>
              <a:rPr lang="en-US" sz="4000" dirty="0"/>
              <a:t>Laws Governing Probation</a:t>
            </a:r>
          </a:p>
        </p:txBody>
      </p:sp>
      <p:graphicFrame>
        <p:nvGraphicFramePr>
          <p:cNvPr id="4" name="Diagram 3">
            <a:extLst>
              <a:ext uri="{FF2B5EF4-FFF2-40B4-BE49-F238E27FC236}">
                <a16:creationId xmlns:a16="http://schemas.microsoft.com/office/drawing/2014/main" id="{69F6BA8B-487E-06B8-41A1-A78DE6BA2535}"/>
              </a:ext>
            </a:extLst>
          </p:cNvPr>
          <p:cNvGraphicFramePr/>
          <p:nvPr>
            <p:extLst>
              <p:ext uri="{D42A27DB-BD31-4B8C-83A1-F6EECF244321}">
                <p14:modId xmlns:p14="http://schemas.microsoft.com/office/powerpoint/2010/main" val="2347629342"/>
              </p:ext>
            </p:extLst>
          </p:nvPr>
        </p:nvGraphicFramePr>
        <p:xfrm>
          <a:off x="1266056" y="1044133"/>
          <a:ext cx="965989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6315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841B2-67D4-4603-8577-3226AC2880AA}"/>
              </a:ext>
            </a:extLst>
          </p:cNvPr>
          <p:cNvSpPr>
            <a:spLocks noGrp="1"/>
          </p:cNvSpPr>
          <p:nvPr>
            <p:ph type="title"/>
          </p:nvPr>
        </p:nvSpPr>
        <p:spPr/>
        <p:txBody>
          <a:bodyPr>
            <a:normAutofit/>
          </a:bodyPr>
          <a:lstStyle/>
          <a:p>
            <a:r>
              <a:rPr lang="en-US" sz="4000" dirty="0"/>
              <a:t>Laws Governing Probation</a:t>
            </a:r>
          </a:p>
        </p:txBody>
      </p:sp>
      <p:sp>
        <p:nvSpPr>
          <p:cNvPr id="3" name="Content Placeholder 2">
            <a:extLst>
              <a:ext uri="{FF2B5EF4-FFF2-40B4-BE49-F238E27FC236}">
                <a16:creationId xmlns:a16="http://schemas.microsoft.com/office/drawing/2014/main" id="{5AF842F9-0C25-4230-896E-36DFEFC67159}"/>
              </a:ext>
            </a:extLst>
          </p:cNvPr>
          <p:cNvSpPr>
            <a:spLocks noGrp="1"/>
          </p:cNvSpPr>
          <p:nvPr>
            <p:ph idx="1"/>
          </p:nvPr>
        </p:nvSpPr>
        <p:spPr>
          <a:xfrm>
            <a:off x="435007" y="1836173"/>
            <a:ext cx="11256885" cy="4354315"/>
          </a:xfrm>
        </p:spPr>
        <p:txBody>
          <a:bodyPr/>
          <a:lstStyle/>
          <a:p>
            <a:pPr marL="0" indent="0">
              <a:buNone/>
            </a:pPr>
            <a:r>
              <a:rPr lang="en-US" sz="2400" dirty="0"/>
              <a:t>Constitutionality of probation practices evolves through changes in: </a:t>
            </a:r>
          </a:p>
          <a:p>
            <a:pPr marL="0" indent="0">
              <a:buNone/>
            </a:pPr>
            <a:endParaRPr lang="en-US" sz="2400" dirty="0"/>
          </a:p>
          <a:p>
            <a:pPr marL="457200" indent="-457200"/>
            <a:r>
              <a:rPr lang="en-US" sz="2800" dirty="0"/>
              <a:t>State or Local Statutes and Court Rulings</a:t>
            </a:r>
          </a:p>
          <a:p>
            <a:pPr marL="457200" indent="-457200"/>
            <a:r>
              <a:rPr lang="en-US" sz="2800" dirty="0"/>
              <a:t>American Bar Association (ABA) Standards</a:t>
            </a:r>
          </a:p>
          <a:p>
            <a:pPr marL="457200" indent="-457200"/>
            <a:r>
              <a:rPr lang="en-US" sz="2800" dirty="0"/>
              <a:t>Supreme </a:t>
            </a:r>
            <a:r>
              <a:rPr lang="en-US" sz="2300" dirty="0"/>
              <a:t>Court Decisions</a:t>
            </a:r>
          </a:p>
          <a:p>
            <a:pPr lvl="2">
              <a:buFont typeface="Courier New" panose="02070309020205020404" pitchFamily="49" charset="0"/>
              <a:buChar char="o"/>
            </a:pPr>
            <a:r>
              <a:rPr lang="en-US" sz="1600" dirty="0"/>
              <a:t>Griffin vs. Wisconsin, the U.S. Supreme Court held that the warrantless search of a probationer's home in this case did not violate the Fourth Amendment (</a:t>
            </a:r>
            <a:r>
              <a:rPr lang="en-US" sz="1600" dirty="0">
                <a:hlinkClick r:id="rId3"/>
              </a:rPr>
              <a:t>https://supreme.justia.com/cases/federal/us/483/868</a:t>
            </a:r>
            <a:r>
              <a:rPr lang="en-US" sz="1600" dirty="0"/>
              <a:t>)</a:t>
            </a:r>
          </a:p>
          <a:p>
            <a:pPr marL="546086" lvl="1" indent="0">
              <a:buNone/>
            </a:pPr>
            <a:endParaRPr lang="en-US" sz="2000" dirty="0"/>
          </a:p>
          <a:p>
            <a:pPr marL="50799" indent="0">
              <a:buNone/>
            </a:pPr>
            <a:endParaRPr lang="en-US" sz="2000" dirty="0"/>
          </a:p>
        </p:txBody>
      </p:sp>
    </p:spTree>
    <p:extLst>
      <p:ext uri="{BB962C8B-B14F-4D97-AF65-F5344CB8AC3E}">
        <p14:creationId xmlns:p14="http://schemas.microsoft.com/office/powerpoint/2010/main" val="2528225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14076-32A1-45BD-B2D8-FD123772DA04}"/>
              </a:ext>
            </a:extLst>
          </p:cNvPr>
          <p:cNvSpPr>
            <a:spLocks noGrp="1"/>
          </p:cNvSpPr>
          <p:nvPr>
            <p:ph type="title"/>
          </p:nvPr>
        </p:nvSpPr>
        <p:spPr>
          <a:xfrm>
            <a:off x="435005" y="329617"/>
            <a:ext cx="11518563" cy="1028671"/>
          </a:xfrm>
        </p:spPr>
        <p:txBody>
          <a:bodyPr>
            <a:noAutofit/>
          </a:bodyPr>
          <a:lstStyle/>
          <a:p>
            <a:r>
              <a:rPr lang="en-US" sz="4000" dirty="0"/>
              <a:t>Example of Laws Governing Probation Conditions</a:t>
            </a:r>
          </a:p>
        </p:txBody>
      </p:sp>
      <p:sp>
        <p:nvSpPr>
          <p:cNvPr id="3" name="Content Placeholder 2">
            <a:extLst>
              <a:ext uri="{FF2B5EF4-FFF2-40B4-BE49-F238E27FC236}">
                <a16:creationId xmlns:a16="http://schemas.microsoft.com/office/drawing/2014/main" id="{D87D36CF-6218-4749-B225-6E36440EE666}"/>
              </a:ext>
            </a:extLst>
          </p:cNvPr>
          <p:cNvSpPr>
            <a:spLocks noGrp="1"/>
          </p:cNvSpPr>
          <p:nvPr>
            <p:ph idx="1"/>
          </p:nvPr>
        </p:nvSpPr>
        <p:spPr>
          <a:xfrm>
            <a:off x="467559" y="2094274"/>
            <a:ext cx="11256885" cy="3720135"/>
          </a:xfrm>
        </p:spPr>
        <p:txBody>
          <a:bodyPr/>
          <a:lstStyle/>
          <a:p>
            <a:pPr marL="457200" indent="-457200">
              <a:buFont typeface="Arial" panose="020B0604020202020204" pitchFamily="34" charset="0"/>
              <a:buChar char="•"/>
            </a:pPr>
            <a:r>
              <a:rPr lang="en-US" sz="2800" dirty="0"/>
              <a:t>The court has broad discretion to fashion appropriate conditions of probation in each individual case. </a:t>
            </a:r>
          </a:p>
          <a:p>
            <a:pPr marL="457200" indent="-457200">
              <a:buFont typeface="Arial" panose="020B0604020202020204" pitchFamily="34" charset="0"/>
              <a:buChar char="•"/>
            </a:pPr>
            <a:r>
              <a:rPr lang="en-US" sz="2800" dirty="0"/>
              <a:t>The validity of conditions of probation are tested by how well they serve the goals of rehabilitation and protection of the public. </a:t>
            </a:r>
          </a:p>
          <a:p>
            <a:endParaRPr lang="en-US" sz="2800" i="1" dirty="0"/>
          </a:p>
          <a:p>
            <a:endParaRPr lang="en-US" sz="2800" i="1" dirty="0"/>
          </a:p>
          <a:p>
            <a:r>
              <a:rPr lang="en-US" sz="2000" i="1" dirty="0"/>
              <a:t>State v. </a:t>
            </a:r>
            <a:r>
              <a:rPr lang="en-US" sz="2000" i="1" dirty="0" err="1"/>
              <a:t>Simonetto</a:t>
            </a:r>
            <a:r>
              <a:rPr lang="en-US" sz="2000" i="1" dirty="0"/>
              <a:t>, 2000 WI App 17, 232 Wis. 2d 315, 606 N.W.2d 275, 99-0486.</a:t>
            </a:r>
          </a:p>
          <a:p>
            <a:endParaRPr lang="en-US" dirty="0"/>
          </a:p>
        </p:txBody>
      </p:sp>
    </p:spTree>
    <p:extLst>
      <p:ext uri="{BB962C8B-B14F-4D97-AF65-F5344CB8AC3E}">
        <p14:creationId xmlns:p14="http://schemas.microsoft.com/office/powerpoint/2010/main" val="2818919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2BED-957B-9383-AD55-5802336A00B1}"/>
              </a:ext>
            </a:extLst>
          </p:cNvPr>
          <p:cNvSpPr>
            <a:spLocks noGrp="1"/>
          </p:cNvSpPr>
          <p:nvPr>
            <p:ph type="title"/>
          </p:nvPr>
        </p:nvSpPr>
        <p:spPr>
          <a:xfrm>
            <a:off x="124830" y="120981"/>
            <a:ext cx="10647638" cy="1028670"/>
          </a:xfrm>
        </p:spPr>
        <p:txBody>
          <a:bodyPr>
            <a:normAutofit/>
          </a:bodyPr>
          <a:lstStyle/>
          <a:p>
            <a:r>
              <a:rPr lang="en-US" sz="4000" dirty="0">
                <a:cs typeface="Roboto" panose="02000000000000000000" pitchFamily="2" charset="0"/>
              </a:rPr>
              <a:t>Evolution of Post-Release Supervision</a:t>
            </a:r>
            <a:endParaRPr lang="en-US" sz="4000" dirty="0"/>
          </a:p>
        </p:txBody>
      </p:sp>
      <p:graphicFrame>
        <p:nvGraphicFramePr>
          <p:cNvPr id="4" name="Content Placeholder 3">
            <a:extLst>
              <a:ext uri="{FF2B5EF4-FFF2-40B4-BE49-F238E27FC236}">
                <a16:creationId xmlns:a16="http://schemas.microsoft.com/office/drawing/2014/main" id="{B618E8A8-7FBD-CB03-3218-6AE0ED7167A9}"/>
              </a:ext>
            </a:extLst>
          </p:cNvPr>
          <p:cNvGraphicFramePr>
            <a:graphicFrameLocks noGrp="1"/>
          </p:cNvGraphicFramePr>
          <p:nvPr>
            <p:ph idx="1"/>
            <p:extLst>
              <p:ext uri="{D42A27DB-BD31-4B8C-83A1-F6EECF244321}">
                <p14:modId xmlns:p14="http://schemas.microsoft.com/office/powerpoint/2010/main" val="3433554709"/>
              </p:ext>
            </p:extLst>
          </p:nvPr>
        </p:nvGraphicFramePr>
        <p:xfrm>
          <a:off x="318407" y="1517650"/>
          <a:ext cx="11373531" cy="46708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D551861A-39B6-C7C3-2EC0-D467BA768BFF}"/>
              </a:ext>
            </a:extLst>
          </p:cNvPr>
          <p:cNvSpPr txBox="1"/>
          <p:nvPr/>
        </p:nvSpPr>
        <p:spPr>
          <a:xfrm>
            <a:off x="4085230" y="4316511"/>
            <a:ext cx="889906" cy="430887"/>
          </a:xfrm>
          <a:prstGeom prst="rect">
            <a:avLst/>
          </a:prstGeom>
          <a:noFill/>
        </p:spPr>
        <p:txBody>
          <a:bodyPr wrap="square" rtlCol="0">
            <a:spAutoFit/>
          </a:bodyPr>
          <a:lstStyle/>
          <a:p>
            <a:r>
              <a:rPr lang="en-US" sz="2200" b="1" dirty="0">
                <a:latin typeface="Roboto" panose="02000000000000000000" pitchFamily="2" charset="0"/>
                <a:ea typeface="Roboto" panose="02000000000000000000" pitchFamily="2" charset="0"/>
                <a:cs typeface="Roboto" panose="02000000000000000000" pitchFamily="2" charset="0"/>
              </a:rPr>
              <a:t>1845</a:t>
            </a:r>
          </a:p>
        </p:txBody>
      </p:sp>
      <p:sp>
        <p:nvSpPr>
          <p:cNvPr id="7" name="TextBox 6">
            <a:extLst>
              <a:ext uri="{FF2B5EF4-FFF2-40B4-BE49-F238E27FC236}">
                <a16:creationId xmlns:a16="http://schemas.microsoft.com/office/drawing/2014/main" id="{A95BB6AD-BD4B-43F3-27EC-EC2EAFB7D3C2}"/>
              </a:ext>
            </a:extLst>
          </p:cNvPr>
          <p:cNvSpPr txBox="1"/>
          <p:nvPr/>
        </p:nvSpPr>
        <p:spPr>
          <a:xfrm>
            <a:off x="2446568" y="2998113"/>
            <a:ext cx="889906" cy="430887"/>
          </a:xfrm>
          <a:prstGeom prst="rect">
            <a:avLst/>
          </a:prstGeom>
          <a:noFill/>
        </p:spPr>
        <p:txBody>
          <a:bodyPr wrap="square" rtlCol="0">
            <a:spAutoFit/>
          </a:bodyPr>
          <a:lstStyle/>
          <a:p>
            <a:r>
              <a:rPr lang="en-US" sz="2200" b="1" dirty="0">
                <a:latin typeface="Roboto" panose="02000000000000000000" pitchFamily="2" charset="0"/>
                <a:ea typeface="Roboto" panose="02000000000000000000" pitchFamily="2" charset="0"/>
                <a:cs typeface="Roboto" panose="02000000000000000000" pitchFamily="2" charset="0"/>
              </a:rPr>
              <a:t>1817</a:t>
            </a:r>
          </a:p>
        </p:txBody>
      </p:sp>
      <p:sp>
        <p:nvSpPr>
          <p:cNvPr id="8" name="TextBox 7">
            <a:extLst>
              <a:ext uri="{FF2B5EF4-FFF2-40B4-BE49-F238E27FC236}">
                <a16:creationId xmlns:a16="http://schemas.microsoft.com/office/drawing/2014/main" id="{556B32A9-14FE-81A8-47B4-851C44BA083E}"/>
              </a:ext>
            </a:extLst>
          </p:cNvPr>
          <p:cNvSpPr txBox="1"/>
          <p:nvPr/>
        </p:nvSpPr>
        <p:spPr>
          <a:xfrm>
            <a:off x="647023" y="4316511"/>
            <a:ext cx="889906" cy="430887"/>
          </a:xfrm>
          <a:prstGeom prst="rect">
            <a:avLst/>
          </a:prstGeom>
          <a:noFill/>
        </p:spPr>
        <p:txBody>
          <a:bodyPr wrap="square" rtlCol="0">
            <a:spAutoFit/>
          </a:bodyPr>
          <a:lstStyle/>
          <a:p>
            <a:r>
              <a:rPr lang="en-US" sz="2200" b="1" dirty="0">
                <a:latin typeface="Roboto" panose="02000000000000000000" pitchFamily="2" charset="0"/>
                <a:ea typeface="Roboto" panose="02000000000000000000" pitchFamily="2" charset="0"/>
                <a:cs typeface="Roboto" panose="02000000000000000000" pitchFamily="2" charset="0"/>
              </a:rPr>
              <a:t>1785</a:t>
            </a:r>
          </a:p>
        </p:txBody>
      </p:sp>
      <p:sp>
        <p:nvSpPr>
          <p:cNvPr id="9" name="TextBox 8">
            <a:extLst>
              <a:ext uri="{FF2B5EF4-FFF2-40B4-BE49-F238E27FC236}">
                <a16:creationId xmlns:a16="http://schemas.microsoft.com/office/drawing/2014/main" id="{0D5F2BAA-67B0-4A21-0842-06A887638011}"/>
              </a:ext>
            </a:extLst>
          </p:cNvPr>
          <p:cNvSpPr txBox="1"/>
          <p:nvPr/>
        </p:nvSpPr>
        <p:spPr>
          <a:xfrm>
            <a:off x="5663295" y="2998112"/>
            <a:ext cx="889906" cy="430887"/>
          </a:xfrm>
          <a:prstGeom prst="rect">
            <a:avLst/>
          </a:prstGeom>
          <a:noFill/>
        </p:spPr>
        <p:txBody>
          <a:bodyPr wrap="square" rtlCol="0">
            <a:spAutoFit/>
          </a:bodyPr>
          <a:lstStyle/>
          <a:p>
            <a:r>
              <a:rPr lang="en-US" sz="2200" b="1" dirty="0">
                <a:latin typeface="Roboto" panose="02000000000000000000" pitchFamily="2" charset="0"/>
                <a:ea typeface="Roboto" panose="02000000000000000000" pitchFamily="2" charset="0"/>
                <a:cs typeface="Roboto" panose="02000000000000000000" pitchFamily="2" charset="0"/>
              </a:rPr>
              <a:t>1901</a:t>
            </a:r>
          </a:p>
        </p:txBody>
      </p:sp>
      <p:sp>
        <p:nvSpPr>
          <p:cNvPr id="10" name="TextBox 9">
            <a:extLst>
              <a:ext uri="{FF2B5EF4-FFF2-40B4-BE49-F238E27FC236}">
                <a16:creationId xmlns:a16="http://schemas.microsoft.com/office/drawing/2014/main" id="{CC160C1F-58C0-3FAF-EC01-B067E4A35FD6}"/>
              </a:ext>
            </a:extLst>
          </p:cNvPr>
          <p:cNvSpPr txBox="1"/>
          <p:nvPr/>
        </p:nvSpPr>
        <p:spPr>
          <a:xfrm>
            <a:off x="7318980" y="4355990"/>
            <a:ext cx="889906" cy="430887"/>
          </a:xfrm>
          <a:prstGeom prst="rect">
            <a:avLst/>
          </a:prstGeom>
          <a:noFill/>
        </p:spPr>
        <p:txBody>
          <a:bodyPr wrap="square" rtlCol="0">
            <a:spAutoFit/>
          </a:bodyPr>
          <a:lstStyle/>
          <a:p>
            <a:r>
              <a:rPr lang="en-US" sz="2200" b="1" dirty="0">
                <a:latin typeface="Roboto" panose="02000000000000000000" pitchFamily="2" charset="0"/>
                <a:ea typeface="Roboto" panose="02000000000000000000" pitchFamily="2" charset="0"/>
                <a:cs typeface="Roboto" panose="02000000000000000000" pitchFamily="2" charset="0"/>
              </a:rPr>
              <a:t>1942</a:t>
            </a:r>
          </a:p>
        </p:txBody>
      </p:sp>
      <p:sp>
        <p:nvSpPr>
          <p:cNvPr id="11" name="TextBox 10">
            <a:extLst>
              <a:ext uri="{FF2B5EF4-FFF2-40B4-BE49-F238E27FC236}">
                <a16:creationId xmlns:a16="http://schemas.microsoft.com/office/drawing/2014/main" id="{259FF689-185D-DB65-A98C-289C548B3A19}"/>
              </a:ext>
            </a:extLst>
          </p:cNvPr>
          <p:cNvSpPr txBox="1"/>
          <p:nvPr/>
        </p:nvSpPr>
        <p:spPr>
          <a:xfrm>
            <a:off x="9152168" y="2998112"/>
            <a:ext cx="889906" cy="430887"/>
          </a:xfrm>
          <a:prstGeom prst="rect">
            <a:avLst/>
          </a:prstGeom>
          <a:noFill/>
        </p:spPr>
        <p:txBody>
          <a:bodyPr wrap="square" rtlCol="0">
            <a:spAutoFit/>
          </a:bodyPr>
          <a:lstStyle/>
          <a:p>
            <a:r>
              <a:rPr lang="en-US" sz="2200" b="1" dirty="0">
                <a:latin typeface="Roboto" panose="02000000000000000000" pitchFamily="2" charset="0"/>
                <a:ea typeface="Roboto" panose="02000000000000000000" pitchFamily="2" charset="0"/>
                <a:cs typeface="Roboto" panose="02000000000000000000" pitchFamily="2" charset="0"/>
              </a:rPr>
              <a:t>2018</a:t>
            </a:r>
          </a:p>
        </p:txBody>
      </p:sp>
      <p:sp>
        <p:nvSpPr>
          <p:cNvPr id="6" name="TextBox 5">
            <a:extLst>
              <a:ext uri="{FF2B5EF4-FFF2-40B4-BE49-F238E27FC236}">
                <a16:creationId xmlns:a16="http://schemas.microsoft.com/office/drawing/2014/main" id="{C6B1A534-8BB7-1D53-8F83-7FD5BE8ACEA7}"/>
              </a:ext>
            </a:extLst>
          </p:cNvPr>
          <p:cNvSpPr txBox="1"/>
          <p:nvPr/>
        </p:nvSpPr>
        <p:spPr>
          <a:xfrm>
            <a:off x="0" y="6556528"/>
            <a:ext cx="9060367" cy="261610"/>
          </a:xfrm>
          <a:prstGeom prst="rect">
            <a:avLst/>
          </a:prstGeom>
          <a:noFill/>
        </p:spPr>
        <p:txBody>
          <a:bodyPr wrap="square">
            <a:spAutoFit/>
          </a:bodyPr>
          <a:lstStyle/>
          <a:p>
            <a:r>
              <a:rPr lang="en-US" sz="1100" dirty="0">
                <a:latin typeface="+mn-lt"/>
              </a:rPr>
              <a:t>* US DOJ, Office of Justice Programshttps://www.ojp.gov/ncjrs/virtual-library/abstracts/history-and-concept-parole-corrections-community-alternatives</a:t>
            </a:r>
          </a:p>
        </p:txBody>
      </p:sp>
    </p:spTree>
    <p:extLst>
      <p:ext uri="{BB962C8B-B14F-4D97-AF65-F5344CB8AC3E}">
        <p14:creationId xmlns:p14="http://schemas.microsoft.com/office/powerpoint/2010/main" val="1680178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D2B88C-D381-9EB8-1383-30F007645BF1}"/>
              </a:ext>
            </a:extLst>
          </p:cNvPr>
          <p:cNvSpPr>
            <a:spLocks noGrp="1"/>
          </p:cNvSpPr>
          <p:nvPr>
            <p:ph sz="half" idx="1"/>
          </p:nvPr>
        </p:nvSpPr>
        <p:spPr>
          <a:xfrm>
            <a:off x="722671" y="1691640"/>
            <a:ext cx="5085947" cy="4552381"/>
          </a:xfrm>
        </p:spPr>
        <p:txBody>
          <a:bodyPr>
            <a:normAutofit/>
          </a:bodyPr>
          <a:lstStyle/>
          <a:p>
            <a:pPr marL="0" indent="0">
              <a:buNone/>
            </a:pPr>
            <a:r>
              <a:rPr lang="en-US" sz="2000" dirty="0"/>
              <a:t>Incarcerated people leaving confinement onto parole do so via different post-release supervision pathways:</a:t>
            </a:r>
          </a:p>
          <a:p>
            <a:pPr marL="342891" indent="-342891"/>
            <a:endParaRPr lang="en-US" sz="2000" dirty="0"/>
          </a:p>
          <a:p>
            <a:pPr marL="685791" lvl="1" indent="-342900"/>
            <a:r>
              <a:rPr lang="en-US" sz="2000" dirty="0"/>
              <a:t>Parole supervision</a:t>
            </a:r>
          </a:p>
          <a:p>
            <a:pPr marL="685791" lvl="1" indent="-342900"/>
            <a:r>
              <a:rPr lang="en-US" sz="2000" dirty="0"/>
              <a:t>Mandatory release </a:t>
            </a:r>
          </a:p>
          <a:p>
            <a:pPr marL="685791" lvl="1" indent="-342900"/>
            <a:r>
              <a:rPr lang="en-US" sz="2000" dirty="0"/>
              <a:t>Supervised release </a:t>
            </a:r>
          </a:p>
          <a:p>
            <a:endParaRPr lang="en-US" sz="1800" dirty="0"/>
          </a:p>
        </p:txBody>
      </p:sp>
      <p:pic>
        <p:nvPicPr>
          <p:cNvPr id="7" name="Picture Placeholder 6">
            <a:extLst>
              <a:ext uri="{FF2B5EF4-FFF2-40B4-BE49-F238E27FC236}">
                <a16:creationId xmlns:a16="http://schemas.microsoft.com/office/drawing/2014/main" id="{C6D648DE-307A-F36A-9C72-3A0B4E49BED5}"/>
              </a:ext>
            </a:extLst>
          </p:cNvPr>
          <p:cNvPicPr>
            <a:picLocks noGrp="1" noChangeAspect="1"/>
          </p:cNvPicPr>
          <p:nvPr>
            <p:ph sz="half" idx="2"/>
          </p:nvPr>
        </p:nvPicPr>
        <p:blipFill rotWithShape="1">
          <a:blip r:embed="rId3"/>
          <a:srcRect l="4617" r="11459" b="2"/>
          <a:stretch/>
        </p:blipFill>
        <p:spPr>
          <a:xfrm>
            <a:off x="7364152" y="1691643"/>
            <a:ext cx="3959181" cy="4552381"/>
          </a:xfrm>
          <a:prstGeom prst="rect">
            <a:avLst/>
          </a:prstGeom>
          <a:noFill/>
        </p:spPr>
      </p:pic>
      <p:sp>
        <p:nvSpPr>
          <p:cNvPr id="3" name="Title 2">
            <a:extLst>
              <a:ext uri="{FF2B5EF4-FFF2-40B4-BE49-F238E27FC236}">
                <a16:creationId xmlns:a16="http://schemas.microsoft.com/office/drawing/2014/main" id="{C352CCA6-EF02-A002-28BA-97BAFE37D872}"/>
              </a:ext>
            </a:extLst>
          </p:cNvPr>
          <p:cNvSpPr>
            <a:spLocks noGrp="1"/>
          </p:cNvSpPr>
          <p:nvPr>
            <p:ph type="title"/>
          </p:nvPr>
        </p:nvSpPr>
        <p:spPr>
          <a:xfrm>
            <a:off x="671057" y="305124"/>
            <a:ext cx="9671511" cy="922115"/>
          </a:xfrm>
        </p:spPr>
        <p:txBody>
          <a:bodyPr wrap="square" anchor="b">
            <a:normAutofit/>
          </a:bodyPr>
          <a:lstStyle/>
          <a:p>
            <a:r>
              <a:rPr lang="en-US" sz="4000" dirty="0"/>
              <a:t>Post-Release Pathways</a:t>
            </a:r>
          </a:p>
        </p:txBody>
      </p:sp>
    </p:spTree>
    <p:extLst>
      <p:ext uri="{BB962C8B-B14F-4D97-AF65-F5344CB8AC3E}">
        <p14:creationId xmlns:p14="http://schemas.microsoft.com/office/powerpoint/2010/main" val="2333801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D2B88C-D381-9EB8-1383-30F007645BF1}"/>
              </a:ext>
            </a:extLst>
          </p:cNvPr>
          <p:cNvSpPr>
            <a:spLocks noGrp="1"/>
          </p:cNvSpPr>
          <p:nvPr>
            <p:ph sz="half" idx="1"/>
          </p:nvPr>
        </p:nvSpPr>
        <p:spPr>
          <a:xfrm>
            <a:off x="5692882" y="1772759"/>
            <a:ext cx="5891980" cy="4552381"/>
          </a:xfrm>
        </p:spPr>
        <p:txBody>
          <a:bodyPr>
            <a:normAutofit/>
          </a:bodyPr>
          <a:lstStyle/>
          <a:p>
            <a:pPr marL="0" indent="0">
              <a:buNone/>
            </a:pPr>
            <a:r>
              <a:rPr lang="en-US" sz="2000" dirty="0"/>
              <a:t>All involve some period of supervision following       release from prison governed and influenced by:</a:t>
            </a:r>
          </a:p>
          <a:p>
            <a:pPr marL="0" indent="0">
              <a:spcBef>
                <a:spcPts val="0"/>
              </a:spcBef>
              <a:buNone/>
            </a:pPr>
            <a:endParaRPr lang="en-US" sz="2000" dirty="0"/>
          </a:p>
          <a:p>
            <a:pPr marL="0" lvl="1">
              <a:spcBef>
                <a:spcPts val="0"/>
              </a:spcBef>
            </a:pPr>
            <a:r>
              <a:rPr lang="en-US" sz="2000" dirty="0"/>
              <a:t>State or Local Statutes and Court Rulings</a:t>
            </a:r>
          </a:p>
          <a:p>
            <a:pPr marL="0" lvl="1">
              <a:spcBef>
                <a:spcPts val="0"/>
              </a:spcBef>
            </a:pPr>
            <a:r>
              <a:rPr lang="en-US" sz="2000" dirty="0"/>
              <a:t>American Bar Association (ABA) Standards</a:t>
            </a:r>
          </a:p>
          <a:p>
            <a:pPr marL="0" lvl="1">
              <a:spcBef>
                <a:spcPts val="0"/>
              </a:spcBef>
            </a:pPr>
            <a:r>
              <a:rPr lang="en-US" sz="2000" dirty="0"/>
              <a:t>Supreme Court Decisions</a:t>
            </a:r>
          </a:p>
          <a:p>
            <a:pPr marL="0" indent="0">
              <a:buNone/>
            </a:pPr>
            <a:endParaRPr lang="en-US" sz="1800" dirty="0"/>
          </a:p>
        </p:txBody>
      </p:sp>
      <p:pic>
        <p:nvPicPr>
          <p:cNvPr id="7" name="Picture Placeholder 6">
            <a:extLst>
              <a:ext uri="{FF2B5EF4-FFF2-40B4-BE49-F238E27FC236}">
                <a16:creationId xmlns:a16="http://schemas.microsoft.com/office/drawing/2014/main" id="{C6D648DE-307A-F36A-9C72-3A0B4E49BED5}"/>
              </a:ext>
            </a:extLst>
          </p:cNvPr>
          <p:cNvPicPr>
            <a:picLocks noGrp="1" noChangeAspect="1"/>
          </p:cNvPicPr>
          <p:nvPr>
            <p:ph sz="half" idx="2"/>
          </p:nvPr>
        </p:nvPicPr>
        <p:blipFill rotWithShape="1">
          <a:blip r:embed="rId3"/>
          <a:srcRect l="4617" r="11459" b="2"/>
          <a:stretch/>
        </p:blipFill>
        <p:spPr>
          <a:xfrm>
            <a:off x="845363" y="1691640"/>
            <a:ext cx="3959181" cy="4552381"/>
          </a:xfrm>
          <a:prstGeom prst="rect">
            <a:avLst/>
          </a:prstGeom>
          <a:noFill/>
        </p:spPr>
      </p:pic>
      <p:sp>
        <p:nvSpPr>
          <p:cNvPr id="3" name="Title 2">
            <a:extLst>
              <a:ext uri="{FF2B5EF4-FFF2-40B4-BE49-F238E27FC236}">
                <a16:creationId xmlns:a16="http://schemas.microsoft.com/office/drawing/2014/main" id="{C352CCA6-EF02-A002-28BA-97BAFE37D872}"/>
              </a:ext>
            </a:extLst>
          </p:cNvPr>
          <p:cNvSpPr>
            <a:spLocks noGrp="1"/>
          </p:cNvSpPr>
          <p:nvPr>
            <p:ph type="title"/>
          </p:nvPr>
        </p:nvSpPr>
        <p:spPr>
          <a:xfrm>
            <a:off x="671057" y="305124"/>
            <a:ext cx="9671511" cy="922115"/>
          </a:xfrm>
        </p:spPr>
        <p:txBody>
          <a:bodyPr wrap="square" anchor="b">
            <a:normAutofit/>
          </a:bodyPr>
          <a:lstStyle/>
          <a:p>
            <a:r>
              <a:rPr lang="en-US" sz="4000" dirty="0"/>
              <a:t>Post-Release Pathways</a:t>
            </a:r>
          </a:p>
        </p:txBody>
      </p:sp>
    </p:spTree>
    <p:extLst>
      <p:ext uri="{BB962C8B-B14F-4D97-AF65-F5344CB8AC3E}">
        <p14:creationId xmlns:p14="http://schemas.microsoft.com/office/powerpoint/2010/main" val="4061174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84F6-DC31-DC44-2F8B-C58EFB87D559}"/>
              </a:ext>
            </a:extLst>
          </p:cNvPr>
          <p:cNvSpPr>
            <a:spLocks noGrp="1"/>
          </p:cNvSpPr>
          <p:nvPr>
            <p:ph type="title"/>
          </p:nvPr>
        </p:nvSpPr>
        <p:spPr>
          <a:xfrm>
            <a:off x="435005" y="81873"/>
            <a:ext cx="11256885" cy="1028669"/>
          </a:xfrm>
        </p:spPr>
        <p:txBody>
          <a:bodyPr/>
          <a:lstStyle/>
          <a:p>
            <a:r>
              <a:rPr lang="en-US" dirty="0"/>
              <a:t>CSRC Project Partners</a:t>
            </a:r>
          </a:p>
        </p:txBody>
      </p:sp>
      <p:pic>
        <p:nvPicPr>
          <p:cNvPr id="4" name="Content Placeholder 3" descr="Text&#10;&#10;Description automatically generated with medium confidence">
            <a:extLst>
              <a:ext uri="{FF2B5EF4-FFF2-40B4-BE49-F238E27FC236}">
                <a16:creationId xmlns:a16="http://schemas.microsoft.com/office/drawing/2014/main" id="{46748A74-ECD5-FF3B-B2CD-ED10E5962ECB}"/>
              </a:ext>
            </a:extLst>
          </p:cNvPr>
          <p:cNvPicPr>
            <a:picLocks noGrp="1" noChangeAspect="1"/>
          </p:cNvPicPr>
          <p:nvPr>
            <p:ph idx="1"/>
          </p:nvPr>
        </p:nvPicPr>
        <p:blipFill>
          <a:blip r:embed="rId3"/>
          <a:stretch>
            <a:fillRect/>
          </a:stretch>
        </p:blipFill>
        <p:spPr>
          <a:xfrm>
            <a:off x="1540174" y="4015063"/>
            <a:ext cx="4312588" cy="1973336"/>
          </a:xfrm>
          <a:prstGeom prst="rect">
            <a:avLst/>
          </a:prstGeom>
        </p:spPr>
      </p:pic>
      <p:pic>
        <p:nvPicPr>
          <p:cNvPr id="5" name="Picture 4">
            <a:extLst>
              <a:ext uri="{FF2B5EF4-FFF2-40B4-BE49-F238E27FC236}">
                <a16:creationId xmlns:a16="http://schemas.microsoft.com/office/drawing/2014/main" id="{A136449D-9175-EE95-ED85-8BEC3259C657}"/>
              </a:ext>
            </a:extLst>
          </p:cNvPr>
          <p:cNvPicPr>
            <a:picLocks noChangeAspect="1"/>
          </p:cNvPicPr>
          <p:nvPr/>
        </p:nvPicPr>
        <p:blipFill>
          <a:blip r:embed="rId4"/>
          <a:stretch>
            <a:fillRect/>
          </a:stretch>
        </p:blipFill>
        <p:spPr>
          <a:xfrm>
            <a:off x="8705837" y="1221365"/>
            <a:ext cx="2556549" cy="2556549"/>
          </a:xfrm>
          <a:prstGeom prst="rect">
            <a:avLst/>
          </a:prstGeom>
        </p:spPr>
      </p:pic>
      <p:pic>
        <p:nvPicPr>
          <p:cNvPr id="6" name="Picture 5">
            <a:extLst>
              <a:ext uri="{FF2B5EF4-FFF2-40B4-BE49-F238E27FC236}">
                <a16:creationId xmlns:a16="http://schemas.microsoft.com/office/drawing/2014/main" id="{C4809E06-06FD-8277-1BBA-973C7C9AB0D8}"/>
              </a:ext>
            </a:extLst>
          </p:cNvPr>
          <p:cNvPicPr>
            <a:picLocks noChangeAspect="1"/>
          </p:cNvPicPr>
          <p:nvPr/>
        </p:nvPicPr>
        <p:blipFill rotWithShape="1">
          <a:blip r:embed="rId5"/>
          <a:srcRect t="13274" b="13164"/>
          <a:stretch/>
        </p:blipFill>
        <p:spPr>
          <a:xfrm>
            <a:off x="824340" y="1221365"/>
            <a:ext cx="3001056" cy="2207635"/>
          </a:xfrm>
          <a:prstGeom prst="rect">
            <a:avLst/>
          </a:prstGeom>
        </p:spPr>
      </p:pic>
      <p:pic>
        <p:nvPicPr>
          <p:cNvPr id="7" name="Picture 6">
            <a:extLst>
              <a:ext uri="{FF2B5EF4-FFF2-40B4-BE49-F238E27FC236}">
                <a16:creationId xmlns:a16="http://schemas.microsoft.com/office/drawing/2014/main" id="{DA3AD676-2C8B-EE36-3BF1-B429422F14A5}"/>
              </a:ext>
            </a:extLst>
          </p:cNvPr>
          <p:cNvPicPr>
            <a:picLocks noChangeAspect="1"/>
          </p:cNvPicPr>
          <p:nvPr/>
        </p:nvPicPr>
        <p:blipFill>
          <a:blip r:embed="rId6"/>
          <a:stretch>
            <a:fillRect/>
          </a:stretch>
        </p:blipFill>
        <p:spPr>
          <a:xfrm>
            <a:off x="4842578" y="1341934"/>
            <a:ext cx="2441737" cy="2441737"/>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8650A7C9-9D70-3226-C97B-E9E742C29139}"/>
              </a:ext>
            </a:extLst>
          </p:cNvPr>
          <p:cNvPicPr>
            <a:picLocks noChangeAspect="1"/>
          </p:cNvPicPr>
          <p:nvPr/>
        </p:nvPicPr>
        <p:blipFill>
          <a:blip r:embed="rId7"/>
          <a:stretch>
            <a:fillRect/>
          </a:stretch>
        </p:blipFill>
        <p:spPr>
          <a:xfrm>
            <a:off x="6539837" y="4487397"/>
            <a:ext cx="4332000" cy="1028669"/>
          </a:xfrm>
          <a:prstGeom prst="rect">
            <a:avLst/>
          </a:prstGeom>
        </p:spPr>
      </p:pic>
    </p:spTree>
    <p:extLst>
      <p:ext uri="{BB962C8B-B14F-4D97-AF65-F5344CB8AC3E}">
        <p14:creationId xmlns:p14="http://schemas.microsoft.com/office/powerpoint/2010/main" val="2495137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D0C0A-C6A0-5C23-47EB-0F1E8C093970}"/>
              </a:ext>
            </a:extLst>
          </p:cNvPr>
          <p:cNvSpPr>
            <a:spLocks noGrp="1"/>
          </p:cNvSpPr>
          <p:nvPr>
            <p:ph type="title"/>
          </p:nvPr>
        </p:nvSpPr>
        <p:spPr/>
        <p:txBody>
          <a:bodyPr>
            <a:normAutofit/>
          </a:bodyPr>
          <a:lstStyle/>
          <a:p>
            <a:r>
              <a:rPr lang="en-US" sz="4000" dirty="0">
                <a:cs typeface="Roboto" panose="02000000000000000000" pitchFamily="2" charset="0"/>
              </a:rPr>
              <a:t>Post-Release Supervision Conditions</a:t>
            </a:r>
          </a:p>
        </p:txBody>
      </p:sp>
      <p:sp>
        <p:nvSpPr>
          <p:cNvPr id="3" name="Content Placeholder 2">
            <a:extLst>
              <a:ext uri="{FF2B5EF4-FFF2-40B4-BE49-F238E27FC236}">
                <a16:creationId xmlns:a16="http://schemas.microsoft.com/office/drawing/2014/main" id="{35020983-5B93-6EA5-7706-4C8B0AD3A865}"/>
              </a:ext>
            </a:extLst>
          </p:cNvPr>
          <p:cNvSpPr>
            <a:spLocks noGrp="1"/>
          </p:cNvSpPr>
          <p:nvPr>
            <p:ph idx="1"/>
          </p:nvPr>
        </p:nvSpPr>
        <p:spPr>
          <a:xfrm>
            <a:off x="435007" y="1518085"/>
            <a:ext cx="11256885" cy="5339919"/>
          </a:xfrm>
        </p:spPr>
        <p:txBody>
          <a:bodyPr>
            <a:normAutofit/>
          </a:bodyPr>
          <a:lstStyle/>
          <a:p>
            <a:pPr marL="342900" indent="-342900">
              <a:buClr>
                <a:schemeClr val="tx1"/>
              </a:buClr>
              <a:buFont typeface="Arial" panose="020B0604020202020204" pitchFamily="34" charset="0"/>
              <a:buChar char="•"/>
            </a:pPr>
            <a:r>
              <a:rPr lang="en-US" sz="2000" dirty="0">
                <a:cs typeface="Roboto" panose="02000000000000000000" pitchFamily="2" charset="0"/>
              </a:rPr>
              <a:t>Standard conditions of parole are imposed on all people returning to their community on post-release supervision and often include:</a:t>
            </a:r>
          </a:p>
          <a:p>
            <a:pPr marL="942959" lvl="2" indent="-342900">
              <a:buFont typeface="Courier New" panose="02070309020205020404" pitchFamily="49" charset="0"/>
              <a:buChar char="o"/>
            </a:pPr>
            <a:r>
              <a:rPr lang="en-US" sz="2000" dirty="0">
                <a:cs typeface="Roboto" panose="02000000000000000000" pitchFamily="2" charset="0"/>
              </a:rPr>
              <a:t>when to report</a:t>
            </a:r>
          </a:p>
          <a:p>
            <a:pPr marL="942959" lvl="2" indent="-342900">
              <a:buFont typeface="Courier New" panose="02070309020205020404" pitchFamily="49" charset="0"/>
              <a:buChar char="o"/>
            </a:pPr>
            <a:r>
              <a:rPr lang="en-US" sz="2000" dirty="0">
                <a:cs typeface="Roboto" panose="02000000000000000000" pitchFamily="2" charset="0"/>
              </a:rPr>
              <a:t>maintaining a known address</a:t>
            </a:r>
          </a:p>
          <a:p>
            <a:pPr marL="942959" lvl="2" indent="-342900">
              <a:buFont typeface="Courier New" panose="02070309020205020404" pitchFamily="49" charset="0"/>
              <a:buChar char="o"/>
            </a:pPr>
            <a:r>
              <a:rPr lang="en-US" sz="2000" dirty="0">
                <a:cs typeface="Roboto" panose="02000000000000000000" pitchFamily="2" charset="0"/>
              </a:rPr>
              <a:t>abiding by restrictions on movement and travel</a:t>
            </a:r>
          </a:p>
          <a:p>
            <a:pPr marL="942959" lvl="2" indent="-342900">
              <a:buFont typeface="Courier New" panose="02070309020205020404" pitchFamily="49" charset="0"/>
              <a:buChar char="o"/>
            </a:pPr>
            <a:r>
              <a:rPr lang="en-US" sz="2000" dirty="0">
                <a:cs typeface="Roboto" panose="02000000000000000000" pitchFamily="2" charset="0"/>
              </a:rPr>
              <a:t>payment of fees</a:t>
            </a:r>
          </a:p>
          <a:p>
            <a:pPr marL="342900" indent="-342900">
              <a:buClr>
                <a:schemeClr val="tx1"/>
              </a:buClr>
              <a:buFont typeface="Arial" panose="020B0604020202020204" pitchFamily="34" charset="0"/>
              <a:buChar char="•"/>
            </a:pPr>
            <a:r>
              <a:rPr lang="en-US" sz="2000" dirty="0">
                <a:cs typeface="Roboto" panose="02000000000000000000" pitchFamily="2" charset="0"/>
              </a:rPr>
              <a:t>Special conditions may be added by the court or administrative entity, such as a parole board.</a:t>
            </a:r>
          </a:p>
          <a:p>
            <a:pPr marL="342900" indent="-342900">
              <a:buClr>
                <a:schemeClr val="tx1"/>
              </a:buClr>
              <a:buFont typeface="Arial" panose="020B0604020202020204" pitchFamily="34" charset="0"/>
              <a:buChar char="•"/>
            </a:pPr>
            <a:r>
              <a:rPr lang="en-US" sz="2000" dirty="0">
                <a:cs typeface="Roboto" panose="02000000000000000000" pitchFamily="2" charset="0"/>
              </a:rPr>
              <a:t>Sometimes, the parole/supervising agent can also add special conditions. </a:t>
            </a:r>
          </a:p>
          <a:p>
            <a:pPr marL="342900" indent="-342900">
              <a:buClr>
                <a:schemeClr val="tx1"/>
              </a:buClr>
              <a:buFont typeface="Arial" panose="020B0604020202020204" pitchFamily="34" charset="0"/>
              <a:buChar char="•"/>
            </a:pPr>
            <a:r>
              <a:rPr lang="en-US" sz="2000" dirty="0">
                <a:cs typeface="Roboto" panose="02000000000000000000" pitchFamily="2" charset="0"/>
              </a:rPr>
              <a:t>“Supervision conditions” should be limited “to no more than required to achieve the objectives of supervision”. *</a:t>
            </a:r>
          </a:p>
          <a:p>
            <a:endParaRPr lang="en-US" dirty="0">
              <a:cs typeface="Roboto" panose="02000000000000000000" pitchFamily="2" charset="0"/>
            </a:endParaRPr>
          </a:p>
          <a:p>
            <a:endParaRPr lang="en-US" dirty="0">
              <a:cs typeface="Roboto" panose="02000000000000000000" pitchFamily="2" charset="0"/>
            </a:endParaRPr>
          </a:p>
          <a:p>
            <a:pPr marL="0" indent="0">
              <a:buNone/>
            </a:pPr>
            <a:endParaRPr lang="en-US" sz="1400" dirty="0">
              <a:cs typeface="Roboto" panose="02000000000000000000" pitchFamily="2" charset="0"/>
            </a:endParaRPr>
          </a:p>
          <a:p>
            <a:pPr marL="0" indent="0">
              <a:buNone/>
            </a:pPr>
            <a:endParaRPr lang="en-US" sz="1400" dirty="0">
              <a:cs typeface="Roboto" panose="02000000000000000000" pitchFamily="2" charset="0"/>
            </a:endParaRPr>
          </a:p>
          <a:p>
            <a:pPr marL="0" indent="0">
              <a:buNone/>
            </a:pPr>
            <a:r>
              <a:rPr lang="en-US" sz="1400" dirty="0">
                <a:cs typeface="Roboto" panose="02000000000000000000" pitchFamily="2" charset="0"/>
              </a:rPr>
              <a:t>American Probation and Parole Association, 2017</a:t>
            </a:r>
          </a:p>
        </p:txBody>
      </p:sp>
    </p:spTree>
    <p:extLst>
      <p:ext uri="{BB962C8B-B14F-4D97-AF65-F5344CB8AC3E}">
        <p14:creationId xmlns:p14="http://schemas.microsoft.com/office/powerpoint/2010/main" val="1941159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E898EE-FC00-6A8D-0869-A8B962C32C8D}"/>
              </a:ext>
            </a:extLst>
          </p:cNvPr>
          <p:cNvSpPr>
            <a:spLocks noGrp="1"/>
          </p:cNvSpPr>
          <p:nvPr>
            <p:ph type="title"/>
          </p:nvPr>
        </p:nvSpPr>
        <p:spPr/>
        <p:txBody>
          <a:bodyPr>
            <a:normAutofit/>
          </a:bodyPr>
          <a:lstStyle/>
          <a:p>
            <a:r>
              <a:rPr lang="en-US" sz="4000" dirty="0"/>
              <a:t>Example Conditions</a:t>
            </a:r>
          </a:p>
        </p:txBody>
      </p:sp>
      <p:sp>
        <p:nvSpPr>
          <p:cNvPr id="5" name="Text Placeholder 4">
            <a:extLst>
              <a:ext uri="{FF2B5EF4-FFF2-40B4-BE49-F238E27FC236}">
                <a16:creationId xmlns:a16="http://schemas.microsoft.com/office/drawing/2014/main" id="{4F781B08-C8A9-12C6-BBDB-E4138D6E2569}"/>
              </a:ext>
            </a:extLst>
          </p:cNvPr>
          <p:cNvSpPr>
            <a:spLocks noGrp="1"/>
          </p:cNvSpPr>
          <p:nvPr>
            <p:ph idx="1"/>
          </p:nvPr>
        </p:nvSpPr>
        <p:spPr/>
        <p:txBody>
          <a:bodyPr/>
          <a:lstStyle/>
          <a:p>
            <a:pPr marL="69849"/>
            <a:endParaRPr lang="en-US" sz="2200" b="1" dirty="0"/>
          </a:p>
          <a:p>
            <a:pPr marL="69849"/>
            <a:endParaRPr lang="en-US" sz="2200" b="1" dirty="0"/>
          </a:p>
          <a:p>
            <a:pPr marL="69849"/>
            <a:endParaRPr lang="en-US" sz="2200" b="1" dirty="0"/>
          </a:p>
          <a:p>
            <a:pPr marL="69849"/>
            <a:endParaRPr lang="en-US" sz="2200" b="1" dirty="0"/>
          </a:p>
          <a:p>
            <a:pPr marL="69849"/>
            <a:r>
              <a:rPr lang="en-US" dirty="0"/>
              <a:t>	</a:t>
            </a:r>
          </a:p>
        </p:txBody>
      </p:sp>
      <p:pic>
        <p:nvPicPr>
          <p:cNvPr id="4098" name="Picture 2" descr="Free Condition Cliparts, Download Free Condition Cliparts png ...">
            <a:extLst>
              <a:ext uri="{FF2B5EF4-FFF2-40B4-BE49-F238E27FC236}">
                <a16:creationId xmlns:a16="http://schemas.microsoft.com/office/drawing/2014/main" id="{81DCF9FA-4A53-86C7-4E25-065579695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5468" y="569553"/>
            <a:ext cx="1041721" cy="10417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25E7FC6-2F03-EE8A-79E8-B82A89567FD1}"/>
              </a:ext>
            </a:extLst>
          </p:cNvPr>
          <p:cNvSpPr txBox="1"/>
          <p:nvPr/>
        </p:nvSpPr>
        <p:spPr>
          <a:xfrm>
            <a:off x="500112" y="1934530"/>
            <a:ext cx="10667073" cy="2862322"/>
          </a:xfrm>
          <a:prstGeom prst="rect">
            <a:avLst/>
          </a:prstGeom>
          <a:noFill/>
        </p:spPr>
        <p:txBody>
          <a:bodyPr wrap="square" rtlCol="0">
            <a:spAutoFit/>
          </a:bodyPr>
          <a:lstStyle/>
          <a:p>
            <a:r>
              <a:rPr lang="en-US" sz="2800" dirty="0">
                <a:latin typeface="Roboto" panose="02000000000000000000" pitchFamily="2" charset="0"/>
                <a:ea typeface="Roboto" panose="02000000000000000000" pitchFamily="2" charset="0"/>
                <a:cs typeface="Roboto" panose="02000000000000000000" pitchFamily="2" charset="0"/>
              </a:rPr>
              <a:t>Questions to consider when determining conditions:</a:t>
            </a:r>
          </a:p>
          <a:p>
            <a:endParaRPr lang="en-US" sz="3200" dirty="0">
              <a:latin typeface="Roboto" panose="02000000000000000000" pitchFamily="2"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If for </a:t>
            </a:r>
            <a:r>
              <a:rPr lang="en-US" sz="2400" b="1" u="sng" dirty="0">
                <a:latin typeface="Roboto" panose="02000000000000000000" pitchFamily="2" charset="0"/>
                <a:ea typeface="Roboto" panose="02000000000000000000" pitchFamily="2" charset="0"/>
                <a:cs typeface="Roboto" panose="02000000000000000000" pitchFamily="2" charset="0"/>
              </a:rPr>
              <a:t>probation or post-release</a:t>
            </a:r>
            <a:r>
              <a:rPr lang="en-US" sz="2400" dirty="0">
                <a:latin typeface="Roboto" panose="02000000000000000000" pitchFamily="2" charset="0"/>
                <a:ea typeface="Roboto" panose="02000000000000000000" pitchFamily="2" charset="0"/>
                <a:cs typeface="Roboto" panose="02000000000000000000" pitchFamily="2" charset="0"/>
              </a:rPr>
              <a:t>, ask: “Does this condition relate to the current offense, reduce recidivism, change long-term behavior, or promote rehabilitation?”</a:t>
            </a:r>
          </a:p>
          <a:p>
            <a:pPr marL="342900" indent="-34290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If for </a:t>
            </a:r>
            <a:r>
              <a:rPr lang="en-US" sz="2400" b="1" u="sng" dirty="0">
                <a:latin typeface="Roboto" panose="02000000000000000000" pitchFamily="2" charset="0"/>
                <a:ea typeface="Roboto" panose="02000000000000000000" pitchFamily="2" charset="0"/>
                <a:cs typeface="Roboto" panose="02000000000000000000" pitchFamily="2" charset="0"/>
              </a:rPr>
              <a:t>pretrial</a:t>
            </a:r>
            <a:r>
              <a:rPr lang="en-US" sz="2400" dirty="0">
                <a:latin typeface="Roboto" panose="02000000000000000000" pitchFamily="2" charset="0"/>
                <a:ea typeface="Roboto" panose="02000000000000000000" pitchFamily="2" charset="0"/>
                <a:cs typeface="Roboto" panose="02000000000000000000" pitchFamily="2" charset="0"/>
              </a:rPr>
              <a:t>, ask: “Does this condition help improve court appearance and reasonably ensure law-abiding behavior?”</a:t>
            </a:r>
          </a:p>
        </p:txBody>
      </p:sp>
    </p:spTree>
    <p:extLst>
      <p:ext uri="{BB962C8B-B14F-4D97-AF65-F5344CB8AC3E}">
        <p14:creationId xmlns:p14="http://schemas.microsoft.com/office/powerpoint/2010/main" val="3649347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E898EE-FC00-6A8D-0869-A8B962C32C8D}"/>
              </a:ext>
            </a:extLst>
          </p:cNvPr>
          <p:cNvSpPr>
            <a:spLocks noGrp="1"/>
          </p:cNvSpPr>
          <p:nvPr>
            <p:ph type="title"/>
          </p:nvPr>
        </p:nvSpPr>
        <p:spPr/>
        <p:txBody>
          <a:bodyPr>
            <a:normAutofit/>
          </a:bodyPr>
          <a:lstStyle/>
          <a:p>
            <a:r>
              <a:rPr lang="en-US" sz="4000" dirty="0"/>
              <a:t>Example Conditions</a:t>
            </a:r>
          </a:p>
        </p:txBody>
      </p:sp>
      <p:sp>
        <p:nvSpPr>
          <p:cNvPr id="5" name="Text Placeholder 4">
            <a:extLst>
              <a:ext uri="{FF2B5EF4-FFF2-40B4-BE49-F238E27FC236}">
                <a16:creationId xmlns:a16="http://schemas.microsoft.com/office/drawing/2014/main" id="{4F781B08-C8A9-12C6-BBDB-E4138D6E2569}"/>
              </a:ext>
            </a:extLst>
          </p:cNvPr>
          <p:cNvSpPr>
            <a:spLocks noGrp="1"/>
          </p:cNvSpPr>
          <p:nvPr>
            <p:ph idx="1"/>
          </p:nvPr>
        </p:nvSpPr>
        <p:spPr/>
        <p:txBody>
          <a:bodyPr/>
          <a:lstStyle/>
          <a:p>
            <a:pPr marL="69849"/>
            <a:endParaRPr lang="en-US" sz="2200" b="1" dirty="0"/>
          </a:p>
          <a:p>
            <a:pPr marL="69849"/>
            <a:endParaRPr lang="en-US" sz="2200" b="1" dirty="0"/>
          </a:p>
          <a:p>
            <a:pPr marL="69849"/>
            <a:endParaRPr lang="en-US" sz="2200" b="1" dirty="0"/>
          </a:p>
          <a:p>
            <a:pPr marL="69849"/>
            <a:endParaRPr lang="en-US" sz="2200" b="1" dirty="0"/>
          </a:p>
          <a:p>
            <a:pPr marL="69849"/>
            <a:r>
              <a:rPr lang="en-US" dirty="0"/>
              <a:t>	</a:t>
            </a:r>
          </a:p>
        </p:txBody>
      </p:sp>
      <p:sp>
        <p:nvSpPr>
          <p:cNvPr id="6" name="Text Placeholder 5">
            <a:extLst>
              <a:ext uri="{FF2B5EF4-FFF2-40B4-BE49-F238E27FC236}">
                <a16:creationId xmlns:a16="http://schemas.microsoft.com/office/drawing/2014/main" id="{21F41D0E-320A-CA7E-2821-D724E0C1C46C}"/>
              </a:ext>
            </a:extLst>
          </p:cNvPr>
          <p:cNvSpPr>
            <a:spLocks noGrp="1"/>
          </p:cNvSpPr>
          <p:nvPr>
            <p:ph type="body" idx="4294967295"/>
          </p:nvPr>
        </p:nvSpPr>
        <p:spPr>
          <a:xfrm>
            <a:off x="572273" y="2868513"/>
            <a:ext cx="4641283" cy="2327275"/>
          </a:xfrm>
        </p:spPr>
        <p:txBody>
          <a:bodyPr/>
          <a:lstStyle/>
          <a:p>
            <a:r>
              <a:rPr lang="en-US" sz="2200" dirty="0"/>
              <a:t>Court date notifications</a:t>
            </a:r>
          </a:p>
          <a:p>
            <a:r>
              <a:rPr lang="en-US" sz="2200" dirty="0"/>
              <a:t>Check-ins</a:t>
            </a:r>
          </a:p>
          <a:p>
            <a:r>
              <a:rPr lang="en-US" sz="2200" dirty="0"/>
              <a:t>Criminal history check</a:t>
            </a:r>
          </a:p>
          <a:p>
            <a:r>
              <a:rPr lang="en-US" sz="2200" dirty="0"/>
              <a:t>Offer supportive services referral</a:t>
            </a:r>
          </a:p>
        </p:txBody>
      </p:sp>
      <p:sp>
        <p:nvSpPr>
          <p:cNvPr id="7" name="Text Placeholder 6">
            <a:extLst>
              <a:ext uri="{FF2B5EF4-FFF2-40B4-BE49-F238E27FC236}">
                <a16:creationId xmlns:a16="http://schemas.microsoft.com/office/drawing/2014/main" id="{7CB03F3A-A044-D58E-9ED6-5BB886937D8E}"/>
              </a:ext>
            </a:extLst>
          </p:cNvPr>
          <p:cNvSpPr>
            <a:spLocks noGrp="1"/>
          </p:cNvSpPr>
          <p:nvPr>
            <p:ph type="body" idx="4294967295"/>
          </p:nvPr>
        </p:nvSpPr>
        <p:spPr>
          <a:xfrm>
            <a:off x="6262920" y="2068953"/>
            <a:ext cx="4215811" cy="639763"/>
          </a:xfrm>
        </p:spPr>
        <p:txBody>
          <a:bodyPr>
            <a:normAutofit/>
          </a:bodyPr>
          <a:lstStyle/>
          <a:p>
            <a:pPr marL="69849" indent="0">
              <a:buNone/>
            </a:pPr>
            <a:r>
              <a:rPr lang="en-US" sz="2800" b="1" dirty="0"/>
              <a:t>Probation/Post Release</a:t>
            </a:r>
          </a:p>
        </p:txBody>
      </p:sp>
      <p:sp>
        <p:nvSpPr>
          <p:cNvPr id="8" name="Text Placeholder 7">
            <a:extLst>
              <a:ext uri="{FF2B5EF4-FFF2-40B4-BE49-F238E27FC236}">
                <a16:creationId xmlns:a16="http://schemas.microsoft.com/office/drawing/2014/main" id="{7166891C-0469-F18C-CCCA-F2FF83093DEE}"/>
              </a:ext>
            </a:extLst>
          </p:cNvPr>
          <p:cNvSpPr>
            <a:spLocks noGrp="1"/>
          </p:cNvSpPr>
          <p:nvPr>
            <p:ph type="body" idx="4294967295"/>
          </p:nvPr>
        </p:nvSpPr>
        <p:spPr>
          <a:xfrm>
            <a:off x="6262917" y="2868518"/>
            <a:ext cx="5727523" cy="2816225"/>
          </a:xfrm>
        </p:spPr>
        <p:txBody>
          <a:bodyPr/>
          <a:lstStyle/>
          <a:p>
            <a:r>
              <a:rPr lang="en-US" sz="2200" dirty="0"/>
              <a:t>Check-ins </a:t>
            </a:r>
          </a:p>
          <a:p>
            <a:r>
              <a:rPr lang="en-US" sz="2200" dirty="0"/>
              <a:t>Referral for services</a:t>
            </a:r>
          </a:p>
          <a:p>
            <a:r>
              <a:rPr lang="en-US" sz="2200" dirty="0"/>
              <a:t>Drug/alcohol testing</a:t>
            </a:r>
          </a:p>
          <a:p>
            <a:r>
              <a:rPr lang="en-US" sz="2200" dirty="0"/>
              <a:t>Home visits</a:t>
            </a:r>
          </a:p>
          <a:p>
            <a:r>
              <a:rPr lang="en-US" sz="2200" dirty="0"/>
              <a:t>Additional conditions ordered by the officer</a:t>
            </a:r>
          </a:p>
        </p:txBody>
      </p:sp>
      <p:pic>
        <p:nvPicPr>
          <p:cNvPr id="4098" name="Picture 2" descr="Free Condition Cliparts, Download Free Condition Cliparts png ...">
            <a:extLst>
              <a:ext uri="{FF2B5EF4-FFF2-40B4-BE49-F238E27FC236}">
                <a16:creationId xmlns:a16="http://schemas.microsoft.com/office/drawing/2014/main" id="{81DCF9FA-4A53-86C7-4E25-065579695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5966" y="667517"/>
            <a:ext cx="1041721" cy="10417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 Placeholder 6">
            <a:extLst>
              <a:ext uri="{FF2B5EF4-FFF2-40B4-BE49-F238E27FC236}">
                <a16:creationId xmlns:a16="http://schemas.microsoft.com/office/drawing/2014/main" id="{9F3BDFEA-7F24-60EC-7752-964B72939366}"/>
              </a:ext>
            </a:extLst>
          </p:cNvPr>
          <p:cNvSpPr txBox="1">
            <a:spLocks/>
          </p:cNvSpPr>
          <p:nvPr/>
        </p:nvSpPr>
        <p:spPr>
          <a:xfrm>
            <a:off x="567916" y="2055801"/>
            <a:ext cx="2320925" cy="6397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9849" indent="0">
              <a:buNone/>
            </a:pPr>
            <a:r>
              <a:rPr lang="en-US" sz="2800" b="1" dirty="0"/>
              <a:t>Pretrial</a:t>
            </a:r>
          </a:p>
        </p:txBody>
      </p:sp>
    </p:spTree>
    <p:extLst>
      <p:ext uri="{BB962C8B-B14F-4D97-AF65-F5344CB8AC3E}">
        <p14:creationId xmlns:p14="http://schemas.microsoft.com/office/powerpoint/2010/main" val="3288785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46D003-B3F7-CBD6-342C-BC8BA2B9E5EA}"/>
              </a:ext>
            </a:extLst>
          </p:cNvPr>
          <p:cNvSpPr>
            <a:spLocks noGrp="1"/>
          </p:cNvSpPr>
          <p:nvPr>
            <p:ph type="body" sz="quarter" idx="10"/>
          </p:nvPr>
        </p:nvSpPr>
        <p:spPr/>
        <p:txBody>
          <a:bodyPr/>
          <a:lstStyle/>
          <a:p>
            <a:r>
              <a:rPr lang="en-US" dirty="0"/>
              <a:t>Compare and Contract</a:t>
            </a:r>
          </a:p>
        </p:txBody>
      </p:sp>
      <p:sp>
        <p:nvSpPr>
          <p:cNvPr id="3" name="Title 2">
            <a:extLst>
              <a:ext uri="{FF2B5EF4-FFF2-40B4-BE49-F238E27FC236}">
                <a16:creationId xmlns:a16="http://schemas.microsoft.com/office/drawing/2014/main" id="{6B9F9991-5D52-6FDD-DF25-625285983D8F}"/>
              </a:ext>
            </a:extLst>
          </p:cNvPr>
          <p:cNvSpPr>
            <a:spLocks noGrp="1"/>
          </p:cNvSpPr>
          <p:nvPr>
            <p:ph type="title"/>
          </p:nvPr>
        </p:nvSpPr>
        <p:spPr/>
        <p:txBody>
          <a:bodyPr>
            <a:normAutofit/>
          </a:bodyPr>
          <a:lstStyle/>
          <a:p>
            <a:r>
              <a:rPr lang="en-US" sz="4000" dirty="0"/>
              <a:t>Promoting Success Through Supervision</a:t>
            </a:r>
          </a:p>
        </p:txBody>
      </p:sp>
    </p:spTree>
    <p:extLst>
      <p:ext uri="{BB962C8B-B14F-4D97-AF65-F5344CB8AC3E}">
        <p14:creationId xmlns:p14="http://schemas.microsoft.com/office/powerpoint/2010/main" val="2409846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21FF5F-C7B7-2DED-07B5-4F8C6CD5AD8B}"/>
              </a:ext>
            </a:extLst>
          </p:cNvPr>
          <p:cNvSpPr>
            <a:spLocks noGrp="1"/>
          </p:cNvSpPr>
          <p:nvPr>
            <p:ph type="title"/>
          </p:nvPr>
        </p:nvSpPr>
        <p:spPr/>
        <p:txBody>
          <a:bodyPr>
            <a:normAutofit/>
          </a:bodyPr>
          <a:lstStyle/>
          <a:p>
            <a:r>
              <a:rPr lang="en-US" sz="4000" dirty="0"/>
              <a:t>Golden Rules of Supervision</a:t>
            </a:r>
          </a:p>
        </p:txBody>
      </p:sp>
      <p:pic>
        <p:nvPicPr>
          <p:cNvPr id="4" name="Content Placeholder 3">
            <a:extLst>
              <a:ext uri="{FF2B5EF4-FFF2-40B4-BE49-F238E27FC236}">
                <a16:creationId xmlns:a16="http://schemas.microsoft.com/office/drawing/2014/main" id="{ADE6089F-10DF-8812-592C-212D4068BEB8}"/>
              </a:ext>
            </a:extLst>
          </p:cNvPr>
          <p:cNvPicPr>
            <a:picLocks noGrp="1" noChangeAspect="1"/>
          </p:cNvPicPr>
          <p:nvPr>
            <p:ph idx="1"/>
          </p:nvPr>
        </p:nvPicPr>
        <p:blipFill>
          <a:blip r:embed="rId3"/>
          <a:stretch>
            <a:fillRect/>
          </a:stretch>
        </p:blipFill>
        <p:spPr>
          <a:xfrm>
            <a:off x="2563565" y="1517651"/>
            <a:ext cx="7017252" cy="4673600"/>
          </a:xfrm>
          <a:prstGeom prst="rect">
            <a:avLst/>
          </a:prstGeom>
        </p:spPr>
      </p:pic>
    </p:spTree>
    <p:extLst>
      <p:ext uri="{BB962C8B-B14F-4D97-AF65-F5344CB8AC3E}">
        <p14:creationId xmlns:p14="http://schemas.microsoft.com/office/powerpoint/2010/main" val="4086680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0D77-750D-446B-82FD-54A3E4C88D87}"/>
              </a:ext>
            </a:extLst>
          </p:cNvPr>
          <p:cNvSpPr>
            <a:spLocks noGrp="1"/>
          </p:cNvSpPr>
          <p:nvPr>
            <p:ph type="title"/>
          </p:nvPr>
        </p:nvSpPr>
        <p:spPr>
          <a:xfrm>
            <a:off x="124765" y="125507"/>
            <a:ext cx="11256885" cy="1028670"/>
          </a:xfrm>
        </p:spPr>
        <p:txBody>
          <a:bodyPr>
            <a:noAutofit/>
          </a:bodyPr>
          <a:lstStyle/>
          <a:p>
            <a:r>
              <a:rPr lang="en-US" sz="4000" dirty="0"/>
              <a:t>Pretrial, Probation, and Post-Release:</a:t>
            </a:r>
            <a:br>
              <a:rPr lang="en-US" sz="4000" dirty="0"/>
            </a:br>
            <a:r>
              <a:rPr lang="en-US" sz="4000" dirty="0"/>
              <a:t>Same Goal, Different Purpose </a:t>
            </a:r>
          </a:p>
        </p:txBody>
      </p:sp>
      <p:pic>
        <p:nvPicPr>
          <p:cNvPr id="3076" name="Picture 4" descr="Free Horse Shoe Image, Download Free Horse Shoe Image png images ...">
            <a:extLst>
              <a:ext uri="{FF2B5EF4-FFF2-40B4-BE49-F238E27FC236}">
                <a16:creationId xmlns:a16="http://schemas.microsoft.com/office/drawing/2014/main" id="{5DE29AD4-926D-7B25-BAA9-F0082B995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5457" y="2041826"/>
            <a:ext cx="3508867" cy="34232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8" name="Picture 6" descr="rain umbrella clip art - Clip Art Library">
            <a:extLst>
              <a:ext uri="{FF2B5EF4-FFF2-40B4-BE49-F238E27FC236}">
                <a16:creationId xmlns:a16="http://schemas.microsoft.com/office/drawing/2014/main" id="{5A51C115-5D47-1F14-91B8-868DE73A75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1928" y="2041826"/>
            <a:ext cx="3423285" cy="34232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17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EF5EC-AF9E-4570-8C54-A963C8AB2EB5}"/>
              </a:ext>
            </a:extLst>
          </p:cNvPr>
          <p:cNvSpPr>
            <a:spLocks noGrp="1"/>
          </p:cNvSpPr>
          <p:nvPr>
            <p:ph type="title"/>
          </p:nvPr>
        </p:nvSpPr>
        <p:spPr>
          <a:xfrm>
            <a:off x="435007" y="329618"/>
            <a:ext cx="11256885" cy="791263"/>
          </a:xfrm>
        </p:spPr>
        <p:txBody>
          <a:bodyPr wrap="square" anchor="b">
            <a:normAutofit/>
          </a:bodyPr>
          <a:lstStyle/>
          <a:p>
            <a:r>
              <a:rPr lang="en-US" sz="4000" dirty="0"/>
              <a:t>Roles and Responsibilities</a:t>
            </a:r>
          </a:p>
        </p:txBody>
      </p:sp>
      <p:sp>
        <p:nvSpPr>
          <p:cNvPr id="3" name="Content Placeholder 2">
            <a:extLst>
              <a:ext uri="{FF2B5EF4-FFF2-40B4-BE49-F238E27FC236}">
                <a16:creationId xmlns:a16="http://schemas.microsoft.com/office/drawing/2014/main" id="{7B5FF88E-D50F-7323-53FF-305F2CF1C3DB}"/>
              </a:ext>
            </a:extLst>
          </p:cNvPr>
          <p:cNvSpPr>
            <a:spLocks noGrp="1"/>
          </p:cNvSpPr>
          <p:nvPr>
            <p:ph idx="1"/>
          </p:nvPr>
        </p:nvSpPr>
        <p:spPr/>
        <p:txBody>
          <a:bodyPr/>
          <a:lstStyle/>
          <a:p>
            <a:r>
              <a:rPr lang="en-US" dirty="0"/>
              <a:t> </a:t>
            </a:r>
          </a:p>
        </p:txBody>
      </p:sp>
      <p:pic>
        <p:nvPicPr>
          <p:cNvPr id="5" name="Picture 4">
            <a:extLst>
              <a:ext uri="{FF2B5EF4-FFF2-40B4-BE49-F238E27FC236}">
                <a16:creationId xmlns:a16="http://schemas.microsoft.com/office/drawing/2014/main" id="{B720CEB0-F8B4-86EC-A343-C377C2AA7CCE}"/>
              </a:ext>
            </a:extLst>
          </p:cNvPr>
          <p:cNvPicPr>
            <a:picLocks noChangeAspect="1"/>
          </p:cNvPicPr>
          <p:nvPr/>
        </p:nvPicPr>
        <p:blipFill>
          <a:blip r:embed="rId3"/>
          <a:stretch>
            <a:fillRect/>
          </a:stretch>
        </p:blipFill>
        <p:spPr>
          <a:xfrm>
            <a:off x="667997" y="1336047"/>
            <a:ext cx="10790903" cy="4539319"/>
          </a:xfrm>
          <a:prstGeom prst="rect">
            <a:avLst/>
          </a:prstGeom>
        </p:spPr>
      </p:pic>
    </p:spTree>
    <p:extLst>
      <p:ext uri="{BB962C8B-B14F-4D97-AF65-F5344CB8AC3E}">
        <p14:creationId xmlns:p14="http://schemas.microsoft.com/office/powerpoint/2010/main" val="4042369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F88E9C0-F011-BE1A-27E2-DBCC5DBBF48B}"/>
              </a:ext>
            </a:extLst>
          </p:cNvPr>
          <p:cNvSpPr>
            <a:spLocks noGrp="1"/>
          </p:cNvSpPr>
          <p:nvPr>
            <p:ph type="title"/>
          </p:nvPr>
        </p:nvSpPr>
        <p:spPr/>
        <p:txBody>
          <a:bodyPr>
            <a:normAutofit/>
          </a:bodyPr>
          <a:lstStyle/>
          <a:p>
            <a:r>
              <a:rPr lang="en-US" sz="4000" dirty="0"/>
              <a:t>Intake Process</a:t>
            </a:r>
          </a:p>
        </p:txBody>
      </p:sp>
      <p:graphicFrame>
        <p:nvGraphicFramePr>
          <p:cNvPr id="7" name="Table 6">
            <a:extLst>
              <a:ext uri="{FF2B5EF4-FFF2-40B4-BE49-F238E27FC236}">
                <a16:creationId xmlns:a16="http://schemas.microsoft.com/office/drawing/2014/main" id="{DC0C8083-B832-4675-E1F4-747227068A6F}"/>
              </a:ext>
            </a:extLst>
          </p:cNvPr>
          <p:cNvGraphicFramePr>
            <a:graphicFrameLocks noGrp="1"/>
          </p:cNvGraphicFramePr>
          <p:nvPr>
            <p:extLst>
              <p:ext uri="{D42A27DB-BD31-4B8C-83A1-F6EECF244321}">
                <p14:modId xmlns:p14="http://schemas.microsoft.com/office/powerpoint/2010/main" val="3520013333"/>
              </p:ext>
            </p:extLst>
          </p:nvPr>
        </p:nvGraphicFramePr>
        <p:xfrm>
          <a:off x="506260" y="1999963"/>
          <a:ext cx="11082290" cy="2966720"/>
        </p:xfrm>
        <a:graphic>
          <a:graphicData uri="http://schemas.openxmlformats.org/drawingml/2006/table">
            <a:tbl>
              <a:tblPr firstRow="1" bandRow="1">
                <a:tableStyleId>{3B4B98B0-60AC-42C2-AFA5-B58CD77FA1E5}</a:tableStyleId>
              </a:tblPr>
              <a:tblGrid>
                <a:gridCol w="5156603">
                  <a:extLst>
                    <a:ext uri="{9D8B030D-6E8A-4147-A177-3AD203B41FA5}">
                      <a16:colId xmlns:a16="http://schemas.microsoft.com/office/drawing/2014/main" val="707592655"/>
                    </a:ext>
                  </a:extLst>
                </a:gridCol>
                <a:gridCol w="1975229">
                  <a:extLst>
                    <a:ext uri="{9D8B030D-6E8A-4147-A177-3AD203B41FA5}">
                      <a16:colId xmlns:a16="http://schemas.microsoft.com/office/drawing/2014/main" val="2029110218"/>
                    </a:ext>
                  </a:extLst>
                </a:gridCol>
                <a:gridCol w="1975229">
                  <a:extLst>
                    <a:ext uri="{9D8B030D-6E8A-4147-A177-3AD203B41FA5}">
                      <a16:colId xmlns:a16="http://schemas.microsoft.com/office/drawing/2014/main" val="2301343911"/>
                    </a:ext>
                  </a:extLst>
                </a:gridCol>
                <a:gridCol w="1975229">
                  <a:extLst>
                    <a:ext uri="{9D8B030D-6E8A-4147-A177-3AD203B41FA5}">
                      <a16:colId xmlns:a16="http://schemas.microsoft.com/office/drawing/2014/main" val="2635235226"/>
                    </a:ext>
                  </a:extLst>
                </a:gridCol>
              </a:tblGrid>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Process</a:t>
                      </a:r>
                    </a:p>
                  </a:txBody>
                  <a:tcPr/>
                </a:tc>
                <a:tc>
                  <a:txBody>
                    <a:bodyPr/>
                    <a:lstStyle/>
                    <a:p>
                      <a:pPr algn="ctr"/>
                      <a:r>
                        <a:rPr lang="en-US" sz="1600" dirty="0">
                          <a:latin typeface="Roboto" panose="02000000000000000000" pitchFamily="2" charset="0"/>
                          <a:ea typeface="Roboto" panose="02000000000000000000" pitchFamily="2" charset="0"/>
                          <a:cs typeface="Roboto" panose="02000000000000000000" pitchFamily="2" charset="0"/>
                        </a:rPr>
                        <a:t>Pretrial</a:t>
                      </a:r>
                    </a:p>
                  </a:txBody>
                  <a:tcPr anchor="ctr"/>
                </a:tc>
                <a:tc>
                  <a:txBody>
                    <a:bodyPr/>
                    <a:lstStyle/>
                    <a:p>
                      <a:pPr algn="ctr"/>
                      <a:r>
                        <a:rPr lang="en-US" sz="1600" dirty="0">
                          <a:latin typeface="Roboto" panose="02000000000000000000" pitchFamily="2" charset="0"/>
                          <a:ea typeface="Roboto" panose="02000000000000000000" pitchFamily="2" charset="0"/>
                          <a:cs typeface="Roboto" panose="02000000000000000000" pitchFamily="2" charset="0"/>
                        </a:rPr>
                        <a:t>Probation</a:t>
                      </a:r>
                    </a:p>
                  </a:txBody>
                  <a:tcPr anchor="ctr"/>
                </a:tc>
                <a:tc>
                  <a:txBody>
                    <a:bodyPr/>
                    <a:lstStyle/>
                    <a:p>
                      <a:pPr algn="ctr"/>
                      <a:r>
                        <a:rPr lang="en-US" sz="1600" dirty="0">
                          <a:latin typeface="Roboto" panose="02000000000000000000" pitchFamily="2" charset="0"/>
                          <a:ea typeface="Roboto" panose="02000000000000000000" pitchFamily="2" charset="0"/>
                          <a:cs typeface="Roboto" panose="02000000000000000000" pitchFamily="2" charset="0"/>
                        </a:rPr>
                        <a:t>Post Release</a:t>
                      </a:r>
                    </a:p>
                  </a:txBody>
                  <a:tcPr anchor="ctr"/>
                </a:tc>
                <a:extLst>
                  <a:ext uri="{0D108BD9-81ED-4DB2-BD59-A6C34878D82A}">
                    <a16:rowId xmlns:a16="http://schemas.microsoft.com/office/drawing/2014/main" val="1861834618"/>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Review court order</a:t>
                      </a:r>
                    </a:p>
                  </a:txBody>
                  <a:tcP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2633197602"/>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Risk and needs assessment</a:t>
                      </a:r>
                    </a:p>
                  </a:txBody>
                  <a:tcP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2578237626"/>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Develop case plan</a:t>
                      </a:r>
                    </a:p>
                  </a:txBody>
                  <a:tcPr/>
                </a:tc>
                <a:tc>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133355478"/>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Determine supervision level</a:t>
                      </a:r>
                    </a:p>
                  </a:txBody>
                  <a:tcPr/>
                </a:tc>
                <a:tc>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4168068823"/>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Conditions of supervision</a:t>
                      </a:r>
                    </a:p>
                  </a:txBody>
                  <a:tcPr/>
                </a:tc>
                <a:tc>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925913110"/>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Develop rapport</a:t>
                      </a:r>
                    </a:p>
                  </a:txBody>
                  <a:tcP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110897906"/>
                  </a:ext>
                </a:extLst>
              </a:tr>
              <a:tr h="370840">
                <a:tc>
                  <a:txBody>
                    <a:bodyPr/>
                    <a:lstStyle/>
                    <a:p>
                      <a:r>
                        <a:rPr lang="en-US" sz="1600" dirty="0">
                          <a:latin typeface="Roboto" panose="02000000000000000000" pitchFamily="2" charset="0"/>
                          <a:ea typeface="Roboto" panose="02000000000000000000" pitchFamily="2" charset="0"/>
                          <a:cs typeface="Roboto" panose="02000000000000000000" pitchFamily="2" charset="0"/>
                        </a:rPr>
                        <a:t>Court reminders</a:t>
                      </a:r>
                    </a:p>
                  </a:txBody>
                  <a:tcP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740368984"/>
                  </a:ext>
                </a:extLst>
              </a:tr>
            </a:tbl>
          </a:graphicData>
        </a:graphic>
      </p:graphicFrame>
      <p:pic>
        <p:nvPicPr>
          <p:cNvPr id="8" name="Graphic 7" descr="Checkbox Checked with solid fill">
            <a:extLst>
              <a:ext uri="{FF2B5EF4-FFF2-40B4-BE49-F238E27FC236}">
                <a16:creationId xmlns:a16="http://schemas.microsoft.com/office/drawing/2014/main" id="{12AED734-C5B4-CD87-5935-CD919D8BB2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2883" y="2330111"/>
            <a:ext cx="457200" cy="457200"/>
          </a:xfrm>
          <a:prstGeom prst="rect">
            <a:avLst/>
          </a:prstGeom>
        </p:spPr>
      </p:pic>
      <p:pic>
        <p:nvPicPr>
          <p:cNvPr id="9" name="Graphic 8" descr="Checkbox Checked with solid fill">
            <a:extLst>
              <a:ext uri="{FF2B5EF4-FFF2-40B4-BE49-F238E27FC236}">
                <a16:creationId xmlns:a16="http://schemas.microsoft.com/office/drawing/2014/main" id="{52BE6E0D-3A58-3B28-3457-0D4BD35E84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6800" y="2330111"/>
            <a:ext cx="457200" cy="457200"/>
          </a:xfrm>
          <a:prstGeom prst="rect">
            <a:avLst/>
          </a:prstGeom>
        </p:spPr>
      </p:pic>
      <p:pic>
        <p:nvPicPr>
          <p:cNvPr id="10" name="Graphic 9" descr="Checkbox Checked with solid fill">
            <a:extLst>
              <a:ext uri="{FF2B5EF4-FFF2-40B4-BE49-F238E27FC236}">
                <a16:creationId xmlns:a16="http://schemas.microsoft.com/office/drawing/2014/main" id="{21D544D8-833F-573E-6AED-DFAC8B5FCD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25282" y="2332986"/>
            <a:ext cx="457200" cy="457200"/>
          </a:xfrm>
          <a:prstGeom prst="rect">
            <a:avLst/>
          </a:prstGeom>
        </p:spPr>
      </p:pic>
      <p:pic>
        <p:nvPicPr>
          <p:cNvPr id="11" name="Graphic 10" descr="Checkbox Checked with solid fill">
            <a:extLst>
              <a:ext uri="{FF2B5EF4-FFF2-40B4-BE49-F238E27FC236}">
                <a16:creationId xmlns:a16="http://schemas.microsoft.com/office/drawing/2014/main" id="{B127168C-AD85-2C2E-3519-C75C861ACA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6893" y="3811746"/>
            <a:ext cx="457200" cy="457200"/>
          </a:xfrm>
          <a:prstGeom prst="rect">
            <a:avLst/>
          </a:prstGeom>
        </p:spPr>
      </p:pic>
      <p:pic>
        <p:nvPicPr>
          <p:cNvPr id="12" name="Graphic 11" descr="Checkbox Checked with solid fill">
            <a:extLst>
              <a:ext uri="{FF2B5EF4-FFF2-40B4-BE49-F238E27FC236}">
                <a16:creationId xmlns:a16="http://schemas.microsoft.com/office/drawing/2014/main" id="{519CA678-E011-9F63-0F64-18F520B845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6892" y="3435766"/>
            <a:ext cx="457200" cy="457200"/>
          </a:xfrm>
          <a:prstGeom prst="rect">
            <a:avLst/>
          </a:prstGeom>
        </p:spPr>
      </p:pic>
      <p:pic>
        <p:nvPicPr>
          <p:cNvPr id="13" name="Graphic 12" descr="Checkbox Checked with solid fill">
            <a:extLst>
              <a:ext uri="{FF2B5EF4-FFF2-40B4-BE49-F238E27FC236}">
                <a16:creationId xmlns:a16="http://schemas.microsoft.com/office/drawing/2014/main" id="{1E5DC861-AED4-B11A-BA0C-883A5D68CD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6893" y="4178455"/>
            <a:ext cx="457200" cy="457200"/>
          </a:xfrm>
          <a:prstGeom prst="rect">
            <a:avLst/>
          </a:prstGeom>
        </p:spPr>
      </p:pic>
      <p:pic>
        <p:nvPicPr>
          <p:cNvPr id="14" name="Graphic 13" descr="Checkbox Checked with solid fill">
            <a:extLst>
              <a:ext uri="{FF2B5EF4-FFF2-40B4-BE49-F238E27FC236}">
                <a16:creationId xmlns:a16="http://schemas.microsoft.com/office/drawing/2014/main" id="{89AB5827-0113-FEA9-FF5C-0E1E8F5335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2791" y="3435766"/>
            <a:ext cx="457200" cy="457200"/>
          </a:xfrm>
          <a:prstGeom prst="rect">
            <a:avLst/>
          </a:prstGeom>
        </p:spPr>
      </p:pic>
      <p:pic>
        <p:nvPicPr>
          <p:cNvPr id="15" name="Graphic 14" descr="Checkbox Checked with solid fill">
            <a:extLst>
              <a:ext uri="{FF2B5EF4-FFF2-40B4-BE49-F238E27FC236}">
                <a16:creationId xmlns:a16="http://schemas.microsoft.com/office/drawing/2014/main" id="{885418FA-4AA0-B9D0-F786-AD60BF6FB5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780" y="3804230"/>
            <a:ext cx="457200" cy="457200"/>
          </a:xfrm>
          <a:prstGeom prst="rect">
            <a:avLst/>
          </a:prstGeom>
        </p:spPr>
      </p:pic>
      <p:pic>
        <p:nvPicPr>
          <p:cNvPr id="16" name="Graphic 15" descr="Checkbox Checked with solid fill">
            <a:extLst>
              <a:ext uri="{FF2B5EF4-FFF2-40B4-BE49-F238E27FC236}">
                <a16:creationId xmlns:a16="http://schemas.microsoft.com/office/drawing/2014/main" id="{5EA8F354-566B-2D6E-BC92-3C7672590E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6801" y="4174466"/>
            <a:ext cx="457200" cy="457200"/>
          </a:xfrm>
          <a:prstGeom prst="rect">
            <a:avLst/>
          </a:prstGeom>
        </p:spPr>
      </p:pic>
      <p:pic>
        <p:nvPicPr>
          <p:cNvPr id="17" name="Graphic 16" descr="Checkbox Checked with solid fill">
            <a:extLst>
              <a:ext uri="{FF2B5EF4-FFF2-40B4-BE49-F238E27FC236}">
                <a16:creationId xmlns:a16="http://schemas.microsoft.com/office/drawing/2014/main" id="{325926E0-5100-D40F-1D4A-27EA1F9E8C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28319" y="4554435"/>
            <a:ext cx="457200" cy="457200"/>
          </a:xfrm>
          <a:prstGeom prst="rect">
            <a:avLst/>
          </a:prstGeom>
        </p:spPr>
      </p:pic>
      <p:pic>
        <p:nvPicPr>
          <p:cNvPr id="18" name="Graphic 17" descr="Checkbox Checked with solid fill">
            <a:extLst>
              <a:ext uri="{FF2B5EF4-FFF2-40B4-BE49-F238E27FC236}">
                <a16:creationId xmlns:a16="http://schemas.microsoft.com/office/drawing/2014/main" id="{69028B36-0808-E26F-FD45-0AEA55650E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21273" y="3435766"/>
            <a:ext cx="457200" cy="457200"/>
          </a:xfrm>
          <a:prstGeom prst="rect">
            <a:avLst/>
          </a:prstGeom>
        </p:spPr>
      </p:pic>
      <p:pic>
        <p:nvPicPr>
          <p:cNvPr id="19" name="Graphic 18" descr="Checkbox Checked with solid fill">
            <a:extLst>
              <a:ext uri="{FF2B5EF4-FFF2-40B4-BE49-F238E27FC236}">
                <a16:creationId xmlns:a16="http://schemas.microsoft.com/office/drawing/2014/main" id="{70FBA618-6452-63EA-C7EC-6008BACE7D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17262" y="3804230"/>
            <a:ext cx="457200" cy="457200"/>
          </a:xfrm>
          <a:prstGeom prst="rect">
            <a:avLst/>
          </a:prstGeom>
        </p:spPr>
      </p:pic>
      <p:pic>
        <p:nvPicPr>
          <p:cNvPr id="20" name="Graphic 19" descr="Checkbox Checked with solid fill">
            <a:extLst>
              <a:ext uri="{FF2B5EF4-FFF2-40B4-BE49-F238E27FC236}">
                <a16:creationId xmlns:a16="http://schemas.microsoft.com/office/drawing/2014/main" id="{48EF6616-AD75-D4E3-351B-CB46EF6172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25283" y="4174466"/>
            <a:ext cx="457200" cy="457200"/>
          </a:xfrm>
          <a:prstGeom prst="rect">
            <a:avLst/>
          </a:prstGeom>
        </p:spPr>
      </p:pic>
      <p:pic>
        <p:nvPicPr>
          <p:cNvPr id="21" name="Graphic 20" descr="Checkbox Checked with solid fill">
            <a:extLst>
              <a:ext uri="{FF2B5EF4-FFF2-40B4-BE49-F238E27FC236}">
                <a16:creationId xmlns:a16="http://schemas.microsoft.com/office/drawing/2014/main" id="{02AF4A4C-4F7F-DADD-F79D-D8B16D83F0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6800" y="2698707"/>
            <a:ext cx="457200" cy="457200"/>
          </a:xfrm>
          <a:prstGeom prst="rect">
            <a:avLst/>
          </a:prstGeom>
        </p:spPr>
      </p:pic>
      <p:pic>
        <p:nvPicPr>
          <p:cNvPr id="22" name="Graphic 21" descr="Checkbox Checked with solid fill">
            <a:extLst>
              <a:ext uri="{FF2B5EF4-FFF2-40B4-BE49-F238E27FC236}">
                <a16:creationId xmlns:a16="http://schemas.microsoft.com/office/drawing/2014/main" id="{C689830B-A0F6-5F61-200D-8C34E6C9A1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09925" y="2700344"/>
            <a:ext cx="457200" cy="457200"/>
          </a:xfrm>
          <a:prstGeom prst="rect">
            <a:avLst/>
          </a:prstGeom>
        </p:spPr>
      </p:pic>
      <p:pic>
        <p:nvPicPr>
          <p:cNvPr id="23" name="Graphic 22" descr="Checkbox Checked with solid fill">
            <a:extLst>
              <a:ext uri="{FF2B5EF4-FFF2-40B4-BE49-F238E27FC236}">
                <a16:creationId xmlns:a16="http://schemas.microsoft.com/office/drawing/2014/main" id="{A6FD74DE-74FF-64F9-4674-9CB4FB4DF6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4479" y="3069120"/>
            <a:ext cx="457200" cy="457200"/>
          </a:xfrm>
          <a:prstGeom prst="rect">
            <a:avLst/>
          </a:prstGeom>
        </p:spPr>
      </p:pic>
      <p:pic>
        <p:nvPicPr>
          <p:cNvPr id="24" name="Graphic 23" descr="Checkbox Checked with solid fill">
            <a:extLst>
              <a:ext uri="{FF2B5EF4-FFF2-40B4-BE49-F238E27FC236}">
                <a16:creationId xmlns:a16="http://schemas.microsoft.com/office/drawing/2014/main" id="{25F507E8-E680-82FE-7CB7-A07D1E4BE0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17604" y="3070757"/>
            <a:ext cx="457200" cy="457200"/>
          </a:xfrm>
          <a:prstGeom prst="rect">
            <a:avLst/>
          </a:prstGeom>
        </p:spPr>
      </p:pic>
    </p:spTree>
    <p:extLst>
      <p:ext uri="{BB962C8B-B14F-4D97-AF65-F5344CB8AC3E}">
        <p14:creationId xmlns:p14="http://schemas.microsoft.com/office/powerpoint/2010/main" val="339882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DC8361-17CC-5B23-5C14-4F7081EC6C1B}"/>
              </a:ext>
            </a:extLst>
          </p:cNvPr>
          <p:cNvSpPr>
            <a:spLocks noGrp="1"/>
          </p:cNvSpPr>
          <p:nvPr>
            <p:ph type="body" sz="quarter" idx="10"/>
          </p:nvPr>
        </p:nvSpPr>
        <p:spPr/>
        <p:txBody>
          <a:bodyPr/>
          <a:lstStyle/>
          <a:p>
            <a:r>
              <a:rPr lang="en-US" dirty="0"/>
              <a:t>Compare and Contrast</a:t>
            </a:r>
          </a:p>
        </p:txBody>
      </p:sp>
      <p:sp>
        <p:nvSpPr>
          <p:cNvPr id="3" name="Title 2">
            <a:extLst>
              <a:ext uri="{FF2B5EF4-FFF2-40B4-BE49-F238E27FC236}">
                <a16:creationId xmlns:a16="http://schemas.microsoft.com/office/drawing/2014/main" id="{5CC6AFD1-3133-9BEA-3EE2-832D71352C52}"/>
              </a:ext>
            </a:extLst>
          </p:cNvPr>
          <p:cNvSpPr>
            <a:spLocks noGrp="1"/>
          </p:cNvSpPr>
          <p:nvPr>
            <p:ph type="title"/>
          </p:nvPr>
        </p:nvSpPr>
        <p:spPr/>
        <p:txBody>
          <a:bodyPr>
            <a:normAutofit/>
          </a:bodyPr>
          <a:lstStyle/>
          <a:p>
            <a:r>
              <a:rPr lang="en-US" sz="4000" dirty="0"/>
              <a:t>Assessment to Service Delivery</a:t>
            </a:r>
          </a:p>
        </p:txBody>
      </p:sp>
    </p:spTree>
    <p:extLst>
      <p:ext uri="{BB962C8B-B14F-4D97-AF65-F5344CB8AC3E}">
        <p14:creationId xmlns:p14="http://schemas.microsoft.com/office/powerpoint/2010/main" val="4260174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FD8EB8-0990-5261-CA30-0391CB6FBEE8}"/>
              </a:ext>
            </a:extLst>
          </p:cNvPr>
          <p:cNvSpPr>
            <a:spLocks noGrp="1"/>
          </p:cNvSpPr>
          <p:nvPr>
            <p:ph type="title"/>
          </p:nvPr>
        </p:nvSpPr>
        <p:spPr/>
        <p:txBody>
          <a:bodyPr>
            <a:normAutofit/>
          </a:bodyPr>
          <a:lstStyle/>
          <a:p>
            <a:r>
              <a:rPr lang="en-US" sz="4000" dirty="0"/>
              <a:t>Use of Assessment Tools</a:t>
            </a:r>
          </a:p>
        </p:txBody>
      </p:sp>
      <p:sp>
        <p:nvSpPr>
          <p:cNvPr id="7" name="Text Placeholder 6">
            <a:extLst>
              <a:ext uri="{FF2B5EF4-FFF2-40B4-BE49-F238E27FC236}">
                <a16:creationId xmlns:a16="http://schemas.microsoft.com/office/drawing/2014/main" id="{D3438712-7C6E-6722-341C-A883CA7E3458}"/>
              </a:ext>
            </a:extLst>
          </p:cNvPr>
          <p:cNvSpPr>
            <a:spLocks noGrp="1"/>
          </p:cNvSpPr>
          <p:nvPr>
            <p:ph idx="1"/>
          </p:nvPr>
        </p:nvSpPr>
        <p:spPr>
          <a:xfrm>
            <a:off x="435008" y="1791929"/>
            <a:ext cx="11407949" cy="4398560"/>
          </a:xfrm>
        </p:spPr>
        <p:txBody>
          <a:bodyPr/>
          <a:lstStyle/>
          <a:p>
            <a:r>
              <a:rPr lang="en-US" sz="2400" b="1" dirty="0"/>
              <a:t>Pretrial</a:t>
            </a:r>
          </a:p>
          <a:p>
            <a:pPr lvl="1">
              <a:buFont typeface="Courier New" panose="02070309020205020404" pitchFamily="49" charset="0"/>
              <a:buChar char="o"/>
            </a:pPr>
            <a:r>
              <a:rPr lang="en-US" sz="2000" dirty="0"/>
              <a:t>Measures the likelihood of appearing in court and staying law-abiding during the pretrial stage.</a:t>
            </a:r>
          </a:p>
          <a:p>
            <a:pPr lvl="1">
              <a:buFont typeface="Courier New" panose="02070309020205020404" pitchFamily="49" charset="0"/>
              <a:buChar char="o"/>
            </a:pPr>
            <a:r>
              <a:rPr lang="en-US" sz="2000" dirty="0"/>
              <a:t>Generally used to help the court set release conditions and identify people who need the most support.</a:t>
            </a:r>
          </a:p>
          <a:p>
            <a:pPr marL="342891" lvl="1" indent="0">
              <a:buNone/>
            </a:pPr>
            <a:endParaRPr lang="en-US" sz="1800" dirty="0">
              <a:solidFill>
                <a:schemeClr val="tx1">
                  <a:alpha val="80000"/>
                </a:schemeClr>
              </a:solidFill>
            </a:endParaRPr>
          </a:p>
          <a:p>
            <a:r>
              <a:rPr lang="en-US" sz="2400" b="1" dirty="0"/>
              <a:t>Probation and Post-Release</a:t>
            </a:r>
          </a:p>
          <a:p>
            <a:pPr lvl="1">
              <a:buFont typeface="Courier New" panose="02070309020205020404" pitchFamily="49" charset="0"/>
              <a:buChar char="o"/>
            </a:pPr>
            <a:r>
              <a:rPr lang="en-US" sz="2000" dirty="0"/>
              <a:t>Measures the risk of recidivism (usually 3 to 5 years) and criminogenic needs.</a:t>
            </a:r>
          </a:p>
          <a:p>
            <a:pPr lvl="1">
              <a:buFont typeface="Courier New" panose="02070309020205020404" pitchFamily="49" charset="0"/>
              <a:buChar char="o"/>
            </a:pPr>
            <a:r>
              <a:rPr lang="en-US" sz="2000" dirty="0"/>
              <a:t>Generally used to inform a person’s supervision level.</a:t>
            </a:r>
          </a:p>
          <a:p>
            <a:pPr lvl="1">
              <a:buFont typeface="Courier New" panose="02070309020205020404" pitchFamily="49" charset="0"/>
              <a:buChar char="o"/>
            </a:pPr>
            <a:r>
              <a:rPr lang="en-US" sz="2000" dirty="0"/>
              <a:t>Assists in identifying targeted case plan interventions.</a:t>
            </a:r>
          </a:p>
          <a:p>
            <a:pPr marL="571486" lvl="1" indent="0">
              <a:buNone/>
            </a:pPr>
            <a:endParaRPr lang="en-US" sz="2400" b="1" dirty="0"/>
          </a:p>
          <a:p>
            <a:pPr lvl="1"/>
            <a:endParaRPr lang="en-US" sz="2000" dirty="0">
              <a:solidFill>
                <a:schemeClr val="tx1">
                  <a:alpha val="80000"/>
                </a:schemeClr>
              </a:solidFill>
            </a:endParaRPr>
          </a:p>
        </p:txBody>
      </p:sp>
    </p:spTree>
    <p:extLst>
      <p:ext uri="{BB962C8B-B14F-4D97-AF65-F5344CB8AC3E}">
        <p14:creationId xmlns:p14="http://schemas.microsoft.com/office/powerpoint/2010/main" val="2940482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3BE806C-9BD0-4794-4E53-01F2925F06F5}"/>
              </a:ext>
            </a:extLst>
          </p:cNvPr>
          <p:cNvGraphicFramePr/>
          <p:nvPr/>
        </p:nvGraphicFramePr>
        <p:xfrm>
          <a:off x="76887" y="1179870"/>
          <a:ext cx="11653795" cy="5217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794AD042-49A9-762C-8B73-B777B4A4AF7B}"/>
              </a:ext>
            </a:extLst>
          </p:cNvPr>
          <p:cNvSpPr>
            <a:spLocks noGrp="1"/>
          </p:cNvSpPr>
          <p:nvPr>
            <p:ph type="title"/>
          </p:nvPr>
        </p:nvSpPr>
        <p:spPr>
          <a:xfrm>
            <a:off x="251543" y="151199"/>
            <a:ext cx="11863571" cy="1028671"/>
          </a:xfrm>
        </p:spPr>
        <p:txBody>
          <a:bodyPr>
            <a:normAutofit/>
          </a:bodyPr>
          <a:lstStyle/>
          <a:p>
            <a:r>
              <a:rPr lang="en-US" dirty="0"/>
              <a:t>Community Supervision Resource Center (CSRC)</a:t>
            </a:r>
          </a:p>
        </p:txBody>
      </p:sp>
    </p:spTree>
    <p:extLst>
      <p:ext uri="{BB962C8B-B14F-4D97-AF65-F5344CB8AC3E}">
        <p14:creationId xmlns:p14="http://schemas.microsoft.com/office/powerpoint/2010/main" val="331030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6E98-19EA-9495-2954-01D1057FF4E9}"/>
              </a:ext>
            </a:extLst>
          </p:cNvPr>
          <p:cNvSpPr>
            <a:spLocks noGrp="1"/>
          </p:cNvSpPr>
          <p:nvPr>
            <p:ph type="title"/>
          </p:nvPr>
        </p:nvSpPr>
        <p:spPr>
          <a:xfrm>
            <a:off x="663681" y="329617"/>
            <a:ext cx="9629241" cy="1028671"/>
          </a:xfrm>
        </p:spPr>
        <p:txBody>
          <a:bodyPr anchor="ctr">
            <a:normAutofit/>
          </a:bodyPr>
          <a:lstStyle/>
          <a:p>
            <a:r>
              <a:rPr lang="en-US" sz="4000" dirty="0"/>
              <a:t>Assessment to Service Delivery</a:t>
            </a:r>
          </a:p>
        </p:txBody>
      </p:sp>
      <p:graphicFrame>
        <p:nvGraphicFramePr>
          <p:cNvPr id="11" name="Diagram 10">
            <a:extLst>
              <a:ext uri="{FF2B5EF4-FFF2-40B4-BE49-F238E27FC236}">
                <a16:creationId xmlns:a16="http://schemas.microsoft.com/office/drawing/2014/main" id="{AC290488-3BE5-9A1E-5B27-9F4E97C73942}"/>
              </a:ext>
            </a:extLst>
          </p:cNvPr>
          <p:cNvGraphicFramePr/>
          <p:nvPr>
            <p:extLst>
              <p:ext uri="{D42A27DB-BD31-4B8C-83A1-F6EECF244321}">
                <p14:modId xmlns:p14="http://schemas.microsoft.com/office/powerpoint/2010/main" val="3507988154"/>
              </p:ext>
            </p:extLst>
          </p:nvPr>
        </p:nvGraphicFramePr>
        <p:xfrm>
          <a:off x="1070487" y="1358290"/>
          <a:ext cx="10051027" cy="4938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0003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6E98-19EA-9495-2954-01D1057FF4E9}"/>
              </a:ext>
            </a:extLst>
          </p:cNvPr>
          <p:cNvSpPr>
            <a:spLocks noGrp="1"/>
          </p:cNvSpPr>
          <p:nvPr>
            <p:ph type="title"/>
          </p:nvPr>
        </p:nvSpPr>
        <p:spPr>
          <a:xfrm>
            <a:off x="663677" y="329614"/>
            <a:ext cx="9629241" cy="1028670"/>
          </a:xfrm>
        </p:spPr>
        <p:txBody>
          <a:bodyPr anchor="ctr">
            <a:normAutofit/>
          </a:bodyPr>
          <a:lstStyle/>
          <a:p>
            <a:r>
              <a:rPr lang="en-US" sz="4000" dirty="0"/>
              <a:t>Assessment to Service Delivery</a:t>
            </a:r>
          </a:p>
        </p:txBody>
      </p:sp>
      <p:graphicFrame>
        <p:nvGraphicFramePr>
          <p:cNvPr id="11" name="Diagram 10">
            <a:extLst>
              <a:ext uri="{FF2B5EF4-FFF2-40B4-BE49-F238E27FC236}">
                <a16:creationId xmlns:a16="http://schemas.microsoft.com/office/drawing/2014/main" id="{AC290488-3BE5-9A1E-5B27-9F4E97C73942}"/>
              </a:ext>
            </a:extLst>
          </p:cNvPr>
          <p:cNvGraphicFramePr/>
          <p:nvPr/>
        </p:nvGraphicFramePr>
        <p:xfrm>
          <a:off x="1070487" y="1358284"/>
          <a:ext cx="10051026" cy="4938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86752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59B6E0-0FA3-1FAF-98EB-F742F609CA22}"/>
              </a:ext>
            </a:extLst>
          </p:cNvPr>
          <p:cNvSpPr>
            <a:spLocks noGrp="1"/>
          </p:cNvSpPr>
          <p:nvPr>
            <p:ph type="title"/>
          </p:nvPr>
        </p:nvSpPr>
        <p:spPr>
          <a:xfrm>
            <a:off x="538316" y="329617"/>
            <a:ext cx="9754603" cy="1028671"/>
          </a:xfrm>
        </p:spPr>
        <p:txBody>
          <a:bodyPr anchor="ctr">
            <a:normAutofit/>
          </a:bodyPr>
          <a:lstStyle/>
          <a:p>
            <a:r>
              <a:rPr lang="en-US" sz="4000" dirty="0"/>
              <a:t>Service Delivery</a:t>
            </a:r>
          </a:p>
        </p:txBody>
      </p:sp>
      <p:sp>
        <p:nvSpPr>
          <p:cNvPr id="2" name="Text Placeholder 1">
            <a:extLst>
              <a:ext uri="{FF2B5EF4-FFF2-40B4-BE49-F238E27FC236}">
                <a16:creationId xmlns:a16="http://schemas.microsoft.com/office/drawing/2014/main" id="{FDE893C3-B3EB-A9AD-1CD5-5E6798664150}"/>
              </a:ext>
            </a:extLst>
          </p:cNvPr>
          <p:cNvSpPr>
            <a:spLocks/>
          </p:cNvSpPr>
          <p:nvPr/>
        </p:nvSpPr>
        <p:spPr>
          <a:xfrm>
            <a:off x="2209388" y="1688370"/>
            <a:ext cx="8083537" cy="4473655"/>
          </a:xfrm>
          <a:prstGeom prst="rect">
            <a:avLst/>
          </a:prstGeom>
        </p:spPr>
        <p:txBody>
          <a:bodyPr/>
          <a:lstStyle/>
          <a:p>
            <a:pPr marL="66357" algn="ctr" defTabSz="868658">
              <a:spcAft>
                <a:spcPts val="600"/>
              </a:spcAft>
            </a:pPr>
            <a:r>
              <a:rPr lang="en-US" sz="1711" b="1"/>
              <a:t>  </a:t>
            </a:r>
            <a:endParaRPr lang="en-US" b="1"/>
          </a:p>
        </p:txBody>
      </p:sp>
      <p:sp>
        <p:nvSpPr>
          <p:cNvPr id="3" name="Text Placeholder 2">
            <a:extLst>
              <a:ext uri="{FF2B5EF4-FFF2-40B4-BE49-F238E27FC236}">
                <a16:creationId xmlns:a16="http://schemas.microsoft.com/office/drawing/2014/main" id="{F8D8AD60-F16A-47B5-6333-C14797B312EF}"/>
              </a:ext>
            </a:extLst>
          </p:cNvPr>
          <p:cNvSpPr>
            <a:spLocks/>
          </p:cNvSpPr>
          <p:nvPr/>
        </p:nvSpPr>
        <p:spPr>
          <a:xfrm>
            <a:off x="585071" y="2257017"/>
            <a:ext cx="3979559" cy="3593215"/>
          </a:xfrm>
          <a:prstGeom prst="rect">
            <a:avLst/>
          </a:prstGeom>
        </p:spPr>
        <p:txBody>
          <a:bodyPr/>
          <a:lstStyle/>
          <a:p>
            <a:pPr defTabSz="868658">
              <a:spcAft>
                <a:spcPts val="600"/>
              </a:spcAft>
            </a:pPr>
            <a:endParaRPr lang="en-US" sz="2091" dirty="0">
              <a:latin typeface="Roboto" panose="02000000000000000000" pitchFamily="2" charset="0"/>
              <a:ea typeface="Roboto" panose="02000000000000000000" pitchFamily="2" charset="0"/>
              <a:cs typeface="Roboto" panose="02000000000000000000" pitchFamily="2" charset="0"/>
            </a:endParaRPr>
          </a:p>
          <a:p>
            <a:pPr marL="342891" indent="-342891" defTabSz="868658">
              <a:spcAft>
                <a:spcPts val="600"/>
              </a:spcAft>
              <a:buFont typeface="Arial" panose="020B0604020202020204" pitchFamily="34" charset="0"/>
              <a:buChar char="•"/>
            </a:pPr>
            <a:r>
              <a:rPr lang="en-US" sz="2091" dirty="0">
                <a:latin typeface="Roboto" panose="02000000000000000000" pitchFamily="2" charset="0"/>
                <a:ea typeface="Roboto" panose="02000000000000000000" pitchFamily="2" charset="0"/>
                <a:cs typeface="Roboto" panose="02000000000000000000" pitchFamily="2" charset="0"/>
              </a:rPr>
              <a:t>Court date notifications</a:t>
            </a:r>
          </a:p>
          <a:p>
            <a:pPr marL="342891" indent="-342891" defTabSz="868658">
              <a:spcAft>
                <a:spcPts val="600"/>
              </a:spcAft>
              <a:buFont typeface="Arial" panose="020B0604020202020204" pitchFamily="34" charset="0"/>
              <a:buChar char="•"/>
            </a:pPr>
            <a:r>
              <a:rPr lang="en-US" sz="2091" dirty="0">
                <a:latin typeface="Roboto" panose="02000000000000000000" pitchFamily="2" charset="0"/>
                <a:ea typeface="Roboto" panose="02000000000000000000" pitchFamily="2" charset="0"/>
                <a:cs typeface="Roboto" panose="02000000000000000000" pitchFamily="2" charset="0"/>
              </a:rPr>
              <a:t>Check-ins with pretrial services staff</a:t>
            </a:r>
          </a:p>
          <a:p>
            <a:pPr marL="342891" indent="-342891" defTabSz="868658">
              <a:spcAft>
                <a:spcPts val="600"/>
              </a:spcAft>
              <a:buFont typeface="Arial" panose="020B0604020202020204" pitchFamily="34" charset="0"/>
              <a:buChar char="•"/>
            </a:pPr>
            <a:r>
              <a:rPr lang="en-US" sz="2091" dirty="0">
                <a:latin typeface="Roboto" panose="02000000000000000000" pitchFamily="2" charset="0"/>
                <a:ea typeface="Roboto" panose="02000000000000000000" pitchFamily="2" charset="0"/>
                <a:cs typeface="Roboto" panose="02000000000000000000" pitchFamily="2" charset="0"/>
              </a:rPr>
              <a:t>Childcare services to attend court appearances</a:t>
            </a:r>
          </a:p>
          <a:p>
            <a:pPr marL="342891" indent="-342891" defTabSz="868658">
              <a:spcAft>
                <a:spcPts val="600"/>
              </a:spcAft>
              <a:buFont typeface="Arial" panose="020B0604020202020204" pitchFamily="34" charset="0"/>
              <a:buChar char="•"/>
            </a:pPr>
            <a:r>
              <a:rPr lang="en-US" sz="2091" dirty="0">
                <a:latin typeface="Roboto" panose="02000000000000000000" pitchFamily="2" charset="0"/>
                <a:ea typeface="Roboto" panose="02000000000000000000" pitchFamily="2" charset="0"/>
                <a:cs typeface="Roboto" panose="02000000000000000000" pitchFamily="2" charset="0"/>
              </a:rPr>
              <a:t>Bus passes to attend court</a:t>
            </a:r>
          </a:p>
          <a:p>
            <a:pPr marL="342891" indent="-342891" defTabSz="868658">
              <a:spcAft>
                <a:spcPts val="600"/>
              </a:spcAft>
              <a:buFont typeface="Arial" panose="020B0604020202020204" pitchFamily="34" charset="0"/>
              <a:buChar char="•"/>
            </a:pPr>
            <a:r>
              <a:rPr lang="en-US" sz="2091" dirty="0">
                <a:latin typeface="Roboto" panose="02000000000000000000" pitchFamily="2" charset="0"/>
                <a:ea typeface="Roboto" panose="02000000000000000000" pitchFamily="2" charset="0"/>
                <a:cs typeface="Roboto" panose="02000000000000000000" pitchFamily="2" charset="0"/>
              </a:rPr>
              <a:t>Offer service referrals</a:t>
            </a:r>
            <a:endParaRPr lang="en-US" sz="2200" dirty="0">
              <a:latin typeface="Roboto" panose="02000000000000000000" pitchFamily="2" charset="0"/>
              <a:ea typeface="Roboto" panose="02000000000000000000" pitchFamily="2" charset="0"/>
              <a:cs typeface="Roboto" panose="02000000000000000000" pitchFamily="2" charset="0"/>
            </a:endParaRPr>
          </a:p>
        </p:txBody>
      </p:sp>
      <p:sp>
        <p:nvSpPr>
          <p:cNvPr id="4" name="Text Placeholder 3">
            <a:extLst>
              <a:ext uri="{FF2B5EF4-FFF2-40B4-BE49-F238E27FC236}">
                <a16:creationId xmlns:a16="http://schemas.microsoft.com/office/drawing/2014/main" id="{ABEFB2A2-A32B-17C7-F630-4061E36CC9A1}"/>
              </a:ext>
            </a:extLst>
          </p:cNvPr>
          <p:cNvSpPr>
            <a:spLocks/>
          </p:cNvSpPr>
          <p:nvPr/>
        </p:nvSpPr>
        <p:spPr>
          <a:xfrm>
            <a:off x="6096003" y="1567399"/>
            <a:ext cx="4766187" cy="1205789"/>
          </a:xfrm>
          <a:prstGeom prst="rect">
            <a:avLst/>
          </a:prstGeom>
        </p:spPr>
        <p:txBody>
          <a:bodyPr>
            <a:normAutofit/>
          </a:bodyPr>
          <a:lstStyle/>
          <a:p>
            <a:pPr marL="66357" defTabSz="868658">
              <a:spcAft>
                <a:spcPts val="600"/>
              </a:spcAft>
            </a:pPr>
            <a:r>
              <a:rPr lang="en-US" sz="2280" b="1" dirty="0">
                <a:latin typeface="Roboto" panose="02000000000000000000" pitchFamily="2" charset="0"/>
                <a:ea typeface="Roboto" panose="02000000000000000000" pitchFamily="2" charset="0"/>
                <a:cs typeface="Roboto" panose="02000000000000000000" pitchFamily="2" charset="0"/>
              </a:rPr>
              <a:t>Supervision</a:t>
            </a:r>
          </a:p>
          <a:p>
            <a:pPr marL="66357" defTabSz="868658">
              <a:spcAft>
                <a:spcPts val="600"/>
              </a:spcAft>
            </a:pPr>
            <a:r>
              <a:rPr lang="en-US" sz="2280" b="1" dirty="0">
                <a:latin typeface="Roboto" panose="02000000000000000000" pitchFamily="2" charset="0"/>
                <a:ea typeface="Roboto" panose="02000000000000000000" pitchFamily="2" charset="0"/>
                <a:cs typeface="Roboto" panose="02000000000000000000" pitchFamily="2" charset="0"/>
              </a:rPr>
              <a:t>(Probation and Post-Release)</a:t>
            </a:r>
            <a:endParaRPr lang="en-US" sz="2400" b="1" dirty="0">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466B8FED-79FB-DBFE-CB90-2849527F02D0}"/>
              </a:ext>
            </a:extLst>
          </p:cNvPr>
          <p:cNvSpPr>
            <a:spLocks/>
          </p:cNvSpPr>
          <p:nvPr/>
        </p:nvSpPr>
        <p:spPr>
          <a:xfrm>
            <a:off x="6232061" y="2309745"/>
            <a:ext cx="4987871" cy="3790811"/>
          </a:xfrm>
          <a:prstGeom prst="rect">
            <a:avLst/>
          </a:prstGeom>
        </p:spPr>
        <p:txBody>
          <a:bodyPr/>
          <a:lstStyle/>
          <a:p>
            <a:pPr defTabSz="868658">
              <a:spcAft>
                <a:spcPts val="600"/>
              </a:spcAft>
            </a:pPr>
            <a:endParaRPr lang="en-US" sz="2091" dirty="0">
              <a:latin typeface="Roboto" panose="02000000000000000000" pitchFamily="2" charset="0"/>
              <a:ea typeface="Roboto" panose="02000000000000000000" pitchFamily="2" charset="0"/>
              <a:cs typeface="Roboto" panose="02000000000000000000" pitchFamily="2" charset="0"/>
            </a:endParaRPr>
          </a:p>
          <a:p>
            <a:pPr marL="342891" indent="-342891" defTabSz="868658">
              <a:spcAft>
                <a:spcPts val="600"/>
              </a:spcAft>
              <a:buFont typeface="Arial" panose="020B0604020202020204" pitchFamily="34" charset="0"/>
              <a:buChar char="•"/>
            </a:pPr>
            <a:r>
              <a:rPr lang="en-US" sz="2091" dirty="0">
                <a:latin typeface="Roboto" panose="02000000000000000000" pitchFamily="2" charset="0"/>
                <a:ea typeface="Roboto" panose="02000000000000000000" pitchFamily="2" charset="0"/>
                <a:cs typeface="Roboto" panose="02000000000000000000" pitchFamily="2" charset="0"/>
              </a:rPr>
              <a:t>Court ordered condition(s)</a:t>
            </a:r>
          </a:p>
          <a:p>
            <a:pPr marL="342891" indent="-342891" defTabSz="868658">
              <a:spcAft>
                <a:spcPts val="600"/>
              </a:spcAft>
              <a:buFont typeface="Arial" panose="020B0604020202020204" pitchFamily="34" charset="0"/>
              <a:buChar char="•"/>
            </a:pPr>
            <a:r>
              <a:rPr lang="en-US" sz="2091" dirty="0">
                <a:latin typeface="Roboto" panose="02000000000000000000" pitchFamily="2" charset="0"/>
                <a:ea typeface="Roboto" panose="02000000000000000000" pitchFamily="2" charset="0"/>
                <a:cs typeface="Roboto" panose="02000000000000000000" pitchFamily="2" charset="0"/>
              </a:rPr>
              <a:t>Prioritize program referrals based on the top 5 criminogenic needs</a:t>
            </a:r>
          </a:p>
          <a:p>
            <a:pPr marL="342891" indent="-342891" defTabSz="868658">
              <a:spcAft>
                <a:spcPts val="600"/>
              </a:spcAft>
              <a:buFont typeface="Arial" panose="020B0604020202020204" pitchFamily="34" charset="0"/>
              <a:buChar char="•"/>
            </a:pPr>
            <a:r>
              <a:rPr lang="en-US" sz="2091" dirty="0">
                <a:latin typeface="Roboto" panose="02000000000000000000" pitchFamily="2" charset="0"/>
                <a:ea typeface="Roboto" panose="02000000000000000000" pitchFamily="2" charset="0"/>
                <a:cs typeface="Roboto" panose="02000000000000000000" pitchFamily="2" charset="0"/>
              </a:rPr>
              <a:t>Incorporate skill practice activities</a:t>
            </a:r>
          </a:p>
          <a:p>
            <a:pPr marL="342891" indent="-342891" defTabSz="868658">
              <a:spcAft>
                <a:spcPts val="600"/>
              </a:spcAft>
              <a:buFont typeface="Arial" panose="020B0604020202020204" pitchFamily="34" charset="0"/>
              <a:buChar char="•"/>
            </a:pPr>
            <a:r>
              <a:rPr lang="en-US" sz="2091" dirty="0">
                <a:latin typeface="Roboto" panose="02000000000000000000" pitchFamily="2" charset="0"/>
                <a:ea typeface="Roboto" panose="02000000000000000000" pitchFamily="2" charset="0"/>
                <a:cs typeface="Roboto" panose="02000000000000000000" pitchFamily="2" charset="0"/>
              </a:rPr>
              <a:t>Incentivize behavior change (positive feedback/rewards)</a:t>
            </a:r>
            <a:endParaRPr lang="en-US" sz="2200" dirty="0">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5D637DCA-D7D5-FB65-5774-005542A3EAF9}"/>
              </a:ext>
            </a:extLst>
          </p:cNvPr>
          <p:cNvSpPr txBox="1"/>
          <p:nvPr/>
        </p:nvSpPr>
        <p:spPr>
          <a:xfrm>
            <a:off x="538319" y="1561559"/>
            <a:ext cx="2955617" cy="1224951"/>
          </a:xfrm>
          <a:prstGeom prst="rect">
            <a:avLst/>
          </a:prstGeom>
          <a:noFill/>
        </p:spPr>
        <p:txBody>
          <a:bodyPr wrap="none" rtlCol="0">
            <a:spAutoFit/>
          </a:bodyPr>
          <a:lstStyle/>
          <a:p>
            <a:pPr marL="66357" defTabSz="868658">
              <a:spcAft>
                <a:spcPts val="600"/>
              </a:spcAft>
            </a:pPr>
            <a:r>
              <a:rPr lang="en-US" sz="2280" b="1" dirty="0">
                <a:latin typeface="Roboto" panose="02000000000000000000" pitchFamily="2" charset="0"/>
                <a:ea typeface="Roboto" panose="02000000000000000000" pitchFamily="2" charset="0"/>
                <a:cs typeface="Roboto" panose="02000000000000000000" pitchFamily="2" charset="0"/>
              </a:rPr>
              <a:t>Supportive Services </a:t>
            </a:r>
          </a:p>
          <a:p>
            <a:pPr marL="66357" defTabSz="868658">
              <a:spcAft>
                <a:spcPts val="600"/>
              </a:spcAft>
            </a:pPr>
            <a:r>
              <a:rPr lang="en-US" sz="2280" b="1" dirty="0">
                <a:latin typeface="Roboto" panose="02000000000000000000" pitchFamily="2" charset="0"/>
                <a:ea typeface="Roboto" panose="02000000000000000000" pitchFamily="2" charset="0"/>
                <a:cs typeface="Roboto" panose="02000000000000000000" pitchFamily="2" charset="0"/>
              </a:rPr>
              <a:t>(Pretrial)</a:t>
            </a:r>
          </a:p>
          <a:p>
            <a:pPr>
              <a:spcAft>
                <a:spcPts val="600"/>
              </a:spcAft>
            </a:pPr>
            <a:endParaRPr lang="en-U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88402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BADB65-FBB8-92D0-D74A-DA065A7FB01A}"/>
              </a:ext>
            </a:extLst>
          </p:cNvPr>
          <p:cNvSpPr>
            <a:spLocks noGrp="1"/>
          </p:cNvSpPr>
          <p:nvPr>
            <p:ph type="body" sz="quarter" idx="10"/>
          </p:nvPr>
        </p:nvSpPr>
        <p:spPr/>
        <p:txBody>
          <a:bodyPr/>
          <a:lstStyle/>
          <a:p>
            <a:r>
              <a:rPr lang="en-US" dirty="0"/>
              <a:t>Behavior Response</a:t>
            </a:r>
          </a:p>
        </p:txBody>
      </p:sp>
      <p:sp>
        <p:nvSpPr>
          <p:cNvPr id="3" name="Title 2">
            <a:extLst>
              <a:ext uri="{FF2B5EF4-FFF2-40B4-BE49-F238E27FC236}">
                <a16:creationId xmlns:a16="http://schemas.microsoft.com/office/drawing/2014/main" id="{5E985AD0-24BF-4FFF-DA38-729E16B0C9BF}"/>
              </a:ext>
            </a:extLst>
          </p:cNvPr>
          <p:cNvSpPr>
            <a:spLocks noGrp="1"/>
          </p:cNvSpPr>
          <p:nvPr>
            <p:ph type="title"/>
          </p:nvPr>
        </p:nvSpPr>
        <p:spPr/>
        <p:txBody>
          <a:bodyPr>
            <a:normAutofit/>
          </a:bodyPr>
          <a:lstStyle/>
          <a:p>
            <a:r>
              <a:rPr lang="en-US" sz="4000" dirty="0"/>
              <a:t>Responding to Compliant and Non-Compliant Behaviors</a:t>
            </a:r>
          </a:p>
        </p:txBody>
      </p:sp>
    </p:spTree>
    <p:extLst>
      <p:ext uri="{BB962C8B-B14F-4D97-AF65-F5344CB8AC3E}">
        <p14:creationId xmlns:p14="http://schemas.microsoft.com/office/powerpoint/2010/main" val="1527768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4619D-AD77-C3E0-5957-DCAB90842C0D}"/>
              </a:ext>
            </a:extLst>
          </p:cNvPr>
          <p:cNvSpPr>
            <a:spLocks noGrp="1"/>
          </p:cNvSpPr>
          <p:nvPr>
            <p:ph type="title"/>
          </p:nvPr>
        </p:nvSpPr>
        <p:spPr>
          <a:xfrm>
            <a:off x="634186" y="329617"/>
            <a:ext cx="11039167" cy="1028671"/>
          </a:xfrm>
        </p:spPr>
        <p:txBody>
          <a:bodyPr anchor="ctr">
            <a:noAutofit/>
          </a:bodyPr>
          <a:lstStyle/>
          <a:p>
            <a:r>
              <a:rPr lang="en-US" sz="4000" dirty="0"/>
              <a:t>Responding to Compliant and Non-Compliant Behavior</a:t>
            </a:r>
          </a:p>
        </p:txBody>
      </p:sp>
      <p:sp>
        <p:nvSpPr>
          <p:cNvPr id="3" name="Content Placeholder 2">
            <a:extLst>
              <a:ext uri="{FF2B5EF4-FFF2-40B4-BE49-F238E27FC236}">
                <a16:creationId xmlns:a16="http://schemas.microsoft.com/office/drawing/2014/main" id="{9716DE38-0E97-05AB-7D7D-135894CD2CDA}"/>
              </a:ext>
            </a:extLst>
          </p:cNvPr>
          <p:cNvSpPr>
            <a:spLocks/>
          </p:cNvSpPr>
          <p:nvPr/>
        </p:nvSpPr>
        <p:spPr>
          <a:xfrm>
            <a:off x="1850255" y="1518086"/>
            <a:ext cx="8442664" cy="4672407"/>
          </a:xfrm>
          <a:prstGeom prst="rect">
            <a:avLst/>
          </a:prstGeom>
        </p:spPr>
        <p:txBody>
          <a:bodyPr/>
          <a:lstStyle/>
          <a:p>
            <a:pPr>
              <a:spcAft>
                <a:spcPts val="600"/>
              </a:spcAft>
            </a:pPr>
            <a:r>
              <a:rPr lang="en-US"/>
              <a:t>  </a:t>
            </a:r>
          </a:p>
        </p:txBody>
      </p:sp>
      <p:pic>
        <p:nvPicPr>
          <p:cNvPr id="5" name="Picture 2" descr="national high five day 2020 - Clip Art Library">
            <a:extLst>
              <a:ext uri="{FF2B5EF4-FFF2-40B4-BE49-F238E27FC236}">
                <a16:creationId xmlns:a16="http://schemas.microsoft.com/office/drawing/2014/main" id="{C2A7834F-8550-9C85-8BF1-237A6D20914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71474" y="1614009"/>
            <a:ext cx="4926551" cy="4480560"/>
          </a:xfrm>
          <a:prstGeom prst="rect">
            <a:avLst/>
          </a:prstGeom>
          <a:noFill/>
          <a:ln>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10" descr="Free Good Job, Download Free Good Job png images, Free ClipArts on ...">
            <a:extLst>
              <a:ext uri="{FF2B5EF4-FFF2-40B4-BE49-F238E27FC236}">
                <a16:creationId xmlns:a16="http://schemas.microsoft.com/office/drawing/2014/main" id="{D6809449-4F89-94AA-1828-C922C20B54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64832">
            <a:off x="7442621" y="1662043"/>
            <a:ext cx="1710807" cy="164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185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A6170-46E5-2FB5-AA65-0E7B593F8C34}"/>
              </a:ext>
            </a:extLst>
          </p:cNvPr>
          <p:cNvSpPr>
            <a:spLocks noGrp="1"/>
          </p:cNvSpPr>
          <p:nvPr>
            <p:ph type="title"/>
          </p:nvPr>
        </p:nvSpPr>
        <p:spPr>
          <a:xfrm>
            <a:off x="612064" y="329621"/>
            <a:ext cx="11079833" cy="761767"/>
          </a:xfrm>
        </p:spPr>
        <p:txBody>
          <a:bodyPr wrap="square" anchor="b">
            <a:normAutofit/>
          </a:bodyPr>
          <a:lstStyle/>
          <a:p>
            <a:r>
              <a:rPr lang="en-US" sz="4000" dirty="0"/>
              <a:t>Why is this Important?</a:t>
            </a:r>
          </a:p>
        </p:txBody>
      </p:sp>
      <p:pic>
        <p:nvPicPr>
          <p:cNvPr id="5122" name="Picture 2" descr="buying and selling conversation - Clip Art Library">
            <a:extLst>
              <a:ext uri="{FF2B5EF4-FFF2-40B4-BE49-F238E27FC236}">
                <a16:creationId xmlns:a16="http://schemas.microsoft.com/office/drawing/2014/main" id="{070136F8-A8AF-0EBD-8BA5-753E794EA1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072001" y="2078829"/>
            <a:ext cx="3065331" cy="3351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5" name="Text Placeholder 2">
            <a:extLst>
              <a:ext uri="{FF2B5EF4-FFF2-40B4-BE49-F238E27FC236}">
                <a16:creationId xmlns:a16="http://schemas.microsoft.com/office/drawing/2014/main" id="{0F40CF93-BCE1-BEA0-D1BC-3BB4E7090C23}"/>
              </a:ext>
            </a:extLst>
          </p:cNvPr>
          <p:cNvGraphicFramePr/>
          <p:nvPr>
            <p:extLst>
              <p:ext uri="{D42A27DB-BD31-4B8C-83A1-F6EECF244321}">
                <p14:modId xmlns:p14="http://schemas.microsoft.com/office/powerpoint/2010/main" val="4126435928"/>
              </p:ext>
            </p:extLst>
          </p:nvPr>
        </p:nvGraphicFramePr>
        <p:xfrm>
          <a:off x="5129567" y="1630744"/>
          <a:ext cx="5806367" cy="45523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BF744FAB-3920-BA9F-3B29-6A422E74161B}"/>
              </a:ext>
            </a:extLst>
          </p:cNvPr>
          <p:cNvSpPr txBox="1"/>
          <p:nvPr/>
        </p:nvSpPr>
        <p:spPr>
          <a:xfrm>
            <a:off x="1834644" y="2275874"/>
            <a:ext cx="1540043" cy="738664"/>
          </a:xfrm>
          <a:prstGeom prst="rect">
            <a:avLst/>
          </a:prstGeom>
          <a:noFill/>
        </p:spPr>
        <p:txBody>
          <a:bodyPr wrap="square" rtlCol="0">
            <a:spAutoFit/>
          </a:bodyPr>
          <a:lstStyle/>
          <a:p>
            <a:pPr algn="ctr"/>
            <a:r>
              <a:rPr lang="en-US" sz="1400" b="1" dirty="0">
                <a:latin typeface="Roboto" panose="02000000000000000000" pitchFamily="2" charset="0"/>
                <a:ea typeface="Roboto" panose="02000000000000000000" pitchFamily="2" charset="0"/>
                <a:cs typeface="Roboto" panose="02000000000000000000" pitchFamily="2" charset="0"/>
              </a:rPr>
              <a:t>We have to help </a:t>
            </a:r>
          </a:p>
          <a:p>
            <a:pPr algn="ctr"/>
            <a:r>
              <a:rPr lang="en-US" sz="1400" b="1" dirty="0">
                <a:latin typeface="Roboto" panose="02000000000000000000" pitchFamily="2" charset="0"/>
                <a:ea typeface="Roboto" panose="02000000000000000000" pitchFamily="2" charset="0"/>
                <a:cs typeface="Roboto" panose="02000000000000000000" pitchFamily="2" charset="0"/>
              </a:rPr>
              <a:t>people be </a:t>
            </a:r>
          </a:p>
          <a:p>
            <a:pPr algn="ctr"/>
            <a:r>
              <a:rPr lang="en-US" sz="1400" b="1" dirty="0">
                <a:latin typeface="Roboto" panose="02000000000000000000" pitchFamily="2" charset="0"/>
                <a:ea typeface="Roboto" panose="02000000000000000000" pitchFamily="2" charset="0"/>
                <a:cs typeface="Roboto" panose="02000000000000000000" pitchFamily="2" charset="0"/>
              </a:rPr>
              <a:t>successful</a:t>
            </a:r>
          </a:p>
        </p:txBody>
      </p:sp>
    </p:spTree>
    <p:extLst>
      <p:ext uri="{BB962C8B-B14F-4D97-AF65-F5344CB8AC3E}">
        <p14:creationId xmlns:p14="http://schemas.microsoft.com/office/powerpoint/2010/main" val="3976336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F6976-4068-43E6-9933-3A5AA8B9EA60}"/>
              </a:ext>
            </a:extLst>
          </p:cNvPr>
          <p:cNvSpPr>
            <a:spLocks noGrp="1"/>
          </p:cNvSpPr>
          <p:nvPr>
            <p:ph type="title"/>
          </p:nvPr>
        </p:nvSpPr>
        <p:spPr>
          <a:xfrm>
            <a:off x="435007" y="329615"/>
            <a:ext cx="11256885" cy="769141"/>
          </a:xfrm>
        </p:spPr>
        <p:txBody>
          <a:bodyPr wrap="square" anchor="b">
            <a:normAutofit/>
          </a:bodyPr>
          <a:lstStyle/>
          <a:p>
            <a:r>
              <a:rPr lang="en-US" sz="4000" dirty="0"/>
              <a:t>Managing Behavior to Promote Success</a:t>
            </a:r>
          </a:p>
        </p:txBody>
      </p:sp>
      <p:graphicFrame>
        <p:nvGraphicFramePr>
          <p:cNvPr id="6" name="Content Placeholder 2">
            <a:extLst>
              <a:ext uri="{FF2B5EF4-FFF2-40B4-BE49-F238E27FC236}">
                <a16:creationId xmlns:a16="http://schemas.microsoft.com/office/drawing/2014/main" id="{8D32A2D0-0578-4014-8CD4-EE250DDBAE17}"/>
              </a:ext>
            </a:extLst>
          </p:cNvPr>
          <p:cNvGraphicFramePr>
            <a:graphicFrameLocks noGrp="1"/>
          </p:cNvGraphicFramePr>
          <p:nvPr>
            <p:ph idx="1"/>
            <p:extLst>
              <p:ext uri="{D42A27DB-BD31-4B8C-83A1-F6EECF244321}">
                <p14:modId xmlns:p14="http://schemas.microsoft.com/office/powerpoint/2010/main" val="836877319"/>
              </p:ext>
            </p:extLst>
          </p:nvPr>
        </p:nvGraphicFramePr>
        <p:xfrm>
          <a:off x="626807" y="1488153"/>
          <a:ext cx="10810568"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6484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67FD5-B167-4B24-9111-E35A294AB98B}"/>
              </a:ext>
            </a:extLst>
          </p:cNvPr>
          <p:cNvSpPr>
            <a:spLocks noGrp="1"/>
          </p:cNvSpPr>
          <p:nvPr>
            <p:ph type="title"/>
          </p:nvPr>
        </p:nvSpPr>
        <p:spPr/>
        <p:txBody>
          <a:bodyPr>
            <a:normAutofit/>
          </a:bodyPr>
          <a:lstStyle/>
          <a:p>
            <a:r>
              <a:rPr lang="en-US" sz="4000" dirty="0"/>
              <a:t>Responding to Compliance</a:t>
            </a:r>
          </a:p>
        </p:txBody>
      </p:sp>
      <p:sp>
        <p:nvSpPr>
          <p:cNvPr id="3" name="Text Placeholder 2">
            <a:extLst>
              <a:ext uri="{FF2B5EF4-FFF2-40B4-BE49-F238E27FC236}">
                <a16:creationId xmlns:a16="http://schemas.microsoft.com/office/drawing/2014/main" id="{7170B576-E257-4712-823F-602D211F5E3B}"/>
              </a:ext>
            </a:extLst>
          </p:cNvPr>
          <p:cNvSpPr>
            <a:spLocks noGrp="1"/>
          </p:cNvSpPr>
          <p:nvPr>
            <p:ph idx="1"/>
          </p:nvPr>
        </p:nvSpPr>
        <p:spPr/>
        <p:txBody>
          <a:bodyPr/>
          <a:lstStyle/>
          <a:p>
            <a:r>
              <a:rPr lang="en-US" sz="2400" dirty="0"/>
              <a:t>Every interaction with an individual on pretrial, probation or post-release supervision is an opportunity to reduce harm.</a:t>
            </a:r>
          </a:p>
          <a:p>
            <a:endParaRPr lang="en-US" dirty="0"/>
          </a:p>
        </p:txBody>
      </p:sp>
      <p:pic>
        <p:nvPicPr>
          <p:cNvPr id="7" name="Picture 6">
            <a:extLst>
              <a:ext uri="{FF2B5EF4-FFF2-40B4-BE49-F238E27FC236}">
                <a16:creationId xmlns:a16="http://schemas.microsoft.com/office/drawing/2014/main" id="{ACA5D37A-1097-48DA-8C96-A0FFAB5A6FF4}"/>
              </a:ext>
            </a:extLst>
          </p:cNvPr>
          <p:cNvPicPr>
            <a:picLocks noChangeAspect="1"/>
          </p:cNvPicPr>
          <p:nvPr/>
        </p:nvPicPr>
        <p:blipFill>
          <a:blip r:embed="rId3"/>
          <a:stretch>
            <a:fillRect/>
          </a:stretch>
        </p:blipFill>
        <p:spPr>
          <a:xfrm>
            <a:off x="4619629" y="2928261"/>
            <a:ext cx="2952751" cy="2952751"/>
          </a:xfrm>
          <a:prstGeom prst="rect">
            <a:avLst/>
          </a:prstGeom>
        </p:spPr>
      </p:pic>
    </p:spTree>
    <p:extLst>
      <p:ext uri="{BB962C8B-B14F-4D97-AF65-F5344CB8AC3E}">
        <p14:creationId xmlns:p14="http://schemas.microsoft.com/office/powerpoint/2010/main" val="279085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5"/>
          <p:cNvSpPr txBox="1">
            <a:spLocks noGrp="1"/>
          </p:cNvSpPr>
          <p:nvPr>
            <p:ph type="title"/>
          </p:nvPr>
        </p:nvSpPr>
        <p:spPr/>
        <p:txBody>
          <a:bodyPr spcFirstLastPara="1" vert="horz" wrap="square" lIns="0" tIns="0" rIns="0" bIns="0" rtlCol="0" anchor="ctr" anchorCtr="0">
            <a:normAutofit/>
          </a:bodyPr>
          <a:lstStyle/>
          <a:p>
            <a:pPr>
              <a:spcBef>
                <a:spcPts val="0"/>
              </a:spcBef>
              <a:buClr>
                <a:srgbClr val="2E3976"/>
              </a:buClr>
              <a:buSzPts val="3200"/>
            </a:pPr>
            <a:r>
              <a:rPr lang="en-US" sz="4000" dirty="0"/>
              <a:t>Polling Question</a:t>
            </a:r>
          </a:p>
        </p:txBody>
      </p:sp>
      <p:sp>
        <p:nvSpPr>
          <p:cNvPr id="2" name="Content Placeholder 1">
            <a:extLst>
              <a:ext uri="{FF2B5EF4-FFF2-40B4-BE49-F238E27FC236}">
                <a16:creationId xmlns:a16="http://schemas.microsoft.com/office/drawing/2014/main" id="{9B640883-197A-C6C2-2DB5-678C0D6C90F0}"/>
              </a:ext>
            </a:extLst>
          </p:cNvPr>
          <p:cNvSpPr>
            <a:spLocks noGrp="1"/>
          </p:cNvSpPr>
          <p:nvPr>
            <p:ph idx="1"/>
          </p:nvPr>
        </p:nvSpPr>
        <p:spPr/>
        <p:txBody>
          <a:bodyPr/>
          <a:lstStyle/>
          <a:p>
            <a:r>
              <a:rPr lang="en-US" dirty="0"/>
              <a:t>  </a:t>
            </a:r>
          </a:p>
        </p:txBody>
      </p:sp>
      <p:sp>
        <p:nvSpPr>
          <p:cNvPr id="6" name="Google Shape;74;g13de0205435_0_0">
            <a:extLst>
              <a:ext uri="{FF2B5EF4-FFF2-40B4-BE49-F238E27FC236}">
                <a16:creationId xmlns:a16="http://schemas.microsoft.com/office/drawing/2014/main" id="{E0326CF0-0BB6-030A-E8B7-D91B4EBCD4F7}"/>
              </a:ext>
            </a:extLst>
          </p:cNvPr>
          <p:cNvSpPr txBox="1">
            <a:spLocks/>
          </p:cNvSpPr>
          <p:nvPr/>
        </p:nvSpPr>
        <p:spPr>
          <a:xfrm>
            <a:off x="323131" y="3125255"/>
            <a:ext cx="7847479" cy="122413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87338" marR="0" lvl="0" indent="-287338" algn="l" rtl="0">
              <a:lnSpc>
                <a:spcPct val="100000"/>
              </a:lnSpc>
              <a:spcBef>
                <a:spcPts val="900"/>
              </a:spcBef>
              <a:spcAft>
                <a:spcPts val="0"/>
              </a:spcAft>
              <a:buClr>
                <a:schemeClr val="accent1"/>
              </a:buClr>
              <a:buSzPts val="2800"/>
              <a:buFont typeface="Arial"/>
              <a:buChar char="•"/>
              <a:tabLst/>
              <a:defRPr sz="2800" b="0" i="0" u="none" strike="noStrike" cap="none">
                <a:solidFill>
                  <a:schemeClr val="dk1"/>
                </a:solidFill>
                <a:latin typeface="Arial"/>
                <a:ea typeface="Arial"/>
                <a:cs typeface="Arial"/>
                <a:sym typeface="Arial"/>
              </a:defRPr>
            </a:lvl1pPr>
            <a:lvl2pPr marL="571500" marR="0" lvl="1" indent="-282575" algn="l" rtl="0">
              <a:lnSpc>
                <a:spcPct val="100000"/>
              </a:lnSpc>
              <a:spcBef>
                <a:spcPts val="900"/>
              </a:spcBef>
              <a:spcAft>
                <a:spcPts val="0"/>
              </a:spcAft>
              <a:buClr>
                <a:schemeClr val="accent2"/>
              </a:buClr>
              <a:buSzPts val="2400"/>
              <a:buFont typeface="Merriweather Sans"/>
              <a:buChar char="-"/>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9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3pPr>
            <a:lvl4pPr marL="1828800" marR="0" lvl="3" indent="-355600" algn="l" rtl="0">
              <a:lnSpc>
                <a:spcPct val="100000"/>
              </a:lnSpc>
              <a:spcBef>
                <a:spcPts val="900"/>
              </a:spcBef>
              <a:spcAft>
                <a:spcPts val="0"/>
              </a:spcAft>
              <a:buClr>
                <a:schemeClr val="accent2"/>
              </a:buClr>
              <a:buSzPts val="2000"/>
              <a:buFont typeface="Merriweather San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9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342891" indent="-171446">
              <a:spcBef>
                <a:spcPts val="0"/>
              </a:spcBef>
              <a:buClr>
                <a:srgbClr val="000000"/>
              </a:buClr>
              <a:buSzPts val="1800"/>
              <a:buNone/>
              <a:defRPr/>
            </a:pPr>
            <a:r>
              <a:rPr lang="en-US" kern="0" dirty="0">
                <a:solidFill>
                  <a:schemeClr val="tx1"/>
                </a:solidFill>
              </a:rPr>
              <a:t>Does your agency have an expectation or policy </a:t>
            </a:r>
          </a:p>
          <a:p>
            <a:pPr marL="342891" indent="-171446">
              <a:spcBef>
                <a:spcPts val="0"/>
              </a:spcBef>
              <a:buClr>
                <a:srgbClr val="000000"/>
              </a:buClr>
              <a:buSzPts val="1800"/>
              <a:buNone/>
              <a:defRPr/>
            </a:pPr>
            <a:r>
              <a:rPr lang="en-US" kern="0" dirty="0">
                <a:solidFill>
                  <a:schemeClr val="tx1"/>
                </a:solidFill>
              </a:rPr>
              <a:t>supporting response to compliant behavior?</a:t>
            </a:r>
          </a:p>
          <a:p>
            <a:pPr marL="0" indent="0">
              <a:buClr>
                <a:srgbClr val="343F79"/>
              </a:buClr>
              <a:buNone/>
              <a:defRPr/>
            </a:pPr>
            <a:endParaRPr lang="en-US" dirty="0">
              <a:solidFill>
                <a:schemeClr val="tx1"/>
              </a:solidFill>
            </a:endParaRPr>
          </a:p>
          <a:p>
            <a:pPr marL="0" indent="0">
              <a:buClr>
                <a:srgbClr val="343F79"/>
              </a:buClr>
              <a:buNone/>
              <a:defRPr/>
            </a:pPr>
            <a:endParaRPr lang="en-US" kern="0" dirty="0">
              <a:solidFill>
                <a:srgbClr val="000000"/>
              </a:solidFill>
            </a:endParaRPr>
          </a:p>
        </p:txBody>
      </p:sp>
      <p:pic>
        <p:nvPicPr>
          <p:cNvPr id="7" name="Picture 6">
            <a:extLst>
              <a:ext uri="{FF2B5EF4-FFF2-40B4-BE49-F238E27FC236}">
                <a16:creationId xmlns:a16="http://schemas.microsoft.com/office/drawing/2014/main" id="{DB01CC51-A48B-8AC3-F3DF-75944F83E86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948611" y="2337553"/>
            <a:ext cx="2316792" cy="2666811"/>
          </a:xfrm>
          <a:prstGeom prst="rect">
            <a:avLst/>
          </a:prstGeom>
        </p:spPr>
      </p:pic>
    </p:spTree>
    <p:extLst>
      <p:ext uri="{BB962C8B-B14F-4D97-AF65-F5344CB8AC3E}">
        <p14:creationId xmlns:p14="http://schemas.microsoft.com/office/powerpoint/2010/main" val="4045452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5"/>
          <p:cNvSpPr txBox="1">
            <a:spLocks noGrp="1"/>
          </p:cNvSpPr>
          <p:nvPr>
            <p:ph type="title"/>
          </p:nvPr>
        </p:nvSpPr>
        <p:spPr/>
        <p:txBody>
          <a:bodyPr spcFirstLastPara="1" vert="horz" wrap="square" lIns="0" tIns="0" rIns="0" bIns="0" rtlCol="0" anchor="ctr" anchorCtr="0">
            <a:normAutofit/>
          </a:bodyPr>
          <a:lstStyle/>
          <a:p>
            <a:pPr>
              <a:spcBef>
                <a:spcPts val="0"/>
              </a:spcBef>
              <a:buClr>
                <a:srgbClr val="2E3976"/>
              </a:buClr>
              <a:buSzPts val="3200"/>
            </a:pPr>
            <a:r>
              <a:rPr lang="en-US" sz="4000" dirty="0"/>
              <a:t>Polling Question</a:t>
            </a:r>
          </a:p>
        </p:txBody>
      </p:sp>
      <p:sp>
        <p:nvSpPr>
          <p:cNvPr id="2" name="Content Placeholder 1">
            <a:extLst>
              <a:ext uri="{FF2B5EF4-FFF2-40B4-BE49-F238E27FC236}">
                <a16:creationId xmlns:a16="http://schemas.microsoft.com/office/drawing/2014/main" id="{86FC0C19-1442-7F43-22DA-A867D1F75391}"/>
              </a:ext>
            </a:extLst>
          </p:cNvPr>
          <p:cNvSpPr>
            <a:spLocks noGrp="1"/>
          </p:cNvSpPr>
          <p:nvPr>
            <p:ph idx="1"/>
          </p:nvPr>
        </p:nvSpPr>
        <p:spPr/>
        <p:txBody>
          <a:bodyPr/>
          <a:lstStyle/>
          <a:p>
            <a:r>
              <a:rPr lang="en-US" dirty="0"/>
              <a:t>  </a:t>
            </a:r>
          </a:p>
        </p:txBody>
      </p:sp>
      <p:sp>
        <p:nvSpPr>
          <p:cNvPr id="6" name="Google Shape;74;g13de0205435_0_0">
            <a:extLst>
              <a:ext uri="{FF2B5EF4-FFF2-40B4-BE49-F238E27FC236}">
                <a16:creationId xmlns:a16="http://schemas.microsoft.com/office/drawing/2014/main" id="{E0326CF0-0BB6-030A-E8B7-D91B4EBCD4F7}"/>
              </a:ext>
            </a:extLst>
          </p:cNvPr>
          <p:cNvSpPr txBox="1">
            <a:spLocks/>
          </p:cNvSpPr>
          <p:nvPr/>
        </p:nvSpPr>
        <p:spPr>
          <a:xfrm>
            <a:off x="3967608" y="2749172"/>
            <a:ext cx="7285417" cy="122413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287338" marR="0" lvl="0" indent="-287338" algn="l" rtl="0">
              <a:lnSpc>
                <a:spcPct val="100000"/>
              </a:lnSpc>
              <a:spcBef>
                <a:spcPts val="900"/>
              </a:spcBef>
              <a:spcAft>
                <a:spcPts val="0"/>
              </a:spcAft>
              <a:buClr>
                <a:schemeClr val="accent1"/>
              </a:buClr>
              <a:buSzPts val="2800"/>
              <a:buFont typeface="Arial"/>
              <a:buChar char="•"/>
              <a:tabLst/>
              <a:defRPr sz="2800" b="0" i="0" u="none" strike="noStrike" cap="none">
                <a:solidFill>
                  <a:schemeClr val="dk1"/>
                </a:solidFill>
                <a:latin typeface="Arial"/>
                <a:ea typeface="Arial"/>
                <a:cs typeface="Arial"/>
                <a:sym typeface="Arial"/>
              </a:defRPr>
            </a:lvl1pPr>
            <a:lvl2pPr marL="571500" marR="0" lvl="1" indent="-282575" algn="l" rtl="0">
              <a:lnSpc>
                <a:spcPct val="100000"/>
              </a:lnSpc>
              <a:spcBef>
                <a:spcPts val="900"/>
              </a:spcBef>
              <a:spcAft>
                <a:spcPts val="0"/>
              </a:spcAft>
              <a:buClr>
                <a:schemeClr val="accent2"/>
              </a:buClr>
              <a:buSzPts val="2400"/>
              <a:buFont typeface="Merriweather Sans"/>
              <a:buChar char="-"/>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9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3pPr>
            <a:lvl4pPr marL="1828800" marR="0" lvl="3" indent="-355600" algn="l" rtl="0">
              <a:lnSpc>
                <a:spcPct val="100000"/>
              </a:lnSpc>
              <a:spcBef>
                <a:spcPts val="900"/>
              </a:spcBef>
              <a:spcAft>
                <a:spcPts val="0"/>
              </a:spcAft>
              <a:buClr>
                <a:schemeClr val="accent2"/>
              </a:buClr>
              <a:buSzPts val="2000"/>
              <a:buFont typeface="Merriweather San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9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342891" indent="-171446">
              <a:spcBef>
                <a:spcPts val="0"/>
              </a:spcBef>
              <a:buClr>
                <a:srgbClr val="000000"/>
              </a:buClr>
              <a:buSzPts val="1800"/>
              <a:buNone/>
              <a:defRPr/>
            </a:pPr>
            <a:r>
              <a:rPr lang="en-US" kern="0" dirty="0">
                <a:solidFill>
                  <a:schemeClr val="tx1"/>
                </a:solidFill>
                <a:latin typeface="Roboto" panose="02000000000000000000" pitchFamily="2" charset="0"/>
                <a:ea typeface="Roboto" panose="02000000000000000000" pitchFamily="2" charset="0"/>
                <a:cs typeface="Roboto" panose="02000000000000000000" pitchFamily="2" charset="0"/>
              </a:rPr>
              <a:t>Does your agency have an expectation or </a:t>
            </a:r>
          </a:p>
          <a:p>
            <a:pPr marL="342891" indent="-171446">
              <a:spcBef>
                <a:spcPts val="0"/>
              </a:spcBef>
              <a:buClr>
                <a:srgbClr val="000000"/>
              </a:buClr>
              <a:buSzPts val="1800"/>
              <a:buNone/>
              <a:defRPr/>
            </a:pPr>
            <a:r>
              <a:rPr lang="en-US" kern="0" dirty="0">
                <a:solidFill>
                  <a:schemeClr val="tx1"/>
                </a:solidFill>
                <a:latin typeface="Roboto" panose="02000000000000000000" pitchFamily="2" charset="0"/>
                <a:ea typeface="Roboto" panose="02000000000000000000" pitchFamily="2" charset="0"/>
                <a:cs typeface="Roboto" panose="02000000000000000000" pitchFamily="2" charset="0"/>
              </a:rPr>
              <a:t>policy supporting a response to non-</a:t>
            </a:r>
          </a:p>
          <a:p>
            <a:pPr marL="342891" indent="-171446">
              <a:spcBef>
                <a:spcPts val="0"/>
              </a:spcBef>
              <a:buClr>
                <a:srgbClr val="000000"/>
              </a:buClr>
              <a:buSzPts val="1800"/>
              <a:buNone/>
              <a:defRPr/>
            </a:pPr>
            <a:r>
              <a:rPr lang="en-US" kern="0" dirty="0">
                <a:solidFill>
                  <a:schemeClr val="tx1"/>
                </a:solidFill>
                <a:latin typeface="Roboto" panose="02000000000000000000" pitchFamily="2" charset="0"/>
                <a:ea typeface="Roboto" panose="02000000000000000000" pitchFamily="2" charset="0"/>
                <a:cs typeface="Roboto" panose="02000000000000000000" pitchFamily="2" charset="0"/>
              </a:rPr>
              <a:t>compliant behavior?</a:t>
            </a:r>
          </a:p>
          <a:p>
            <a:pPr marL="0" indent="0">
              <a:buClr>
                <a:srgbClr val="343F79"/>
              </a:buClr>
              <a:buNone/>
              <a:defRPr/>
            </a:pP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buClr>
                <a:srgbClr val="343F79"/>
              </a:buClr>
              <a:buNone/>
              <a:defRPr/>
            </a:pPr>
            <a:endParaRPr lang="en-US" kern="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a:extLst>
              <a:ext uri="{FF2B5EF4-FFF2-40B4-BE49-F238E27FC236}">
                <a16:creationId xmlns:a16="http://schemas.microsoft.com/office/drawing/2014/main" id="{DB01CC51-A48B-8AC3-F3DF-75944F83E86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5379" y="2295395"/>
            <a:ext cx="2316792" cy="2666811"/>
          </a:xfrm>
          <a:prstGeom prst="rect">
            <a:avLst/>
          </a:prstGeom>
        </p:spPr>
      </p:pic>
    </p:spTree>
    <p:extLst>
      <p:ext uri="{BB962C8B-B14F-4D97-AF65-F5344CB8AC3E}">
        <p14:creationId xmlns:p14="http://schemas.microsoft.com/office/powerpoint/2010/main" val="162127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txBox="1">
            <a:spLocks noGrp="1"/>
          </p:cNvSpPr>
          <p:nvPr>
            <p:ph type="title"/>
          </p:nvPr>
        </p:nvSpPr>
        <p:spPr>
          <a:xfrm>
            <a:off x="500111" y="550842"/>
            <a:ext cx="11256885" cy="570039"/>
          </a:xfrm>
          <a:prstGeom prst="rect">
            <a:avLst/>
          </a:prstGeom>
          <a:noFill/>
          <a:ln>
            <a:noFill/>
          </a:ln>
        </p:spPr>
        <p:txBody>
          <a:bodyPr spcFirstLastPara="1" vert="horz" wrap="square" lIns="0" tIns="0" rIns="0" bIns="0" rtlCol="0" anchor="b" anchorCtr="0">
            <a:noAutofit/>
          </a:bodyPr>
          <a:lstStyle/>
          <a:p>
            <a:pPr>
              <a:lnSpc>
                <a:spcPct val="100000"/>
              </a:lnSpc>
              <a:spcBef>
                <a:spcPts val="0"/>
              </a:spcBef>
              <a:buSzPts val="1400"/>
            </a:pPr>
            <a:r>
              <a:rPr lang="en-US" sz="4000" dirty="0"/>
              <a:t>Faculty</a:t>
            </a:r>
            <a:endParaRPr sz="4000" dirty="0"/>
          </a:p>
        </p:txBody>
      </p:sp>
      <p:pic>
        <p:nvPicPr>
          <p:cNvPr id="12" name="Picture Placeholder 11" descr="A person smiling in front of a tree&#10;&#10;Description automatically generated">
            <a:extLst>
              <a:ext uri="{FF2B5EF4-FFF2-40B4-BE49-F238E27FC236}">
                <a16:creationId xmlns:a16="http://schemas.microsoft.com/office/drawing/2014/main" id="{A79DE2D0-8A5E-42AE-D00F-5BA0DE11F568}"/>
              </a:ext>
            </a:extLst>
          </p:cNvPr>
          <p:cNvPicPr>
            <a:picLocks noGrp="1" noChangeAspect="1"/>
          </p:cNvPicPr>
          <p:nvPr>
            <p:ph type="pic" sz="quarter" idx="10"/>
          </p:nvPr>
        </p:nvPicPr>
        <p:blipFill>
          <a:blip r:embed="rId3"/>
          <a:srcRect l="12845" r="12845"/>
          <a:stretch>
            <a:fillRect/>
          </a:stretch>
        </p:blipFill>
        <p:spPr>
          <a:xfrm>
            <a:off x="500110" y="1673057"/>
            <a:ext cx="2368926" cy="304703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Placeholder 13" descr="A person smiling at camera&#10;&#10;Description automatically generated">
            <a:extLst>
              <a:ext uri="{FF2B5EF4-FFF2-40B4-BE49-F238E27FC236}">
                <a16:creationId xmlns:a16="http://schemas.microsoft.com/office/drawing/2014/main" id="{3514A0FA-90FD-56E8-F6FC-03396423C66E}"/>
              </a:ext>
            </a:extLst>
          </p:cNvPr>
          <p:cNvPicPr>
            <a:picLocks noGrp="1" noChangeAspect="1"/>
          </p:cNvPicPr>
          <p:nvPr>
            <p:ph type="pic" sz="quarter" idx="11"/>
          </p:nvPr>
        </p:nvPicPr>
        <p:blipFill>
          <a:blip r:embed="rId4"/>
          <a:srcRect l="12845" r="12845"/>
          <a:stretch>
            <a:fillRect/>
          </a:stretch>
        </p:blipFill>
        <p:spPr>
          <a:xfrm>
            <a:off x="4586706" y="1673057"/>
            <a:ext cx="2368926" cy="304703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8" name="Text Placeholder 7">
            <a:extLst>
              <a:ext uri="{FF2B5EF4-FFF2-40B4-BE49-F238E27FC236}">
                <a16:creationId xmlns:a16="http://schemas.microsoft.com/office/drawing/2014/main" id="{72C0C240-A224-F78C-DBA6-7D9AC1A15EDB}"/>
              </a:ext>
            </a:extLst>
          </p:cNvPr>
          <p:cNvSpPr>
            <a:spLocks noGrp="1"/>
          </p:cNvSpPr>
          <p:nvPr>
            <p:ph type="body" sz="quarter" idx="13"/>
          </p:nvPr>
        </p:nvSpPr>
        <p:spPr>
          <a:xfrm>
            <a:off x="709839" y="4910285"/>
            <a:ext cx="3018593" cy="860373"/>
          </a:xfrm>
        </p:spPr>
        <p:txBody>
          <a:bodyPr/>
          <a:lstStyle/>
          <a:p>
            <a:pPr algn="l">
              <a:lnSpc>
                <a:spcPct val="100000"/>
              </a:lnSpc>
              <a:spcBef>
                <a:spcPts val="0"/>
              </a:spcBef>
              <a:buClr>
                <a:srgbClr val="000000"/>
              </a:buClr>
              <a:buSzPts val="2400"/>
            </a:pPr>
            <a:r>
              <a:rPr lang="en-US" sz="1400" b="1" dirty="0">
                <a:solidFill>
                  <a:schemeClr val="dk1"/>
                </a:solidFill>
                <a:cs typeface="Roboto" panose="02000000000000000000" pitchFamily="2" charset="0"/>
                <a:sym typeface="Arial"/>
              </a:rPr>
              <a:t>Tanya Anderson</a:t>
            </a:r>
            <a:endParaRPr lang="en-US" sz="1400" dirty="0">
              <a:solidFill>
                <a:srgbClr val="000000"/>
              </a:solidFill>
              <a:cs typeface="Roboto" panose="02000000000000000000" pitchFamily="2" charset="0"/>
              <a:sym typeface="Arial"/>
            </a:endParaRPr>
          </a:p>
          <a:p>
            <a:pPr algn="l">
              <a:lnSpc>
                <a:spcPct val="100000"/>
              </a:lnSpc>
              <a:spcBef>
                <a:spcPts val="0"/>
              </a:spcBef>
              <a:buClr>
                <a:srgbClr val="000000"/>
              </a:buClr>
              <a:buSzPts val="2000"/>
            </a:pPr>
            <a:r>
              <a:rPr lang="en-US" dirty="0">
                <a:solidFill>
                  <a:schemeClr val="dk1"/>
                </a:solidFill>
                <a:cs typeface="Roboto" panose="02000000000000000000" pitchFamily="2" charset="0"/>
                <a:sym typeface="Arial"/>
              </a:rPr>
              <a:t>Associate Director</a:t>
            </a:r>
            <a:endParaRPr lang="en-US" dirty="0">
              <a:solidFill>
                <a:srgbClr val="000000"/>
              </a:solidFill>
              <a:cs typeface="Roboto" panose="02000000000000000000" pitchFamily="2" charset="0"/>
              <a:sym typeface="Arial"/>
            </a:endParaRPr>
          </a:p>
          <a:p>
            <a:pPr algn="l">
              <a:lnSpc>
                <a:spcPct val="100000"/>
              </a:lnSpc>
              <a:spcBef>
                <a:spcPts val="0"/>
              </a:spcBef>
              <a:buClr>
                <a:srgbClr val="000000"/>
              </a:buClr>
              <a:buSzPts val="2000"/>
            </a:pPr>
            <a:r>
              <a:rPr lang="en-US" dirty="0">
                <a:solidFill>
                  <a:schemeClr val="dk1"/>
                </a:solidFill>
                <a:cs typeface="Roboto" panose="02000000000000000000" pitchFamily="2" charset="0"/>
                <a:sym typeface="Arial"/>
              </a:rPr>
              <a:t>Center for Effective Public Policy</a:t>
            </a:r>
            <a:endParaRPr lang="en-US" dirty="0">
              <a:solidFill>
                <a:srgbClr val="000000"/>
              </a:solidFill>
              <a:cs typeface="Roboto" panose="02000000000000000000" pitchFamily="2" charset="0"/>
              <a:sym typeface="Arial"/>
            </a:endParaRPr>
          </a:p>
          <a:p>
            <a:endParaRPr lang="en-US" dirty="0"/>
          </a:p>
        </p:txBody>
      </p:sp>
      <p:sp>
        <p:nvSpPr>
          <p:cNvPr id="9" name="Text Placeholder 8">
            <a:extLst>
              <a:ext uri="{FF2B5EF4-FFF2-40B4-BE49-F238E27FC236}">
                <a16:creationId xmlns:a16="http://schemas.microsoft.com/office/drawing/2014/main" id="{7438766C-F86C-834A-E9A0-79A151EC9347}"/>
              </a:ext>
            </a:extLst>
          </p:cNvPr>
          <p:cNvSpPr>
            <a:spLocks noGrp="1"/>
          </p:cNvSpPr>
          <p:nvPr>
            <p:ph type="body" sz="quarter" idx="14"/>
          </p:nvPr>
        </p:nvSpPr>
        <p:spPr>
          <a:xfrm>
            <a:off x="4863549" y="4882640"/>
            <a:ext cx="3018593" cy="779257"/>
          </a:xfrm>
        </p:spPr>
        <p:txBody>
          <a:bodyPr/>
          <a:lstStyle/>
          <a:p>
            <a:pPr algn="l">
              <a:lnSpc>
                <a:spcPct val="100000"/>
              </a:lnSpc>
              <a:spcBef>
                <a:spcPts val="0"/>
              </a:spcBef>
              <a:buClr>
                <a:srgbClr val="000000"/>
              </a:buClr>
              <a:buSzPts val="2400"/>
            </a:pPr>
            <a:r>
              <a:rPr lang="en-US" sz="1400" b="1" dirty="0">
                <a:solidFill>
                  <a:schemeClr val="dk1"/>
                </a:solidFill>
                <a:cs typeface="Roboto" panose="02000000000000000000" pitchFamily="2" charset="0"/>
                <a:sym typeface="Arial"/>
              </a:rPr>
              <a:t>Denise </a:t>
            </a:r>
            <a:r>
              <a:rPr lang="en-US" sz="1400" b="1" dirty="0" err="1">
                <a:solidFill>
                  <a:schemeClr val="dk1"/>
                </a:solidFill>
                <a:cs typeface="Roboto" panose="02000000000000000000" pitchFamily="2" charset="0"/>
                <a:sym typeface="Arial"/>
              </a:rPr>
              <a:t>Symdon</a:t>
            </a:r>
            <a:endParaRPr lang="en-US" sz="1400" dirty="0">
              <a:solidFill>
                <a:srgbClr val="000000"/>
              </a:solidFill>
              <a:cs typeface="Roboto" panose="02000000000000000000" pitchFamily="2" charset="0"/>
              <a:sym typeface="Arial"/>
            </a:endParaRPr>
          </a:p>
          <a:p>
            <a:pPr algn="l">
              <a:lnSpc>
                <a:spcPct val="100000"/>
              </a:lnSpc>
              <a:spcBef>
                <a:spcPts val="0"/>
              </a:spcBef>
              <a:buClr>
                <a:srgbClr val="000000"/>
              </a:buClr>
              <a:buSzPts val="2000"/>
            </a:pPr>
            <a:r>
              <a:rPr lang="en-US" dirty="0">
                <a:solidFill>
                  <a:schemeClr val="dk1"/>
                </a:solidFill>
                <a:cs typeface="Roboto" panose="02000000000000000000" pitchFamily="2" charset="0"/>
                <a:sym typeface="Arial"/>
              </a:rPr>
              <a:t>Senior Manager</a:t>
            </a:r>
            <a:endParaRPr lang="en-US" dirty="0">
              <a:cs typeface="Roboto" panose="02000000000000000000" pitchFamily="2" charset="0"/>
            </a:endParaRPr>
          </a:p>
          <a:p>
            <a:pPr algn="l">
              <a:lnSpc>
                <a:spcPct val="100000"/>
              </a:lnSpc>
              <a:spcBef>
                <a:spcPts val="0"/>
              </a:spcBef>
              <a:buClr>
                <a:srgbClr val="000000"/>
              </a:buClr>
              <a:buSzPts val="2000"/>
            </a:pPr>
            <a:r>
              <a:rPr lang="en-US" dirty="0">
                <a:solidFill>
                  <a:schemeClr val="dk1"/>
                </a:solidFill>
                <a:cs typeface="Roboto" panose="02000000000000000000" pitchFamily="2" charset="0"/>
                <a:sym typeface="Arial"/>
              </a:rPr>
              <a:t>Center for Effective Public Policy</a:t>
            </a:r>
            <a:endParaRPr lang="en-US" sz="1000" dirty="0">
              <a:solidFill>
                <a:srgbClr val="000000"/>
              </a:solidFill>
              <a:cs typeface="Roboto" panose="02000000000000000000" pitchFamily="2" charset="0"/>
              <a:sym typeface="Arial"/>
            </a:endParaRPr>
          </a:p>
          <a:p>
            <a:endParaRPr lang="en-US" dirty="0">
              <a:cs typeface="Roboto" panose="02000000000000000000" pitchFamily="2" charset="0"/>
            </a:endParaRPr>
          </a:p>
        </p:txBody>
      </p:sp>
      <p:sp>
        <p:nvSpPr>
          <p:cNvPr id="10" name="Text Placeholder 9">
            <a:extLst>
              <a:ext uri="{FF2B5EF4-FFF2-40B4-BE49-F238E27FC236}">
                <a16:creationId xmlns:a16="http://schemas.microsoft.com/office/drawing/2014/main" id="{F90514E3-19FC-9577-AF61-013A6460338C}"/>
              </a:ext>
            </a:extLst>
          </p:cNvPr>
          <p:cNvSpPr>
            <a:spLocks noGrp="1"/>
          </p:cNvSpPr>
          <p:nvPr>
            <p:ph type="body" sz="quarter" idx="15"/>
          </p:nvPr>
        </p:nvSpPr>
        <p:spPr>
          <a:xfrm>
            <a:off x="8673299" y="4882640"/>
            <a:ext cx="3018593" cy="860373"/>
          </a:xfrm>
        </p:spPr>
        <p:txBody>
          <a:bodyPr/>
          <a:lstStyle/>
          <a:p>
            <a:pPr algn="l">
              <a:lnSpc>
                <a:spcPct val="100000"/>
              </a:lnSpc>
              <a:spcBef>
                <a:spcPts val="0"/>
              </a:spcBef>
              <a:buClr>
                <a:srgbClr val="000000"/>
              </a:buClr>
              <a:buSzPts val="2000"/>
            </a:pPr>
            <a:r>
              <a:rPr lang="en-US" sz="1400" b="1" dirty="0">
                <a:solidFill>
                  <a:schemeClr val="dk1"/>
                </a:solidFill>
                <a:cs typeface="Roboto" panose="02000000000000000000" pitchFamily="2" charset="0"/>
                <a:sym typeface="Arial"/>
              </a:rPr>
              <a:t>Michael Beltran</a:t>
            </a:r>
          </a:p>
          <a:p>
            <a:pPr algn="l">
              <a:lnSpc>
                <a:spcPct val="100000"/>
              </a:lnSpc>
              <a:spcBef>
                <a:spcPts val="0"/>
              </a:spcBef>
              <a:buClr>
                <a:srgbClr val="000000"/>
              </a:buClr>
              <a:buSzPts val="2000"/>
            </a:pPr>
            <a:r>
              <a:rPr lang="en-US" dirty="0">
                <a:solidFill>
                  <a:schemeClr val="dk1"/>
                </a:solidFill>
                <a:cs typeface="Roboto" panose="02000000000000000000" pitchFamily="2" charset="0"/>
                <a:sym typeface="Arial"/>
              </a:rPr>
              <a:t>Justice Policy Consultant</a:t>
            </a:r>
            <a:endParaRPr lang="en-US" sz="1000" dirty="0">
              <a:solidFill>
                <a:srgbClr val="000000"/>
              </a:solidFill>
              <a:cs typeface="Roboto" panose="02000000000000000000" pitchFamily="2" charset="0"/>
              <a:sym typeface="Arial"/>
            </a:endParaRPr>
          </a:p>
          <a:p>
            <a:endParaRPr lang="en-US" dirty="0">
              <a:cs typeface="Roboto" panose="02000000000000000000" pitchFamily="2" charset="0"/>
            </a:endParaRPr>
          </a:p>
        </p:txBody>
      </p:sp>
      <p:sp>
        <p:nvSpPr>
          <p:cNvPr id="133" name="Google Shape;133;p3"/>
          <p:cNvSpPr txBox="1"/>
          <p:nvPr/>
        </p:nvSpPr>
        <p:spPr>
          <a:xfrm>
            <a:off x="8967703" y="-567273"/>
            <a:ext cx="45719" cy="307736"/>
          </a:xfrm>
          <a:prstGeom prst="rect">
            <a:avLst/>
          </a:prstGeom>
          <a:noFill/>
          <a:ln>
            <a:noFill/>
          </a:ln>
        </p:spPr>
        <p:txBody>
          <a:bodyPr spcFirstLastPara="1" wrap="square" lIns="91425" tIns="45700" rIns="91425" bIns="45700" anchor="t" anchorCtr="0">
            <a:spAutoFit/>
          </a:bodyPr>
          <a:lstStyle/>
          <a:p>
            <a:endParaRPr sz="1400" dirty="0">
              <a:solidFill>
                <a:srgbClr val="000000"/>
              </a:solidFill>
              <a:latin typeface="Arial"/>
              <a:ea typeface="Arial"/>
              <a:cs typeface="Arial"/>
              <a:sym typeface="Arial"/>
            </a:endParaRPr>
          </a:p>
        </p:txBody>
      </p:sp>
      <p:pic>
        <p:nvPicPr>
          <p:cNvPr id="2" name="Picture 1" descr="A person in a blue suit&#10;&#10;Description automatically generated">
            <a:extLst>
              <a:ext uri="{FF2B5EF4-FFF2-40B4-BE49-F238E27FC236}">
                <a16:creationId xmlns:a16="http://schemas.microsoft.com/office/drawing/2014/main" id="{2096AE11-D38D-263D-9051-5B3178220B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40214" y="1673057"/>
            <a:ext cx="2603090" cy="304703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59B6E0-0FA3-1FAF-98EB-F742F609CA22}"/>
              </a:ext>
            </a:extLst>
          </p:cNvPr>
          <p:cNvSpPr>
            <a:spLocks noGrp="1"/>
          </p:cNvSpPr>
          <p:nvPr>
            <p:ph type="title"/>
          </p:nvPr>
        </p:nvSpPr>
        <p:spPr/>
        <p:txBody>
          <a:bodyPr>
            <a:normAutofit/>
          </a:bodyPr>
          <a:lstStyle/>
          <a:p>
            <a:r>
              <a:rPr lang="en-US" sz="4000" dirty="0"/>
              <a:t>Responding to Non-Compliance</a:t>
            </a:r>
          </a:p>
        </p:txBody>
      </p:sp>
      <p:sp>
        <p:nvSpPr>
          <p:cNvPr id="3" name="Text Placeholder 2">
            <a:extLst>
              <a:ext uri="{FF2B5EF4-FFF2-40B4-BE49-F238E27FC236}">
                <a16:creationId xmlns:a16="http://schemas.microsoft.com/office/drawing/2014/main" id="{F8D8AD60-F16A-47B5-6333-C14797B312EF}"/>
              </a:ext>
            </a:extLst>
          </p:cNvPr>
          <p:cNvSpPr>
            <a:spLocks noGrp="1"/>
          </p:cNvSpPr>
          <p:nvPr>
            <p:ph idx="1"/>
          </p:nvPr>
        </p:nvSpPr>
        <p:spPr/>
        <p:txBody>
          <a:bodyPr>
            <a:normAutofit/>
          </a:bodyPr>
          <a:lstStyle/>
          <a:p>
            <a:pPr marL="342900" indent="-342900" defTabSz="914400">
              <a:lnSpc>
                <a:spcPct val="124000"/>
              </a:lnSpc>
              <a:spcBef>
                <a:spcPts val="0"/>
              </a:spcBef>
            </a:pPr>
            <a:r>
              <a:rPr lang="en-US" sz="2800" dirty="0">
                <a:cs typeface="Roboto" panose="02000000000000000000" pitchFamily="2" charset="0"/>
              </a:rPr>
              <a:t>Use a violation response matrix.</a:t>
            </a:r>
          </a:p>
          <a:p>
            <a:pPr marL="342900" indent="-342900" defTabSz="914400">
              <a:lnSpc>
                <a:spcPct val="124000"/>
              </a:lnSpc>
              <a:spcBef>
                <a:spcPts val="0"/>
              </a:spcBef>
            </a:pPr>
            <a:r>
              <a:rPr lang="en-US" sz="2800" dirty="0">
                <a:cs typeface="Roboto" panose="02000000000000000000" pitchFamily="2" charset="0"/>
              </a:rPr>
              <a:t>Understand that relapse is part of the change process. </a:t>
            </a:r>
          </a:p>
          <a:p>
            <a:pPr marL="342900" indent="-342900" defTabSz="914400">
              <a:lnSpc>
                <a:spcPct val="124000"/>
              </a:lnSpc>
              <a:spcBef>
                <a:spcPts val="0"/>
              </a:spcBef>
            </a:pPr>
            <a:r>
              <a:rPr lang="en-US" sz="2800" dirty="0">
                <a:cs typeface="Roboto" panose="02000000000000000000" pitchFamily="2" charset="0"/>
              </a:rPr>
              <a:t>Don’t ignore non-compliant behavior but respond to an issue at the lowest possible level.</a:t>
            </a:r>
          </a:p>
          <a:p>
            <a:pPr marL="342900" indent="-342900" defTabSz="914400">
              <a:lnSpc>
                <a:spcPct val="124000"/>
              </a:lnSpc>
              <a:spcBef>
                <a:spcPts val="0"/>
              </a:spcBef>
            </a:pPr>
            <a:r>
              <a:rPr lang="en-US" sz="2800" dirty="0">
                <a:cs typeface="Roboto" panose="02000000000000000000" pitchFamily="2" charset="0"/>
              </a:rPr>
              <a:t>Responses to non-compliance do not need to be harsh to be effective.</a:t>
            </a:r>
          </a:p>
          <a:p>
            <a:pPr marL="342900" indent="-342900" defTabSz="914400">
              <a:lnSpc>
                <a:spcPct val="124000"/>
              </a:lnSpc>
              <a:spcBef>
                <a:spcPts val="0"/>
              </a:spcBef>
            </a:pPr>
            <a:r>
              <a:rPr lang="en-US" sz="2800" dirty="0">
                <a:cs typeface="Roboto" panose="02000000000000000000" pitchFamily="2" charset="0"/>
              </a:rPr>
              <a:t>Don’t overload individuals with expectations that they can’t possibly meet successfully. </a:t>
            </a:r>
          </a:p>
          <a:p>
            <a:endParaRPr lang="en-US" sz="2800" dirty="0"/>
          </a:p>
          <a:p>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2953127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3F20A-F4CA-4BA4-B0C0-A02B858229C1}"/>
              </a:ext>
            </a:extLst>
          </p:cNvPr>
          <p:cNvSpPr>
            <a:spLocks noGrp="1"/>
          </p:cNvSpPr>
          <p:nvPr>
            <p:ph type="title"/>
          </p:nvPr>
        </p:nvSpPr>
        <p:spPr/>
        <p:txBody>
          <a:bodyPr>
            <a:normAutofit/>
          </a:bodyPr>
          <a:lstStyle/>
          <a:p>
            <a:r>
              <a:rPr lang="en-US" sz="4000" dirty="0"/>
              <a:t>Levels of Non-Compliance</a:t>
            </a:r>
          </a:p>
        </p:txBody>
      </p:sp>
      <p:graphicFrame>
        <p:nvGraphicFramePr>
          <p:cNvPr id="5" name="Table 5">
            <a:extLst>
              <a:ext uri="{FF2B5EF4-FFF2-40B4-BE49-F238E27FC236}">
                <a16:creationId xmlns:a16="http://schemas.microsoft.com/office/drawing/2014/main" id="{B9B87B3C-25D7-4A09-89D5-84B12E6DF8B8}"/>
              </a:ext>
            </a:extLst>
          </p:cNvPr>
          <p:cNvGraphicFramePr>
            <a:graphicFrameLocks noGrp="1"/>
          </p:cNvGraphicFramePr>
          <p:nvPr>
            <p:ph idx="1"/>
            <p:extLst>
              <p:ext uri="{D42A27DB-BD31-4B8C-83A1-F6EECF244321}">
                <p14:modId xmlns:p14="http://schemas.microsoft.com/office/powerpoint/2010/main" val="382367672"/>
              </p:ext>
            </p:extLst>
          </p:nvPr>
        </p:nvGraphicFramePr>
        <p:xfrm>
          <a:off x="554926" y="1266928"/>
          <a:ext cx="11017045" cy="4797202"/>
        </p:xfrm>
        <a:graphic>
          <a:graphicData uri="http://schemas.openxmlformats.org/drawingml/2006/table">
            <a:tbl>
              <a:tblPr firstRow="1" bandRow="1">
                <a:tableStyleId>{5C22544A-7EE6-4342-B048-85BDC9FD1C3A}</a:tableStyleId>
              </a:tblPr>
              <a:tblGrid>
                <a:gridCol w="3707869">
                  <a:extLst>
                    <a:ext uri="{9D8B030D-6E8A-4147-A177-3AD203B41FA5}">
                      <a16:colId xmlns:a16="http://schemas.microsoft.com/office/drawing/2014/main" val="4226082726"/>
                    </a:ext>
                  </a:extLst>
                </a:gridCol>
                <a:gridCol w="3654588">
                  <a:extLst>
                    <a:ext uri="{9D8B030D-6E8A-4147-A177-3AD203B41FA5}">
                      <a16:colId xmlns:a16="http://schemas.microsoft.com/office/drawing/2014/main" val="3942157111"/>
                    </a:ext>
                  </a:extLst>
                </a:gridCol>
                <a:gridCol w="3654588">
                  <a:extLst>
                    <a:ext uri="{9D8B030D-6E8A-4147-A177-3AD203B41FA5}">
                      <a16:colId xmlns:a16="http://schemas.microsoft.com/office/drawing/2014/main" val="1388477751"/>
                    </a:ext>
                  </a:extLst>
                </a:gridCol>
              </a:tblGrid>
              <a:tr h="1586559">
                <a:tc gridSpan="3">
                  <a:txBody>
                    <a:bodyPr/>
                    <a:lstStyle/>
                    <a:p>
                      <a:pPr algn="ctr"/>
                      <a:r>
                        <a:rPr lang="en-US" sz="3200" dirty="0">
                          <a:latin typeface="Roboto" panose="02000000000000000000" pitchFamily="2" charset="0"/>
                          <a:ea typeface="Roboto" panose="02000000000000000000" pitchFamily="2" charset="0"/>
                          <a:cs typeface="Roboto" panose="02000000000000000000" pitchFamily="2" charset="0"/>
                        </a:rPr>
                        <a:t>Levels of Non-Compliance</a:t>
                      </a: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57303459"/>
                  </a:ext>
                </a:extLst>
              </a:tr>
              <a:tr h="719876">
                <a:tc>
                  <a:txBody>
                    <a:bodyPr/>
                    <a:lstStyle/>
                    <a:p>
                      <a:pPr algn="ctr"/>
                      <a:r>
                        <a:rPr lang="en-US" sz="2000" b="1" dirty="0">
                          <a:latin typeface="Roboto" panose="02000000000000000000" pitchFamily="2" charset="0"/>
                          <a:ea typeface="Roboto" panose="02000000000000000000" pitchFamily="2" charset="0"/>
                          <a:cs typeface="Roboto" panose="02000000000000000000" pitchFamily="2" charset="0"/>
                        </a:rPr>
                        <a:t>Infractions</a:t>
                      </a:r>
                    </a:p>
                  </a:txBody>
                  <a:tcPr anchor="ctr"/>
                </a:tc>
                <a:tc>
                  <a:txBody>
                    <a:bodyPr/>
                    <a:lstStyle/>
                    <a:p>
                      <a:pPr algn="ctr"/>
                      <a:r>
                        <a:rPr lang="en-US" sz="2000" b="1" dirty="0">
                          <a:latin typeface="Roboto" panose="02000000000000000000" pitchFamily="2" charset="0"/>
                          <a:ea typeface="Roboto" panose="02000000000000000000" pitchFamily="2" charset="0"/>
                          <a:cs typeface="Roboto" panose="02000000000000000000" pitchFamily="2" charset="0"/>
                        </a:rPr>
                        <a:t>Moderate Violation</a:t>
                      </a:r>
                    </a:p>
                  </a:txBody>
                  <a:tcPr anchor="ctr"/>
                </a:tc>
                <a:tc>
                  <a:txBody>
                    <a:bodyPr/>
                    <a:lstStyle/>
                    <a:p>
                      <a:pPr algn="ctr"/>
                      <a:r>
                        <a:rPr lang="en-US" sz="2000" b="1" dirty="0">
                          <a:latin typeface="Roboto" panose="02000000000000000000" pitchFamily="2" charset="0"/>
                          <a:ea typeface="Roboto" panose="02000000000000000000" pitchFamily="2" charset="0"/>
                          <a:cs typeface="Roboto" panose="02000000000000000000" pitchFamily="2" charset="0"/>
                        </a:rPr>
                        <a:t>Severe Violation</a:t>
                      </a:r>
                    </a:p>
                  </a:txBody>
                  <a:tcPr anchor="ctr"/>
                </a:tc>
                <a:extLst>
                  <a:ext uri="{0D108BD9-81ED-4DB2-BD59-A6C34878D82A}">
                    <a16:rowId xmlns:a16="http://schemas.microsoft.com/office/drawing/2014/main" val="3262715854"/>
                  </a:ext>
                </a:extLst>
              </a:tr>
              <a:tr h="2490767">
                <a:tc>
                  <a:txBody>
                    <a:bodyPr/>
                    <a:lstStyle/>
                    <a:p>
                      <a:r>
                        <a:rPr lang="en-US" sz="1900" dirty="0">
                          <a:latin typeface="Roboto" panose="02000000000000000000" pitchFamily="2" charset="0"/>
                          <a:ea typeface="Roboto" panose="02000000000000000000" pitchFamily="2" charset="0"/>
                          <a:cs typeface="Roboto" panose="02000000000000000000" pitchFamily="2" charset="0"/>
                        </a:rPr>
                        <a:t>Generally, it involves violations that show a lapse in judgment and do not cause harm to others.</a:t>
                      </a:r>
                    </a:p>
                  </a:txBody>
                  <a:tcPr/>
                </a:tc>
                <a:tc>
                  <a:txBody>
                    <a:bodyPr/>
                    <a:lstStyle/>
                    <a:p>
                      <a:r>
                        <a:rPr lang="en-US" sz="1900" dirty="0">
                          <a:latin typeface="Roboto" panose="02000000000000000000" pitchFamily="2" charset="0"/>
                          <a:ea typeface="Roboto" panose="02000000000000000000" pitchFamily="2" charset="0"/>
                          <a:cs typeface="Roboto" panose="02000000000000000000" pitchFamily="2" charset="0"/>
                        </a:rPr>
                        <a:t>Violations that appear to show a disregard for court orders and probation or pretrial supervision but did not cause harm or potential harm to others.</a:t>
                      </a:r>
                    </a:p>
                  </a:txBody>
                  <a:tcPr/>
                </a:tc>
                <a:tc>
                  <a:txBody>
                    <a:bodyPr/>
                    <a:lstStyle/>
                    <a:p>
                      <a:r>
                        <a:rPr lang="en-US" sz="1900" dirty="0">
                          <a:latin typeface="Roboto" panose="02000000000000000000" pitchFamily="2" charset="0"/>
                          <a:ea typeface="Roboto" panose="02000000000000000000" pitchFamily="2" charset="0"/>
                          <a:cs typeface="Roboto" panose="02000000000000000000" pitchFamily="2" charset="0"/>
                        </a:rPr>
                        <a:t>Violations that appear to show a willful and/or repeated disregard for court orders, probation supervision, pretrial supervision, and/or violations which cause or present a risk of harm to the client or others.</a:t>
                      </a:r>
                    </a:p>
                  </a:txBody>
                  <a:tcPr/>
                </a:tc>
                <a:extLst>
                  <a:ext uri="{0D108BD9-81ED-4DB2-BD59-A6C34878D82A}">
                    <a16:rowId xmlns:a16="http://schemas.microsoft.com/office/drawing/2014/main" val="836134667"/>
                  </a:ext>
                </a:extLst>
              </a:tr>
            </a:tbl>
          </a:graphicData>
        </a:graphic>
      </p:graphicFrame>
    </p:spTree>
    <p:extLst>
      <p:ext uri="{BB962C8B-B14F-4D97-AF65-F5344CB8AC3E}">
        <p14:creationId xmlns:p14="http://schemas.microsoft.com/office/powerpoint/2010/main" val="3491085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37FCD7-107D-CE1B-9DBA-E893B985C57B}"/>
              </a:ext>
            </a:extLst>
          </p:cNvPr>
          <p:cNvSpPr>
            <a:spLocks noGrp="1"/>
          </p:cNvSpPr>
          <p:nvPr>
            <p:ph type="body" sz="quarter" idx="10"/>
          </p:nvPr>
        </p:nvSpPr>
        <p:spPr/>
        <p:txBody>
          <a:bodyPr/>
          <a:lstStyle/>
          <a:p>
            <a:r>
              <a:rPr lang="en-US" dirty="0"/>
              <a:t>Values, Vision, and Mission</a:t>
            </a:r>
          </a:p>
        </p:txBody>
      </p:sp>
      <p:sp>
        <p:nvSpPr>
          <p:cNvPr id="3" name="Title 2">
            <a:extLst>
              <a:ext uri="{FF2B5EF4-FFF2-40B4-BE49-F238E27FC236}">
                <a16:creationId xmlns:a16="http://schemas.microsoft.com/office/drawing/2014/main" id="{B518C5C8-423A-1946-31F9-7A333680355E}"/>
              </a:ext>
            </a:extLst>
          </p:cNvPr>
          <p:cNvSpPr>
            <a:spLocks noGrp="1"/>
          </p:cNvSpPr>
          <p:nvPr>
            <p:ph type="title"/>
          </p:nvPr>
        </p:nvSpPr>
        <p:spPr/>
        <p:txBody>
          <a:bodyPr>
            <a:normAutofit/>
          </a:bodyPr>
          <a:lstStyle/>
          <a:p>
            <a:r>
              <a:rPr lang="en-US" sz="4000" dirty="0"/>
              <a:t>Ensuring a Solid Foundation</a:t>
            </a:r>
          </a:p>
        </p:txBody>
      </p:sp>
    </p:spTree>
    <p:extLst>
      <p:ext uri="{BB962C8B-B14F-4D97-AF65-F5344CB8AC3E}">
        <p14:creationId xmlns:p14="http://schemas.microsoft.com/office/powerpoint/2010/main" val="3020015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2972B4-FBBA-CCEF-DFFE-E290DA76FBA4}"/>
              </a:ext>
            </a:extLst>
          </p:cNvPr>
          <p:cNvSpPr>
            <a:spLocks noGrp="1"/>
          </p:cNvSpPr>
          <p:nvPr>
            <p:ph sz="half" idx="1"/>
          </p:nvPr>
        </p:nvSpPr>
        <p:spPr>
          <a:xfrm>
            <a:off x="553066" y="2300751"/>
            <a:ext cx="4515853" cy="2907116"/>
          </a:xfrm>
        </p:spPr>
        <p:txBody>
          <a:bodyPr>
            <a:normAutofit/>
          </a:bodyPr>
          <a:lstStyle/>
          <a:p>
            <a:pPr marL="114297" indent="0">
              <a:buNone/>
            </a:pPr>
            <a:r>
              <a:rPr lang="en-US" dirty="0"/>
              <a:t>Effective teams articulate their vision, mission, and values to establish a clear direction and focus for achieving their desired results. </a:t>
            </a:r>
          </a:p>
        </p:txBody>
      </p:sp>
      <p:pic>
        <p:nvPicPr>
          <p:cNvPr id="5" name="Picture 4">
            <a:extLst>
              <a:ext uri="{FF2B5EF4-FFF2-40B4-BE49-F238E27FC236}">
                <a16:creationId xmlns:a16="http://schemas.microsoft.com/office/drawing/2014/main" id="{CD17FB1B-C783-9FF7-B362-B7238B2F7911}"/>
              </a:ext>
            </a:extLst>
          </p:cNvPr>
          <p:cNvPicPr>
            <a:picLocks noChangeAspect="1"/>
          </p:cNvPicPr>
          <p:nvPr/>
        </p:nvPicPr>
        <p:blipFill rotWithShape="1">
          <a:blip r:embed="rId3"/>
          <a:srcRect r="41947" b="-1"/>
          <a:stretch/>
        </p:blipFill>
        <p:spPr>
          <a:xfrm>
            <a:off x="6383384" y="1691643"/>
            <a:ext cx="3959181" cy="4552381"/>
          </a:xfrm>
          <a:prstGeom prst="rect">
            <a:avLst/>
          </a:prstGeom>
          <a:noFill/>
        </p:spPr>
      </p:pic>
      <p:sp>
        <p:nvSpPr>
          <p:cNvPr id="2" name="Title 1">
            <a:extLst>
              <a:ext uri="{FF2B5EF4-FFF2-40B4-BE49-F238E27FC236}">
                <a16:creationId xmlns:a16="http://schemas.microsoft.com/office/drawing/2014/main" id="{925B9F8D-D68B-0002-E197-727A577283F1}"/>
              </a:ext>
            </a:extLst>
          </p:cNvPr>
          <p:cNvSpPr>
            <a:spLocks noGrp="1"/>
          </p:cNvSpPr>
          <p:nvPr>
            <p:ph type="title"/>
          </p:nvPr>
        </p:nvSpPr>
        <p:spPr>
          <a:xfrm>
            <a:off x="553065" y="305124"/>
            <a:ext cx="9789499" cy="922115"/>
          </a:xfrm>
        </p:spPr>
        <p:txBody>
          <a:bodyPr wrap="square" anchor="b">
            <a:normAutofit/>
          </a:bodyPr>
          <a:lstStyle/>
          <a:p>
            <a:r>
              <a:rPr lang="en-US" sz="4000" dirty="0"/>
              <a:t>Vision, Mission, and Values</a:t>
            </a:r>
          </a:p>
        </p:txBody>
      </p:sp>
    </p:spTree>
    <p:extLst>
      <p:ext uri="{BB962C8B-B14F-4D97-AF65-F5344CB8AC3E}">
        <p14:creationId xmlns:p14="http://schemas.microsoft.com/office/powerpoint/2010/main" val="1995286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2B57D-6319-5EAE-F8C4-9C342DBB6D6F}"/>
              </a:ext>
            </a:extLst>
          </p:cNvPr>
          <p:cNvSpPr>
            <a:spLocks noGrp="1"/>
          </p:cNvSpPr>
          <p:nvPr>
            <p:ph sz="half" idx="1"/>
          </p:nvPr>
        </p:nvSpPr>
        <p:spPr>
          <a:xfrm>
            <a:off x="544741" y="1523907"/>
            <a:ext cx="3959180" cy="4552381"/>
          </a:xfrm>
        </p:spPr>
        <p:txBody>
          <a:bodyPr>
            <a:normAutofit/>
          </a:bodyPr>
          <a:lstStyle/>
          <a:p>
            <a:pPr marL="285744" indent="-285744">
              <a:buClr>
                <a:schemeClr val="tx1"/>
              </a:buClr>
            </a:pPr>
            <a:r>
              <a:rPr lang="en-US" dirty="0"/>
              <a:t>Human Dignity</a:t>
            </a:r>
          </a:p>
          <a:p>
            <a:pPr marL="285744" indent="-285744">
              <a:buClr>
                <a:schemeClr val="tx1"/>
              </a:buClr>
            </a:pPr>
            <a:r>
              <a:rPr lang="en-US" dirty="0"/>
              <a:t>Collaboration </a:t>
            </a:r>
          </a:p>
          <a:p>
            <a:pPr marL="285744" indent="-285744">
              <a:buClr>
                <a:schemeClr val="tx1"/>
              </a:buClr>
            </a:pPr>
            <a:r>
              <a:rPr lang="en-US" dirty="0"/>
              <a:t>Compassion </a:t>
            </a:r>
          </a:p>
          <a:p>
            <a:pPr marL="285744" indent="-285744">
              <a:buClr>
                <a:schemeClr val="tx1"/>
              </a:buClr>
            </a:pPr>
            <a:r>
              <a:rPr lang="en-US" dirty="0"/>
              <a:t>Equity </a:t>
            </a:r>
          </a:p>
          <a:p>
            <a:pPr marL="285744" indent="-285744">
              <a:buClr>
                <a:schemeClr val="tx1"/>
              </a:buClr>
            </a:pPr>
            <a:r>
              <a:rPr lang="en-US" dirty="0"/>
              <a:t>Fairness </a:t>
            </a:r>
          </a:p>
          <a:p>
            <a:pPr marL="285744" indent="-285744">
              <a:buClr>
                <a:schemeClr val="tx1"/>
              </a:buClr>
            </a:pPr>
            <a:r>
              <a:rPr lang="en-US" dirty="0"/>
              <a:t>Integrity </a:t>
            </a:r>
          </a:p>
          <a:p>
            <a:pPr marL="285744" indent="-285744">
              <a:buClr>
                <a:schemeClr val="tx1"/>
              </a:buClr>
            </a:pPr>
            <a:r>
              <a:rPr lang="en-US" dirty="0"/>
              <a:t>Consistency</a:t>
            </a:r>
          </a:p>
          <a:p>
            <a:pPr marL="285744" indent="-285744">
              <a:buClr>
                <a:schemeClr val="tx1"/>
              </a:buClr>
            </a:pPr>
            <a:r>
              <a:rPr lang="en-US" dirty="0"/>
              <a:t>Respect </a:t>
            </a:r>
          </a:p>
          <a:p>
            <a:pPr marL="285744" indent="-285744">
              <a:buClr>
                <a:schemeClr val="tx1"/>
              </a:buClr>
            </a:pPr>
            <a:r>
              <a:rPr lang="en-US" dirty="0"/>
              <a:t>Public Safety</a:t>
            </a:r>
          </a:p>
          <a:p>
            <a:endParaRPr lang="en-US" dirty="0"/>
          </a:p>
        </p:txBody>
      </p:sp>
      <p:pic>
        <p:nvPicPr>
          <p:cNvPr id="5" name="Picture Placeholder 4">
            <a:extLst>
              <a:ext uri="{FF2B5EF4-FFF2-40B4-BE49-F238E27FC236}">
                <a16:creationId xmlns:a16="http://schemas.microsoft.com/office/drawing/2014/main" id="{B8499EF1-1DC8-2574-1571-F31288683B9D}"/>
              </a:ext>
            </a:extLst>
          </p:cNvPr>
          <p:cNvPicPr>
            <a:picLocks noGrp="1" noChangeAspect="1"/>
          </p:cNvPicPr>
          <p:nvPr>
            <p:ph sz="half" idx="2"/>
          </p:nvPr>
        </p:nvPicPr>
        <p:blipFill rotWithShape="1">
          <a:blip r:embed="rId3"/>
          <a:srcRect l="6929" r="6104" b="3"/>
          <a:stretch/>
        </p:blipFill>
        <p:spPr>
          <a:xfrm>
            <a:off x="6096000" y="1523908"/>
            <a:ext cx="3959181" cy="4316454"/>
          </a:xfrm>
          <a:prstGeom prst="rect">
            <a:avLst/>
          </a:prstGeom>
          <a:noFill/>
        </p:spPr>
      </p:pic>
      <p:sp>
        <p:nvSpPr>
          <p:cNvPr id="3" name="Title 2">
            <a:extLst>
              <a:ext uri="{FF2B5EF4-FFF2-40B4-BE49-F238E27FC236}">
                <a16:creationId xmlns:a16="http://schemas.microsoft.com/office/drawing/2014/main" id="{C73D7E8C-9208-B12F-CE51-F4AA581B2133}"/>
              </a:ext>
            </a:extLst>
          </p:cNvPr>
          <p:cNvSpPr>
            <a:spLocks noGrp="1"/>
          </p:cNvSpPr>
          <p:nvPr>
            <p:ph type="title"/>
          </p:nvPr>
        </p:nvSpPr>
        <p:spPr>
          <a:xfrm>
            <a:off x="453801" y="775992"/>
            <a:ext cx="9730505" cy="747915"/>
          </a:xfrm>
        </p:spPr>
        <p:txBody>
          <a:bodyPr wrap="square" anchor="b">
            <a:noAutofit/>
          </a:bodyPr>
          <a:lstStyle/>
          <a:p>
            <a:r>
              <a:rPr lang="en-US" sz="4000" dirty="0"/>
              <a:t>Values (Examples)</a:t>
            </a:r>
            <a:br>
              <a:rPr lang="en-US" sz="4000" dirty="0"/>
            </a:br>
            <a:endParaRPr lang="en-US" sz="4000" dirty="0"/>
          </a:p>
        </p:txBody>
      </p:sp>
    </p:spTree>
    <p:extLst>
      <p:ext uri="{BB962C8B-B14F-4D97-AF65-F5344CB8AC3E}">
        <p14:creationId xmlns:p14="http://schemas.microsoft.com/office/powerpoint/2010/main" val="265352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179B02C-6A7A-EE85-2E5F-F72400D620AE}"/>
              </a:ext>
            </a:extLst>
          </p:cNvPr>
          <p:cNvPicPr>
            <a:picLocks noGrp="1" noChangeAspect="1"/>
          </p:cNvPicPr>
          <p:nvPr>
            <p:ph sz="half" idx="1"/>
          </p:nvPr>
        </p:nvPicPr>
        <p:blipFill>
          <a:blip r:embed="rId3"/>
          <a:stretch>
            <a:fillRect/>
          </a:stretch>
        </p:blipFill>
        <p:spPr>
          <a:xfrm>
            <a:off x="988889" y="1572584"/>
            <a:ext cx="3959180" cy="3712832"/>
          </a:xfrm>
          <a:prstGeom prst="rect">
            <a:avLst/>
          </a:prstGeom>
          <a:noFill/>
        </p:spPr>
      </p:pic>
      <p:sp>
        <p:nvSpPr>
          <p:cNvPr id="4" name="Text Placeholder 3">
            <a:extLst>
              <a:ext uri="{FF2B5EF4-FFF2-40B4-BE49-F238E27FC236}">
                <a16:creationId xmlns:a16="http://schemas.microsoft.com/office/drawing/2014/main" id="{AA556D7D-8F74-31F8-4834-7A37AA78ADC0}"/>
              </a:ext>
            </a:extLst>
          </p:cNvPr>
          <p:cNvSpPr>
            <a:spLocks noGrp="1"/>
          </p:cNvSpPr>
          <p:nvPr>
            <p:ph sz="half" idx="2"/>
          </p:nvPr>
        </p:nvSpPr>
        <p:spPr>
          <a:xfrm>
            <a:off x="5538020" y="1012595"/>
            <a:ext cx="6231195" cy="5231429"/>
          </a:xfrm>
        </p:spPr>
        <p:txBody>
          <a:bodyPr>
            <a:normAutofit/>
          </a:bodyPr>
          <a:lstStyle/>
          <a:p>
            <a:pPr marL="0" indent="0">
              <a:buNone/>
            </a:pPr>
            <a:endParaRPr lang="en-US" sz="2000" dirty="0"/>
          </a:p>
          <a:p>
            <a:pPr marL="0" indent="0">
              <a:buNone/>
            </a:pPr>
            <a:r>
              <a:rPr lang="en-US" sz="2000" dirty="0"/>
              <a:t>“We envision a pretrial system in Sonoma County that protects the public, ensures the rights of defendants, and relies on fair, efficient, and risk-based pretrial decision-making.”</a:t>
            </a:r>
          </a:p>
          <a:p>
            <a:pPr marL="0" indent="0" algn="r">
              <a:buNone/>
            </a:pPr>
            <a:r>
              <a:rPr lang="en-US" sz="2000" b="1" dirty="0"/>
              <a:t>–Sonoma County Pretrial, CA</a:t>
            </a:r>
            <a:endParaRPr lang="en-US" sz="2000" dirty="0"/>
          </a:p>
          <a:p>
            <a:pPr marL="0" indent="0">
              <a:buNone/>
            </a:pPr>
            <a:endParaRPr lang="en-US" sz="2000" b="1" dirty="0"/>
          </a:p>
          <a:p>
            <a:pPr marL="0" indent="0">
              <a:buNone/>
            </a:pPr>
            <a:endParaRPr lang="en-US" sz="2000" dirty="0"/>
          </a:p>
          <a:p>
            <a:pPr marL="0" indent="0">
              <a:buNone/>
            </a:pPr>
            <a:r>
              <a:rPr lang="en-US" sz="2000" dirty="0"/>
              <a:t>“To enhance public safety by having incarcerated persons return home, under supportive supervision, less likely to revert to criminal behavior.”</a:t>
            </a:r>
          </a:p>
          <a:p>
            <a:pPr marL="0" indent="0" algn="r">
              <a:buNone/>
            </a:pPr>
            <a:r>
              <a:rPr lang="en-US" sz="2000" dirty="0"/>
              <a:t>–</a:t>
            </a:r>
            <a:r>
              <a:rPr lang="en-US" sz="2000" b="1" dirty="0"/>
              <a:t>State Department of Corrections and Community Supervision, NY</a:t>
            </a:r>
          </a:p>
          <a:p>
            <a:pPr marL="0" indent="0">
              <a:buNone/>
            </a:pPr>
            <a:endParaRPr lang="en-US" sz="2000" dirty="0"/>
          </a:p>
          <a:p>
            <a:pPr marL="0" indent="0">
              <a:buNone/>
            </a:pPr>
            <a:endParaRPr lang="en-US" sz="2000" dirty="0"/>
          </a:p>
        </p:txBody>
      </p:sp>
      <p:sp>
        <p:nvSpPr>
          <p:cNvPr id="3" name="Title 2">
            <a:extLst>
              <a:ext uri="{FF2B5EF4-FFF2-40B4-BE49-F238E27FC236}">
                <a16:creationId xmlns:a16="http://schemas.microsoft.com/office/drawing/2014/main" id="{AB3B3E90-AA6C-8ED3-57F9-00BD3E021008}"/>
              </a:ext>
            </a:extLst>
          </p:cNvPr>
          <p:cNvSpPr>
            <a:spLocks noGrp="1"/>
          </p:cNvSpPr>
          <p:nvPr>
            <p:ph type="title"/>
          </p:nvPr>
        </p:nvSpPr>
        <p:spPr>
          <a:xfrm>
            <a:off x="612062" y="265472"/>
            <a:ext cx="9730505" cy="1168243"/>
          </a:xfrm>
        </p:spPr>
        <p:txBody>
          <a:bodyPr wrap="square" anchor="b">
            <a:noAutofit/>
          </a:bodyPr>
          <a:lstStyle/>
          <a:p>
            <a:r>
              <a:rPr lang="en-US" sz="4000" dirty="0"/>
              <a:t>Vision (Examples)</a:t>
            </a:r>
            <a:br>
              <a:rPr lang="en-US" sz="4000" dirty="0"/>
            </a:br>
            <a:endParaRPr lang="en-US" sz="4000" dirty="0"/>
          </a:p>
        </p:txBody>
      </p:sp>
    </p:spTree>
    <p:extLst>
      <p:ext uri="{BB962C8B-B14F-4D97-AF65-F5344CB8AC3E}">
        <p14:creationId xmlns:p14="http://schemas.microsoft.com/office/powerpoint/2010/main" val="16952604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B583390-09F7-B117-AA6E-D6C9B88B2A1A}"/>
              </a:ext>
            </a:extLst>
          </p:cNvPr>
          <p:cNvPicPr>
            <a:picLocks noGrp="1" noChangeAspect="1"/>
          </p:cNvPicPr>
          <p:nvPr>
            <p:ph sz="half" idx="1"/>
          </p:nvPr>
        </p:nvPicPr>
        <p:blipFill rotWithShape="1">
          <a:blip r:embed="rId3"/>
          <a:srcRect l="20974" r="20973" b="-1"/>
          <a:stretch/>
        </p:blipFill>
        <p:spPr>
          <a:xfrm>
            <a:off x="7313718" y="1470590"/>
            <a:ext cx="3959180" cy="4552381"/>
          </a:xfrm>
          <a:prstGeom prst="rect">
            <a:avLst/>
          </a:prstGeom>
          <a:noFill/>
        </p:spPr>
      </p:pic>
      <p:sp>
        <p:nvSpPr>
          <p:cNvPr id="4" name="Text Placeholder 3">
            <a:extLst>
              <a:ext uri="{FF2B5EF4-FFF2-40B4-BE49-F238E27FC236}">
                <a16:creationId xmlns:a16="http://schemas.microsoft.com/office/drawing/2014/main" id="{402C7678-C2A0-9278-8771-C6D4EBC24274}"/>
              </a:ext>
            </a:extLst>
          </p:cNvPr>
          <p:cNvSpPr>
            <a:spLocks noGrp="1"/>
          </p:cNvSpPr>
          <p:nvPr>
            <p:ph sz="half" idx="2"/>
          </p:nvPr>
        </p:nvSpPr>
        <p:spPr>
          <a:xfrm>
            <a:off x="619437" y="1762432"/>
            <a:ext cx="5763951" cy="4260536"/>
          </a:xfrm>
        </p:spPr>
        <p:txBody>
          <a:bodyPr>
            <a:normAutofit/>
          </a:bodyPr>
          <a:lstStyle/>
          <a:p>
            <a:pPr marL="0" indent="0">
              <a:buNone/>
            </a:pPr>
            <a:r>
              <a:rPr lang="en-US" sz="2000" dirty="0"/>
              <a:t>“Assist in the administration of justice and promote community safety by ensuring fairness and equality in the pretrial process.”</a:t>
            </a:r>
          </a:p>
          <a:p>
            <a:pPr marL="0" indent="0" algn="r">
              <a:buNone/>
            </a:pPr>
            <a:r>
              <a:rPr lang="en-US" sz="2000" dirty="0"/>
              <a:t>–</a:t>
            </a:r>
            <a:r>
              <a:rPr lang="en-US" sz="2000" b="1" dirty="0"/>
              <a:t>Illinois Office of Statewide Pretrial Services (OSPS)</a:t>
            </a:r>
            <a:endParaRPr lang="en-US" sz="2000" dirty="0"/>
          </a:p>
          <a:p>
            <a:endParaRPr lang="en-US" sz="2000" dirty="0"/>
          </a:p>
          <a:p>
            <a:endParaRPr lang="en-US" sz="2000" dirty="0"/>
          </a:p>
          <a:p>
            <a:endParaRPr lang="en-US" sz="2000" dirty="0"/>
          </a:p>
          <a:p>
            <a:pPr marL="0" indent="0">
              <a:buNone/>
            </a:pPr>
            <a:r>
              <a:rPr lang="en-US" sz="2000" dirty="0"/>
              <a:t>“We are dedicated to a safer Orange County through positive change.”</a:t>
            </a:r>
          </a:p>
          <a:p>
            <a:pPr marL="0" indent="0" algn="r">
              <a:buNone/>
            </a:pPr>
            <a:r>
              <a:rPr lang="en-US" sz="2000" dirty="0"/>
              <a:t>–</a:t>
            </a:r>
            <a:r>
              <a:rPr lang="en-US" sz="2000" b="1" dirty="0"/>
              <a:t>Orange County Probation, CA</a:t>
            </a:r>
          </a:p>
          <a:p>
            <a:pPr marL="0" indent="0">
              <a:buNone/>
            </a:pPr>
            <a:endParaRPr lang="en-US" sz="2000" dirty="0"/>
          </a:p>
          <a:p>
            <a:endParaRPr lang="en-US" sz="2000" dirty="0"/>
          </a:p>
        </p:txBody>
      </p:sp>
      <p:sp>
        <p:nvSpPr>
          <p:cNvPr id="3" name="Title 2">
            <a:extLst>
              <a:ext uri="{FF2B5EF4-FFF2-40B4-BE49-F238E27FC236}">
                <a16:creationId xmlns:a16="http://schemas.microsoft.com/office/drawing/2014/main" id="{C69A2198-29F7-6532-A11C-D6D4AAC7F503}"/>
              </a:ext>
            </a:extLst>
          </p:cNvPr>
          <p:cNvSpPr>
            <a:spLocks noGrp="1"/>
          </p:cNvSpPr>
          <p:nvPr>
            <p:ph type="title"/>
          </p:nvPr>
        </p:nvSpPr>
        <p:spPr>
          <a:xfrm>
            <a:off x="619433" y="548473"/>
            <a:ext cx="9723131" cy="922115"/>
          </a:xfrm>
        </p:spPr>
        <p:txBody>
          <a:bodyPr wrap="square" anchor="b">
            <a:noAutofit/>
          </a:bodyPr>
          <a:lstStyle/>
          <a:p>
            <a:r>
              <a:rPr lang="en-US" sz="4000" dirty="0"/>
              <a:t>Mission (Examples)</a:t>
            </a:r>
            <a:br>
              <a:rPr lang="en-US" sz="4000" dirty="0"/>
            </a:br>
            <a:endParaRPr lang="en-US" sz="4000" dirty="0"/>
          </a:p>
        </p:txBody>
      </p:sp>
    </p:spTree>
    <p:extLst>
      <p:ext uri="{BB962C8B-B14F-4D97-AF65-F5344CB8AC3E}">
        <p14:creationId xmlns:p14="http://schemas.microsoft.com/office/powerpoint/2010/main" val="1819506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45909A-4BE5-A0CC-0F3B-FC6664E1D424}"/>
              </a:ext>
            </a:extLst>
          </p:cNvPr>
          <p:cNvSpPr>
            <a:spLocks noGrp="1"/>
          </p:cNvSpPr>
          <p:nvPr>
            <p:ph type="body" sz="quarter" idx="10"/>
          </p:nvPr>
        </p:nvSpPr>
        <p:spPr/>
        <p:txBody>
          <a:bodyPr/>
          <a:lstStyle/>
          <a:p>
            <a:r>
              <a:rPr lang="en-US" dirty="0"/>
              <a:t>Compare and Contrast</a:t>
            </a:r>
          </a:p>
        </p:txBody>
      </p:sp>
      <p:sp>
        <p:nvSpPr>
          <p:cNvPr id="3" name="Title 2">
            <a:extLst>
              <a:ext uri="{FF2B5EF4-FFF2-40B4-BE49-F238E27FC236}">
                <a16:creationId xmlns:a16="http://schemas.microsoft.com/office/drawing/2014/main" id="{58502152-6AB0-8D52-6A5B-458E5CAD3D2E}"/>
              </a:ext>
            </a:extLst>
          </p:cNvPr>
          <p:cNvSpPr>
            <a:spLocks noGrp="1"/>
          </p:cNvSpPr>
          <p:nvPr>
            <p:ph type="title"/>
          </p:nvPr>
        </p:nvSpPr>
        <p:spPr/>
        <p:txBody>
          <a:bodyPr>
            <a:normAutofit/>
          </a:bodyPr>
          <a:lstStyle/>
          <a:p>
            <a:r>
              <a:rPr lang="en-US" sz="4000" dirty="0"/>
              <a:t>Data-Driven Decision-Making</a:t>
            </a:r>
          </a:p>
        </p:txBody>
      </p:sp>
    </p:spTree>
    <p:extLst>
      <p:ext uri="{BB962C8B-B14F-4D97-AF65-F5344CB8AC3E}">
        <p14:creationId xmlns:p14="http://schemas.microsoft.com/office/powerpoint/2010/main" val="3967325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366DF6-0138-F77B-48B5-62017B4BCC3B}"/>
              </a:ext>
            </a:extLst>
          </p:cNvPr>
          <p:cNvSpPr>
            <a:spLocks noGrp="1"/>
          </p:cNvSpPr>
          <p:nvPr>
            <p:ph type="title"/>
          </p:nvPr>
        </p:nvSpPr>
        <p:spPr/>
        <p:txBody>
          <a:bodyPr>
            <a:normAutofit/>
          </a:bodyPr>
          <a:lstStyle/>
          <a:p>
            <a:r>
              <a:rPr lang="en-US" sz="4000" dirty="0"/>
              <a:t>Measuring for Success</a:t>
            </a:r>
          </a:p>
        </p:txBody>
      </p:sp>
      <p:sp>
        <p:nvSpPr>
          <p:cNvPr id="2" name="Content Placeholder 1">
            <a:extLst>
              <a:ext uri="{FF2B5EF4-FFF2-40B4-BE49-F238E27FC236}">
                <a16:creationId xmlns:a16="http://schemas.microsoft.com/office/drawing/2014/main" id="{80EA5585-0052-D669-9668-06D6A906C80A}"/>
              </a:ext>
            </a:extLst>
          </p:cNvPr>
          <p:cNvSpPr>
            <a:spLocks noGrp="1"/>
          </p:cNvSpPr>
          <p:nvPr>
            <p:ph idx="1"/>
          </p:nvPr>
        </p:nvSpPr>
        <p:spPr/>
        <p:txBody>
          <a:bodyPr/>
          <a:lstStyle/>
          <a:p>
            <a:r>
              <a:rPr lang="en-US" dirty="0"/>
              <a:t> </a:t>
            </a:r>
          </a:p>
        </p:txBody>
      </p:sp>
      <p:pic>
        <p:nvPicPr>
          <p:cNvPr id="1026" name="Picture 2" descr="performance measurement clipart - Clip Art Library">
            <a:extLst>
              <a:ext uri="{FF2B5EF4-FFF2-40B4-BE49-F238E27FC236}">
                <a16:creationId xmlns:a16="http://schemas.microsoft.com/office/drawing/2014/main" id="{6EBCA4BA-CDC9-C6BC-6158-121C97D24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223" y="2152615"/>
            <a:ext cx="8080956" cy="3023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0470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5"/>
          <p:cNvSpPr txBox="1">
            <a:spLocks noGrp="1"/>
          </p:cNvSpPr>
          <p:nvPr>
            <p:ph type="title"/>
          </p:nvPr>
        </p:nvSpPr>
        <p:spPr>
          <a:prstGeom prst="rect">
            <a:avLst/>
          </a:prstGeom>
          <a:noFill/>
          <a:ln>
            <a:noFill/>
          </a:ln>
        </p:spPr>
        <p:txBody>
          <a:bodyPr spcFirstLastPara="1" vert="horz" wrap="square" lIns="0" tIns="0" rIns="0" bIns="0" rtlCol="0" anchor="b" anchorCtr="0">
            <a:noAutofit/>
          </a:bodyPr>
          <a:lstStyle/>
          <a:p>
            <a:pPr>
              <a:lnSpc>
                <a:spcPct val="100000"/>
              </a:lnSpc>
              <a:spcBef>
                <a:spcPts val="0"/>
              </a:spcBef>
            </a:pPr>
            <a:r>
              <a:rPr lang="en-US" sz="4000" dirty="0"/>
              <a:t>Importance of Performance Measurements</a:t>
            </a:r>
            <a:endParaRPr sz="4000" dirty="0"/>
          </a:p>
        </p:txBody>
      </p:sp>
      <p:sp>
        <p:nvSpPr>
          <p:cNvPr id="123" name="Google Shape;123;p5"/>
          <p:cNvSpPr txBox="1">
            <a:spLocks noGrp="1"/>
          </p:cNvSpPr>
          <p:nvPr>
            <p:ph idx="1"/>
          </p:nvPr>
        </p:nvSpPr>
        <p:spPr>
          <a:xfrm>
            <a:off x="435010" y="1932042"/>
            <a:ext cx="7307897" cy="4815348"/>
          </a:xfrm>
          <a:prstGeom prst="rect">
            <a:avLst/>
          </a:prstGeom>
        </p:spPr>
        <p:txBody>
          <a:bodyPr spcFirstLastPara="1" vert="horz" wrap="square" lIns="0" tIns="0" rIns="0" bIns="0" rtlCol="0" anchor="t" anchorCtr="0">
            <a:noAutofit/>
          </a:bodyPr>
          <a:lstStyle/>
          <a:p>
            <a:pPr marL="419090" indent="-342891">
              <a:buSzPts val="2400"/>
              <a:buFont typeface="Arial" panose="020B0604020202020204" pitchFamily="34" charset="0"/>
              <a:buChar char="•"/>
            </a:pPr>
            <a:r>
              <a:rPr lang="en-US" sz="2000" dirty="0"/>
              <a:t>An objective way to account for activities and accomplishments over time.</a:t>
            </a:r>
          </a:p>
          <a:p>
            <a:pPr marL="419090" indent="-342891">
              <a:buSzPts val="2400"/>
              <a:buFont typeface="Arial" panose="020B0604020202020204" pitchFamily="34" charset="0"/>
              <a:buChar char="•"/>
            </a:pPr>
            <a:r>
              <a:rPr lang="en-US" sz="2000" dirty="0"/>
              <a:t>A method to quantify the cost/benefit of investments and allocate additional resources or reallocate resources</a:t>
            </a:r>
          </a:p>
          <a:p>
            <a:pPr marL="419090" indent="-342891">
              <a:buSzPts val="2400"/>
              <a:buFont typeface="Arial" panose="020B0604020202020204" pitchFamily="34" charset="0"/>
              <a:buChar char="•"/>
            </a:pPr>
            <a:r>
              <a:rPr lang="en-US" sz="2000" dirty="0"/>
              <a:t>An opportunity to identify and intervene with implementation problems (or potential problems) that can impede goal achievement </a:t>
            </a:r>
          </a:p>
          <a:p>
            <a:pPr marL="419090" indent="-342891">
              <a:buSzPts val="2400"/>
              <a:buFont typeface="Arial" panose="020B0604020202020204" pitchFamily="34" charset="0"/>
              <a:buChar char="•"/>
            </a:pPr>
            <a:r>
              <a:rPr lang="en-US" sz="2000" dirty="0"/>
              <a:t>Objective and specific data can be used to report performance to staff and system stakeholders</a:t>
            </a:r>
          </a:p>
          <a:p>
            <a:pPr marL="76198">
              <a:buSzPts val="2400"/>
            </a:pPr>
            <a:endParaRPr lang="en-US" sz="1200" dirty="0"/>
          </a:p>
          <a:p>
            <a:pPr marL="76198">
              <a:buSzPts val="2400"/>
            </a:pPr>
            <a:r>
              <a:rPr lang="en-US" sz="1200" dirty="0"/>
              <a:t>Osborne, D. and </a:t>
            </a:r>
            <a:r>
              <a:rPr lang="en-US" sz="1200" dirty="0" err="1"/>
              <a:t>Gaebler</a:t>
            </a:r>
            <a:r>
              <a:rPr lang="en-US" sz="1200" dirty="0"/>
              <a:t>, T. (1992) Reinventing Government: How the Entrepreneurial Spirit Is Transforming the Public Sector. Addison-Wesley, Reading.</a:t>
            </a:r>
          </a:p>
        </p:txBody>
      </p:sp>
      <p:pic>
        <p:nvPicPr>
          <p:cNvPr id="2" name="Picture 2" descr="Free Important Cliparts, Download Free Important Cliparts png ...">
            <a:extLst>
              <a:ext uri="{FF2B5EF4-FFF2-40B4-BE49-F238E27FC236}">
                <a16:creationId xmlns:a16="http://schemas.microsoft.com/office/drawing/2014/main" id="{469A9F22-49B8-7296-46CE-C92F688C1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2422" y="2920187"/>
            <a:ext cx="2262581" cy="158718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3" name="Google Shape;83;p84"/>
          <p:cNvSpPr txBox="1">
            <a:spLocks noGrp="1"/>
          </p:cNvSpPr>
          <p:nvPr>
            <p:ph type="title"/>
          </p:nvPr>
        </p:nvSpPr>
        <p:spPr>
          <a:xfrm>
            <a:off x="435007" y="329617"/>
            <a:ext cx="11256885" cy="1028671"/>
          </a:xfrm>
        </p:spPr>
        <p:txBody>
          <a:bodyPr spcFirstLastPara="1" vert="horz" lIns="0" tIns="0" rIns="0" bIns="0" rtlCol="0" anchor="ctr" anchorCtr="0">
            <a:normAutofit/>
          </a:bodyPr>
          <a:lstStyle/>
          <a:p>
            <a:pPr>
              <a:spcBef>
                <a:spcPts val="0"/>
              </a:spcBef>
              <a:buSzPts val="1400"/>
            </a:pPr>
            <a:r>
              <a:rPr lang="en-US" sz="4000" dirty="0"/>
              <a:t>Training Objectives</a:t>
            </a:r>
          </a:p>
        </p:txBody>
      </p:sp>
      <p:graphicFrame>
        <p:nvGraphicFramePr>
          <p:cNvPr id="87" name="Google Shape;82;p84">
            <a:extLst>
              <a:ext uri="{FF2B5EF4-FFF2-40B4-BE49-F238E27FC236}">
                <a16:creationId xmlns:a16="http://schemas.microsoft.com/office/drawing/2014/main" id="{B419203D-9FBF-BED6-39F8-DE0C4816802F}"/>
              </a:ext>
            </a:extLst>
          </p:cNvPr>
          <p:cNvGraphicFramePr/>
          <p:nvPr>
            <p:extLst>
              <p:ext uri="{D42A27DB-BD31-4B8C-83A1-F6EECF244321}">
                <p14:modId xmlns:p14="http://schemas.microsoft.com/office/powerpoint/2010/main" val="1692969138"/>
              </p:ext>
            </p:extLst>
          </p:nvPr>
        </p:nvGraphicFramePr>
        <p:xfrm>
          <a:off x="435006" y="1358287"/>
          <a:ext cx="11256885" cy="4672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C2DA-5833-FEEE-009E-9C19A9D0C993}"/>
              </a:ext>
            </a:extLst>
          </p:cNvPr>
          <p:cNvSpPr>
            <a:spLocks noGrp="1"/>
          </p:cNvSpPr>
          <p:nvPr>
            <p:ph type="title"/>
          </p:nvPr>
        </p:nvSpPr>
        <p:spPr/>
        <p:txBody>
          <a:bodyPr wrap="square" anchor="b">
            <a:normAutofit/>
          </a:bodyPr>
          <a:lstStyle/>
          <a:p>
            <a:r>
              <a:rPr lang="en-US" sz="4000" dirty="0"/>
              <a:t>How to Evaluate Pretrial Success?</a:t>
            </a:r>
          </a:p>
        </p:txBody>
      </p:sp>
      <p:sp>
        <p:nvSpPr>
          <p:cNvPr id="3" name="Text Placeholder 2">
            <a:extLst>
              <a:ext uri="{FF2B5EF4-FFF2-40B4-BE49-F238E27FC236}">
                <a16:creationId xmlns:a16="http://schemas.microsoft.com/office/drawing/2014/main" id="{C6D1B7DE-6F16-D6F9-0210-FAF8D62D8E20}"/>
              </a:ext>
            </a:extLst>
          </p:cNvPr>
          <p:cNvSpPr>
            <a:spLocks noGrp="1"/>
          </p:cNvSpPr>
          <p:nvPr>
            <p:ph idx="1"/>
          </p:nvPr>
        </p:nvSpPr>
        <p:spPr>
          <a:xfrm>
            <a:off x="435007" y="2131142"/>
            <a:ext cx="11256885" cy="4397245"/>
          </a:xfrm>
        </p:spPr>
        <p:txBody>
          <a:bodyPr wrap="square" anchor="t">
            <a:normAutofit/>
          </a:bodyPr>
          <a:lstStyle/>
          <a:p>
            <a:pPr marL="609596" indent="-457200">
              <a:buSzPct val="100000"/>
              <a:buFont typeface="Arial" panose="020B0604020202020204" pitchFamily="34" charset="0"/>
              <a:buChar char="•"/>
            </a:pPr>
            <a:r>
              <a:rPr lang="en-US" sz="2800" dirty="0"/>
              <a:t>To what extent does the condition/intervention help to maximize pretrial release/liberty (by not leading to detention)? </a:t>
            </a:r>
          </a:p>
          <a:p>
            <a:pPr marL="609596" indent="-457200">
              <a:buSzPct val="100000"/>
              <a:buFont typeface="Arial" panose="020B0604020202020204" pitchFamily="34" charset="0"/>
              <a:buChar char="•"/>
            </a:pPr>
            <a:r>
              <a:rPr lang="en-US" sz="2800" dirty="0"/>
              <a:t>To what extent does the condition/intervention help to maximize court appearance? </a:t>
            </a:r>
          </a:p>
          <a:p>
            <a:pPr marL="609596" indent="-457200">
              <a:buSzPct val="100000"/>
              <a:buFont typeface="Arial" panose="020B0604020202020204" pitchFamily="34" charset="0"/>
              <a:buChar char="•"/>
            </a:pPr>
            <a:r>
              <a:rPr lang="en-US" sz="2800" dirty="0"/>
              <a:t>To what extent does the condition/intervention help to maximize law-abiding behavior/community safety? </a:t>
            </a:r>
          </a:p>
          <a:p>
            <a:endParaRPr lang="en-US" sz="2000" dirty="0"/>
          </a:p>
        </p:txBody>
      </p:sp>
    </p:spTree>
    <p:extLst>
      <p:ext uri="{BB962C8B-B14F-4D97-AF65-F5344CB8AC3E}">
        <p14:creationId xmlns:p14="http://schemas.microsoft.com/office/powerpoint/2010/main" val="29876926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C2DA-5833-FEEE-009E-9C19A9D0C993}"/>
              </a:ext>
            </a:extLst>
          </p:cNvPr>
          <p:cNvSpPr>
            <a:spLocks noGrp="1"/>
          </p:cNvSpPr>
          <p:nvPr>
            <p:ph type="title"/>
          </p:nvPr>
        </p:nvSpPr>
        <p:spPr>
          <a:xfrm>
            <a:off x="435007" y="329617"/>
            <a:ext cx="11525936" cy="1028671"/>
          </a:xfrm>
        </p:spPr>
        <p:txBody>
          <a:bodyPr wrap="square" anchor="b">
            <a:noAutofit/>
          </a:bodyPr>
          <a:lstStyle/>
          <a:p>
            <a:r>
              <a:rPr lang="en-US" sz="4000" dirty="0"/>
              <a:t>How to Evaluate Probation and </a:t>
            </a:r>
            <a:br>
              <a:rPr lang="en-US" sz="4000" dirty="0"/>
            </a:br>
            <a:r>
              <a:rPr lang="en-US" sz="4000" dirty="0"/>
              <a:t>Post-Release Success?</a:t>
            </a:r>
          </a:p>
        </p:txBody>
      </p:sp>
      <p:sp>
        <p:nvSpPr>
          <p:cNvPr id="3" name="Text Placeholder 2">
            <a:extLst>
              <a:ext uri="{FF2B5EF4-FFF2-40B4-BE49-F238E27FC236}">
                <a16:creationId xmlns:a16="http://schemas.microsoft.com/office/drawing/2014/main" id="{C6D1B7DE-6F16-D6F9-0210-FAF8D62D8E20}"/>
              </a:ext>
            </a:extLst>
          </p:cNvPr>
          <p:cNvSpPr>
            <a:spLocks noGrp="1"/>
          </p:cNvSpPr>
          <p:nvPr>
            <p:ph idx="1"/>
          </p:nvPr>
        </p:nvSpPr>
        <p:spPr/>
        <p:txBody>
          <a:bodyPr wrap="square" anchor="t">
            <a:normAutofit/>
          </a:bodyPr>
          <a:lstStyle/>
          <a:p>
            <a:pPr marL="152396">
              <a:buSzPct val="100000"/>
            </a:pPr>
            <a:endParaRPr lang="en-US" sz="2800" dirty="0"/>
          </a:p>
          <a:p>
            <a:pPr marL="609596" indent="-457200">
              <a:buSzPct val="100000"/>
              <a:buFont typeface="Arial" panose="020B0604020202020204" pitchFamily="34" charset="0"/>
              <a:buChar char="•"/>
            </a:pPr>
            <a:r>
              <a:rPr lang="en-US" sz="2800" dirty="0"/>
              <a:t>To what extent does the condition/intervention help to rehabilitate the person?</a:t>
            </a:r>
          </a:p>
          <a:p>
            <a:pPr marL="609596" indent="-457200">
              <a:buSzPct val="100000"/>
              <a:buFont typeface="Arial" panose="020B0604020202020204" pitchFamily="34" charset="0"/>
              <a:buChar char="•"/>
            </a:pPr>
            <a:r>
              <a:rPr lang="en-US" sz="2800" dirty="0"/>
              <a:t>To what extent does the condition/intervention help to hold the person accountable? </a:t>
            </a:r>
          </a:p>
          <a:p>
            <a:pPr marL="609596" indent="-457200">
              <a:buSzPct val="100000"/>
              <a:buFont typeface="Arial" panose="020B0604020202020204" pitchFamily="34" charset="0"/>
              <a:buChar char="•"/>
            </a:pPr>
            <a:r>
              <a:rPr lang="en-US" sz="2800" dirty="0"/>
              <a:t>To what extent does the condition/intervention help to reduce recidivism? </a:t>
            </a:r>
          </a:p>
          <a:p>
            <a:pPr marL="69849"/>
            <a:endParaRPr lang="en-US" sz="2800" dirty="0"/>
          </a:p>
        </p:txBody>
      </p:sp>
    </p:spTree>
    <p:extLst>
      <p:ext uri="{BB962C8B-B14F-4D97-AF65-F5344CB8AC3E}">
        <p14:creationId xmlns:p14="http://schemas.microsoft.com/office/powerpoint/2010/main" val="107912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BA2B51-70D3-F0E5-9D94-BA3A1C3CA990}"/>
              </a:ext>
            </a:extLst>
          </p:cNvPr>
          <p:cNvSpPr>
            <a:spLocks noGrp="1"/>
          </p:cNvSpPr>
          <p:nvPr>
            <p:ph type="title"/>
          </p:nvPr>
        </p:nvSpPr>
        <p:spPr/>
        <p:txBody>
          <a:bodyPr>
            <a:normAutofit/>
          </a:bodyPr>
          <a:lstStyle/>
          <a:p>
            <a:pPr>
              <a:lnSpc>
                <a:spcPct val="100000"/>
              </a:lnSpc>
            </a:pPr>
            <a:r>
              <a:rPr lang="en-US" sz="4000" dirty="0"/>
              <a:t>Example of Pretrial Performance Measurements</a:t>
            </a:r>
          </a:p>
        </p:txBody>
      </p:sp>
      <p:sp>
        <p:nvSpPr>
          <p:cNvPr id="5" name="Text Placeholder 4">
            <a:extLst>
              <a:ext uri="{FF2B5EF4-FFF2-40B4-BE49-F238E27FC236}">
                <a16:creationId xmlns:a16="http://schemas.microsoft.com/office/drawing/2014/main" id="{6A54170D-7D8B-FA6A-9010-3183BD6A18B1}"/>
              </a:ext>
            </a:extLst>
          </p:cNvPr>
          <p:cNvSpPr>
            <a:spLocks noGrp="1"/>
          </p:cNvSpPr>
          <p:nvPr>
            <p:ph idx="1"/>
          </p:nvPr>
        </p:nvSpPr>
        <p:spPr>
          <a:xfrm>
            <a:off x="435007" y="1509251"/>
            <a:ext cx="11256885" cy="4169960"/>
          </a:xfrm>
        </p:spPr>
        <p:txBody>
          <a:bodyPr>
            <a:normAutofit/>
          </a:bodyPr>
          <a:lstStyle/>
          <a:p>
            <a:pPr marL="457200" indent="-457200">
              <a:buFont typeface="Arial" panose="020B0604020202020204" pitchFamily="34" charset="0"/>
              <a:buChar char="•"/>
            </a:pPr>
            <a:r>
              <a:rPr lang="en-US" sz="3100" dirty="0"/>
              <a:t>To what extent are people released on pretrial reappearing in court? (Failure to appear rate)</a:t>
            </a:r>
          </a:p>
          <a:p>
            <a:pPr marL="457200" indent="-457200">
              <a:buFont typeface="Arial" panose="020B0604020202020204" pitchFamily="34" charset="0"/>
              <a:buChar char="•"/>
            </a:pPr>
            <a:r>
              <a:rPr lang="en-US" sz="3100" dirty="0"/>
              <a:t>To what extent are people released pretrial remaining arrest-free? (New criminal arrest rate)</a:t>
            </a:r>
          </a:p>
          <a:p>
            <a:pPr marL="457200" indent="-457200">
              <a:buFont typeface="Arial" panose="020B0604020202020204" pitchFamily="34" charset="0"/>
              <a:buChar char="•"/>
            </a:pPr>
            <a:r>
              <a:rPr lang="en-US" sz="3100" dirty="0"/>
              <a:t>To what extent are people released pretrial receiving technical violations and statutory violations? </a:t>
            </a:r>
          </a:p>
        </p:txBody>
      </p:sp>
    </p:spTree>
    <p:extLst>
      <p:ext uri="{BB962C8B-B14F-4D97-AF65-F5344CB8AC3E}">
        <p14:creationId xmlns:p14="http://schemas.microsoft.com/office/powerpoint/2010/main" val="3374078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BA2B51-70D3-F0E5-9D94-BA3A1C3CA990}"/>
              </a:ext>
            </a:extLst>
          </p:cNvPr>
          <p:cNvSpPr>
            <a:spLocks noGrp="1"/>
          </p:cNvSpPr>
          <p:nvPr>
            <p:ph type="title"/>
          </p:nvPr>
        </p:nvSpPr>
        <p:spPr/>
        <p:txBody>
          <a:bodyPr>
            <a:noAutofit/>
          </a:bodyPr>
          <a:lstStyle/>
          <a:p>
            <a:pPr>
              <a:lnSpc>
                <a:spcPct val="100000"/>
              </a:lnSpc>
            </a:pPr>
            <a:r>
              <a:rPr lang="en-US" sz="4000" dirty="0"/>
              <a:t>Example of Probation and Post-Release Performance Measurements</a:t>
            </a:r>
          </a:p>
        </p:txBody>
      </p:sp>
      <p:sp>
        <p:nvSpPr>
          <p:cNvPr id="5" name="Text Placeholder 4">
            <a:extLst>
              <a:ext uri="{FF2B5EF4-FFF2-40B4-BE49-F238E27FC236}">
                <a16:creationId xmlns:a16="http://schemas.microsoft.com/office/drawing/2014/main" id="{6A54170D-7D8B-FA6A-9010-3183BD6A18B1}"/>
              </a:ext>
            </a:extLst>
          </p:cNvPr>
          <p:cNvSpPr>
            <a:spLocks noGrp="1"/>
          </p:cNvSpPr>
          <p:nvPr>
            <p:ph idx="1"/>
          </p:nvPr>
        </p:nvSpPr>
        <p:spPr>
          <a:xfrm>
            <a:off x="435007" y="2005785"/>
            <a:ext cx="11256885" cy="4184708"/>
          </a:xfrm>
        </p:spPr>
        <p:txBody>
          <a:bodyPr>
            <a:normAutofit lnSpcReduction="10000"/>
          </a:bodyPr>
          <a:lstStyle/>
          <a:p>
            <a:pPr marL="457189" indent="-457189">
              <a:buFont typeface="Arial" panose="020B0604020202020204" pitchFamily="34" charset="0"/>
              <a:buChar char="•"/>
            </a:pPr>
            <a:r>
              <a:rPr lang="en-US" sz="3100" dirty="0"/>
              <a:t>Recidivism</a:t>
            </a:r>
          </a:p>
          <a:p>
            <a:pPr marL="457189" indent="-457189">
              <a:buFont typeface="Arial" panose="020B0604020202020204" pitchFamily="34" charset="0"/>
              <a:buChar char="•"/>
            </a:pPr>
            <a:r>
              <a:rPr lang="en-US" sz="3100" dirty="0"/>
              <a:t>Responses to compliance and non-compliance</a:t>
            </a:r>
          </a:p>
          <a:p>
            <a:pPr marL="457189" indent="-457189">
              <a:buFont typeface="Arial" panose="020B0604020202020204" pitchFamily="34" charset="0"/>
              <a:buChar char="•"/>
            </a:pPr>
            <a:r>
              <a:rPr lang="en-US" sz="3100" dirty="0"/>
              <a:t>Payment toward restitution</a:t>
            </a:r>
          </a:p>
          <a:p>
            <a:pPr marL="457189" indent="-457189">
              <a:buFont typeface="Arial" panose="020B0604020202020204" pitchFamily="34" charset="0"/>
              <a:buChar char="•"/>
            </a:pPr>
            <a:r>
              <a:rPr lang="en-US" sz="3100" dirty="0"/>
              <a:t>Program/treatment completions</a:t>
            </a:r>
          </a:p>
          <a:p>
            <a:pPr marL="457189" indent="-457189">
              <a:buFont typeface="Arial" panose="020B0604020202020204" pitchFamily="34" charset="0"/>
              <a:buChar char="•"/>
            </a:pPr>
            <a:r>
              <a:rPr lang="en-US" sz="3100" dirty="0"/>
              <a:t>Staff training in evidence-based practices</a:t>
            </a:r>
          </a:p>
          <a:p>
            <a:pPr marL="457189" indent="-457189">
              <a:buFont typeface="Arial" panose="020B0604020202020204" pitchFamily="34" charset="0"/>
              <a:buChar char="•"/>
            </a:pPr>
            <a:r>
              <a:rPr lang="en-US" sz="3100" dirty="0"/>
              <a:t>Staff coaching activities</a:t>
            </a:r>
          </a:p>
          <a:p>
            <a:pPr marL="457189" indent="-457189">
              <a:buFont typeface="Arial" panose="020B0604020202020204" pitchFamily="34" charset="0"/>
              <a:buChar char="•"/>
            </a:pPr>
            <a:r>
              <a:rPr lang="en-US" sz="3100" dirty="0"/>
              <a:t>Number of persons on supervision</a:t>
            </a:r>
          </a:p>
          <a:p>
            <a:pPr marL="457189" indent="-457189">
              <a:buFont typeface="Arial" panose="020B0604020202020204" pitchFamily="34" charset="0"/>
              <a:buChar char="•"/>
            </a:pPr>
            <a:r>
              <a:rPr lang="en-US" sz="3100" dirty="0"/>
              <a:t>Overrides to the assessment information</a:t>
            </a:r>
          </a:p>
          <a:p>
            <a:pPr marL="914377" lvl="1" indent="-342891">
              <a:buFont typeface="Arial" panose="020B0604020202020204" pitchFamily="34" charset="0"/>
              <a:buChar char="•"/>
            </a:pPr>
            <a:endParaRPr lang="en-US" sz="2000" dirty="0"/>
          </a:p>
          <a:p>
            <a:pPr marL="685783" lvl="1" indent="-342891">
              <a:buFont typeface="Arial" panose="020B0604020202020204" pitchFamily="34" charset="0"/>
              <a:buChar char="•"/>
            </a:pPr>
            <a:endParaRPr lang="en-US" sz="2000" dirty="0"/>
          </a:p>
        </p:txBody>
      </p:sp>
    </p:spTree>
    <p:extLst>
      <p:ext uri="{BB962C8B-B14F-4D97-AF65-F5344CB8AC3E}">
        <p14:creationId xmlns:p14="http://schemas.microsoft.com/office/powerpoint/2010/main" val="13141162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EAEE-0E77-4E84-B044-021714BB6773}"/>
              </a:ext>
            </a:extLst>
          </p:cNvPr>
          <p:cNvSpPr>
            <a:spLocks noGrp="1"/>
          </p:cNvSpPr>
          <p:nvPr>
            <p:ph type="title"/>
          </p:nvPr>
        </p:nvSpPr>
        <p:spPr/>
        <p:txBody>
          <a:bodyPr>
            <a:normAutofit/>
          </a:bodyPr>
          <a:lstStyle/>
          <a:p>
            <a:r>
              <a:rPr lang="en-US" sz="4000" dirty="0"/>
              <a:t>Example of Pretrial Data Dashboard</a:t>
            </a:r>
          </a:p>
        </p:txBody>
      </p:sp>
      <p:sp>
        <p:nvSpPr>
          <p:cNvPr id="3" name="Text Placeholder 2">
            <a:extLst>
              <a:ext uri="{FF2B5EF4-FFF2-40B4-BE49-F238E27FC236}">
                <a16:creationId xmlns:a16="http://schemas.microsoft.com/office/drawing/2014/main" id="{6FCD4FBF-4C15-4CA1-8BA3-49980FA748F6}"/>
              </a:ext>
            </a:extLst>
          </p:cNvPr>
          <p:cNvSpPr>
            <a:spLocks noGrp="1"/>
          </p:cNvSpPr>
          <p:nvPr>
            <p:ph idx="1"/>
          </p:nvPr>
        </p:nvSpPr>
        <p:spPr>
          <a:xfrm>
            <a:off x="280148" y="6338575"/>
            <a:ext cx="11256885" cy="379624"/>
          </a:xfrm>
        </p:spPr>
        <p:txBody>
          <a:bodyPr/>
          <a:lstStyle/>
          <a:p>
            <a:pPr marL="69849"/>
            <a:r>
              <a:rPr lang="en-US" dirty="0">
                <a:hlinkClick r:id="rId3"/>
              </a:rPr>
              <a:t>Harris County Office of Justice and Safety &gt; Data (harriscountytx.gov)</a:t>
            </a:r>
            <a:endParaRPr lang="en-US" dirty="0"/>
          </a:p>
        </p:txBody>
      </p:sp>
      <p:pic>
        <p:nvPicPr>
          <p:cNvPr id="6" name="Picture 5">
            <a:extLst>
              <a:ext uri="{FF2B5EF4-FFF2-40B4-BE49-F238E27FC236}">
                <a16:creationId xmlns:a16="http://schemas.microsoft.com/office/drawing/2014/main" id="{326720F4-E5CE-04F7-2326-8AF46BA02189}"/>
              </a:ext>
            </a:extLst>
          </p:cNvPr>
          <p:cNvPicPr>
            <a:picLocks noChangeAspect="1"/>
          </p:cNvPicPr>
          <p:nvPr/>
        </p:nvPicPr>
        <p:blipFill>
          <a:blip r:embed="rId4"/>
          <a:stretch>
            <a:fillRect/>
          </a:stretch>
        </p:blipFill>
        <p:spPr>
          <a:xfrm>
            <a:off x="270568" y="1358284"/>
            <a:ext cx="10775711" cy="4495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994430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EAEE-0E77-4E84-B044-021714BB6773}"/>
              </a:ext>
            </a:extLst>
          </p:cNvPr>
          <p:cNvSpPr>
            <a:spLocks noGrp="1"/>
          </p:cNvSpPr>
          <p:nvPr>
            <p:ph type="title"/>
          </p:nvPr>
        </p:nvSpPr>
        <p:spPr>
          <a:xfrm>
            <a:off x="88427" y="144210"/>
            <a:ext cx="11256885" cy="1028670"/>
          </a:xfrm>
        </p:spPr>
        <p:txBody>
          <a:bodyPr>
            <a:noAutofit/>
          </a:bodyPr>
          <a:lstStyle/>
          <a:p>
            <a:r>
              <a:rPr lang="en-US" sz="4000" dirty="0"/>
              <a:t>Example of Probation and </a:t>
            </a:r>
            <a:br>
              <a:rPr lang="en-US" sz="4000" dirty="0"/>
            </a:br>
            <a:r>
              <a:rPr lang="en-US" sz="4000" dirty="0"/>
              <a:t>Post-Release Data Dashboards</a:t>
            </a:r>
          </a:p>
        </p:txBody>
      </p:sp>
      <p:sp>
        <p:nvSpPr>
          <p:cNvPr id="3" name="Text Placeholder 2">
            <a:extLst>
              <a:ext uri="{FF2B5EF4-FFF2-40B4-BE49-F238E27FC236}">
                <a16:creationId xmlns:a16="http://schemas.microsoft.com/office/drawing/2014/main" id="{6FCD4FBF-4C15-4CA1-8BA3-49980FA748F6}"/>
              </a:ext>
            </a:extLst>
          </p:cNvPr>
          <p:cNvSpPr>
            <a:spLocks noGrp="1"/>
          </p:cNvSpPr>
          <p:nvPr>
            <p:ph idx="1"/>
          </p:nvPr>
        </p:nvSpPr>
        <p:spPr>
          <a:xfrm>
            <a:off x="88427" y="6297295"/>
            <a:ext cx="11256885" cy="416495"/>
          </a:xfrm>
        </p:spPr>
        <p:txBody>
          <a:bodyPr/>
          <a:lstStyle/>
          <a:p>
            <a:pPr marL="69849"/>
            <a:r>
              <a:rPr lang="en-US" dirty="0">
                <a:hlinkClick r:id="rId3"/>
              </a:rPr>
              <a:t>https://doc.wi.gov/Pages/DataResearch/InteractiveDashboards.aspx</a:t>
            </a:r>
            <a:endParaRPr lang="en-US" dirty="0"/>
          </a:p>
          <a:p>
            <a:pPr marL="69849"/>
            <a:endParaRPr lang="en-US" dirty="0"/>
          </a:p>
          <a:p>
            <a:pPr marL="69849"/>
            <a:endParaRPr lang="en-US" dirty="0"/>
          </a:p>
        </p:txBody>
      </p:sp>
      <p:pic>
        <p:nvPicPr>
          <p:cNvPr id="6" name="Picture 5">
            <a:extLst>
              <a:ext uri="{FF2B5EF4-FFF2-40B4-BE49-F238E27FC236}">
                <a16:creationId xmlns:a16="http://schemas.microsoft.com/office/drawing/2014/main" id="{FC56200B-4107-51CB-40B0-E0468D599F5C}"/>
              </a:ext>
            </a:extLst>
          </p:cNvPr>
          <p:cNvPicPr>
            <a:picLocks noChangeAspect="1"/>
          </p:cNvPicPr>
          <p:nvPr/>
        </p:nvPicPr>
        <p:blipFill>
          <a:blip r:embed="rId4"/>
          <a:stretch>
            <a:fillRect/>
          </a:stretch>
        </p:blipFill>
        <p:spPr>
          <a:xfrm>
            <a:off x="244840" y="1424886"/>
            <a:ext cx="7405008" cy="4698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553950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4D6B0-C7F8-9834-B66B-D09FB4B3E8E4}"/>
              </a:ext>
            </a:extLst>
          </p:cNvPr>
          <p:cNvSpPr>
            <a:spLocks noGrp="1"/>
          </p:cNvSpPr>
          <p:nvPr>
            <p:ph type="title"/>
          </p:nvPr>
        </p:nvSpPr>
        <p:spPr/>
        <p:txBody>
          <a:bodyPr>
            <a:normAutofit/>
          </a:bodyPr>
          <a:lstStyle/>
          <a:p>
            <a:r>
              <a:rPr lang="en-US" sz="4000" dirty="0"/>
              <a:t>Recap</a:t>
            </a:r>
          </a:p>
        </p:txBody>
      </p:sp>
      <p:sp>
        <p:nvSpPr>
          <p:cNvPr id="3" name="Content Placeholder 2">
            <a:extLst>
              <a:ext uri="{FF2B5EF4-FFF2-40B4-BE49-F238E27FC236}">
                <a16:creationId xmlns:a16="http://schemas.microsoft.com/office/drawing/2014/main" id="{62F8CFEA-6905-CBB9-3AA9-7DE989C75ECC}"/>
              </a:ext>
            </a:extLst>
          </p:cNvPr>
          <p:cNvSpPr>
            <a:spLocks noGrp="1"/>
          </p:cNvSpPr>
          <p:nvPr>
            <p:ph idx="1"/>
          </p:nvPr>
        </p:nvSpPr>
        <p:spPr>
          <a:xfrm>
            <a:off x="435007" y="1769805"/>
            <a:ext cx="11256885" cy="4429827"/>
          </a:xfrm>
        </p:spPr>
        <p:txBody>
          <a:bodyPr/>
          <a:lstStyle/>
          <a:p>
            <a:pPr>
              <a:buClr>
                <a:schemeClr val="tx1"/>
              </a:buClr>
            </a:pPr>
            <a:r>
              <a:rPr lang="en-US" sz="2000" dirty="0"/>
              <a:t>Pretrial, probation and post-release share many similarities, but they differ in how they supervise individuals and in their outcome expectations. </a:t>
            </a:r>
          </a:p>
          <a:p>
            <a:pPr>
              <a:buClr>
                <a:schemeClr val="tx1"/>
              </a:buClr>
            </a:pPr>
            <a:endParaRPr lang="en-US" sz="2000" dirty="0"/>
          </a:p>
          <a:p>
            <a:pPr>
              <a:buClr>
                <a:schemeClr val="tx1"/>
              </a:buClr>
            </a:pPr>
            <a:r>
              <a:rPr lang="en-US" sz="2000" dirty="0"/>
              <a:t>Behavior response is essential to successful supervision outcomes. Ensure you are achieving at least a 4:1 ratio of affirmation to sanctions. </a:t>
            </a:r>
          </a:p>
          <a:p>
            <a:pPr>
              <a:buClr>
                <a:schemeClr val="tx1"/>
              </a:buClr>
            </a:pPr>
            <a:endParaRPr lang="en-US" sz="2000" dirty="0"/>
          </a:p>
          <a:p>
            <a:pPr>
              <a:buClr>
                <a:schemeClr val="tx1"/>
              </a:buClr>
            </a:pPr>
            <a:r>
              <a:rPr lang="en-US" sz="2000" dirty="0"/>
              <a:t>Values, vision, and mission matter. They inform staff and the community about what you are trying to accomplish. </a:t>
            </a:r>
          </a:p>
          <a:p>
            <a:pPr>
              <a:buClr>
                <a:schemeClr val="tx1"/>
              </a:buClr>
            </a:pPr>
            <a:endParaRPr lang="en-US" sz="2000" dirty="0"/>
          </a:p>
          <a:p>
            <a:pPr>
              <a:buClr>
                <a:schemeClr val="tx1"/>
              </a:buClr>
            </a:pPr>
            <a:r>
              <a:rPr lang="en-US" sz="2000" dirty="0"/>
              <a:t>Performance measurements matter. You can’t manage what you don’t measure!</a:t>
            </a:r>
          </a:p>
          <a:p>
            <a:pPr>
              <a:buClr>
                <a:schemeClr val="tx1"/>
              </a:buClr>
            </a:pPr>
            <a:endParaRPr lang="en-US" sz="2000" dirty="0"/>
          </a:p>
          <a:p>
            <a:pPr>
              <a:buClr>
                <a:schemeClr val="tx1"/>
              </a:buClr>
            </a:pPr>
            <a:r>
              <a:rPr lang="en-US" sz="2000" dirty="0"/>
              <a:t>Promote success instead of managing failure!</a:t>
            </a:r>
          </a:p>
          <a:p>
            <a:endParaRPr lang="en-US" sz="2000" dirty="0"/>
          </a:p>
          <a:p>
            <a:endParaRPr lang="en-US" sz="2000" dirty="0"/>
          </a:p>
          <a:p>
            <a:endParaRPr lang="en-US" dirty="0"/>
          </a:p>
        </p:txBody>
      </p:sp>
    </p:spTree>
    <p:extLst>
      <p:ext uri="{BB962C8B-B14F-4D97-AF65-F5344CB8AC3E}">
        <p14:creationId xmlns:p14="http://schemas.microsoft.com/office/powerpoint/2010/main" val="13539843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F17A75-3FD1-43A1-025A-4C5ABA1AC193}"/>
              </a:ext>
            </a:extLst>
          </p:cNvPr>
          <p:cNvSpPr>
            <a:spLocks noGrp="1"/>
          </p:cNvSpPr>
          <p:nvPr>
            <p:ph type="title"/>
          </p:nvPr>
        </p:nvSpPr>
        <p:spPr>
          <a:xfrm>
            <a:off x="158549" y="68641"/>
            <a:ext cx="11874911" cy="922115"/>
          </a:xfrm>
        </p:spPr>
        <p:txBody>
          <a:bodyPr wrap="square" anchor="b">
            <a:noAutofit/>
          </a:bodyPr>
          <a:lstStyle/>
          <a:p>
            <a:r>
              <a:rPr lang="en-US" sz="4000" dirty="0"/>
              <a:t>Every Interaction is an Opportunity to Reduce Harm!</a:t>
            </a:r>
          </a:p>
        </p:txBody>
      </p:sp>
      <p:pic>
        <p:nvPicPr>
          <p:cNvPr id="6" name="Picture 5" descr="Hands-on top of each other">
            <a:extLst>
              <a:ext uri="{FF2B5EF4-FFF2-40B4-BE49-F238E27FC236}">
                <a16:creationId xmlns:a16="http://schemas.microsoft.com/office/drawing/2014/main" id="{2AB3F63E-9946-DE5A-A7FA-88CDC5B0CAEC}"/>
              </a:ext>
            </a:extLst>
          </p:cNvPr>
          <p:cNvPicPr>
            <a:picLocks noChangeAspect="1"/>
          </p:cNvPicPr>
          <p:nvPr/>
        </p:nvPicPr>
        <p:blipFill rotWithShape="1">
          <a:blip r:embed="rId3"/>
          <a:srcRect l="18451" r="1" b="1"/>
          <a:stretch/>
        </p:blipFill>
        <p:spPr>
          <a:xfrm>
            <a:off x="2349892" y="1535093"/>
            <a:ext cx="7053931" cy="4556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435796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A1172-5EFA-B4D7-6EAD-A9A4BF216FDF}"/>
              </a:ext>
            </a:extLst>
          </p:cNvPr>
          <p:cNvSpPr>
            <a:spLocks noGrp="1"/>
          </p:cNvSpPr>
          <p:nvPr>
            <p:ph type="title"/>
          </p:nvPr>
        </p:nvSpPr>
        <p:spPr/>
        <p:txBody>
          <a:bodyPr>
            <a:normAutofit/>
          </a:bodyPr>
          <a:lstStyle/>
          <a:p>
            <a:r>
              <a:rPr lang="en-US" sz="4000" dirty="0"/>
              <a:t>Evaluation and Questions </a:t>
            </a:r>
          </a:p>
        </p:txBody>
      </p:sp>
      <p:sp>
        <p:nvSpPr>
          <p:cNvPr id="3" name="Content Placeholder 2">
            <a:extLst>
              <a:ext uri="{FF2B5EF4-FFF2-40B4-BE49-F238E27FC236}">
                <a16:creationId xmlns:a16="http://schemas.microsoft.com/office/drawing/2014/main" id="{3C1BD1B2-085B-E709-5946-E4C4406D3B90}"/>
              </a:ext>
            </a:extLst>
          </p:cNvPr>
          <p:cNvSpPr>
            <a:spLocks noGrp="1"/>
          </p:cNvSpPr>
          <p:nvPr>
            <p:ph idx="1"/>
          </p:nvPr>
        </p:nvSpPr>
        <p:spPr>
          <a:xfrm>
            <a:off x="435007" y="1747683"/>
            <a:ext cx="11256885" cy="4697363"/>
          </a:xfrm>
        </p:spPr>
        <p:txBody>
          <a:bodyPr>
            <a:normAutofit/>
          </a:bodyPr>
          <a:lstStyle/>
          <a:p>
            <a:pPr marL="0" indent="0">
              <a:buNone/>
            </a:pPr>
            <a:r>
              <a:rPr lang="sv-SE" sz="2400" dirty="0"/>
              <a:t>Tanya Anderson</a:t>
            </a:r>
          </a:p>
          <a:p>
            <a:pPr marL="0" indent="0">
              <a:buNone/>
            </a:pPr>
            <a:r>
              <a:rPr lang="sv-SE" sz="2400" dirty="0">
                <a:hlinkClick r:id="rId3"/>
              </a:rPr>
              <a:t>tanderson@cepp.com</a:t>
            </a:r>
            <a:endParaRPr lang="sv-SE" sz="2400" dirty="0"/>
          </a:p>
          <a:p>
            <a:pPr marL="0" indent="0">
              <a:buNone/>
            </a:pPr>
            <a:endParaRPr lang="sv-SE" sz="2400" dirty="0"/>
          </a:p>
          <a:p>
            <a:pPr marL="0" indent="0">
              <a:buNone/>
            </a:pPr>
            <a:r>
              <a:rPr lang="sv-SE" sz="2400" dirty="0"/>
              <a:t>Michael Beltran</a:t>
            </a:r>
          </a:p>
          <a:p>
            <a:pPr marL="0" indent="0">
              <a:buNone/>
            </a:pPr>
            <a:r>
              <a:rPr lang="sv-SE" sz="2400" dirty="0"/>
              <a:t>Justice Policy Consultant</a:t>
            </a:r>
          </a:p>
          <a:p>
            <a:pPr marL="0" indent="0">
              <a:buNone/>
            </a:pPr>
            <a:r>
              <a:rPr lang="en-US" sz="2400" dirty="0">
                <a:hlinkClick r:id="rId4"/>
              </a:rPr>
              <a:t>michaelb@bailproject.org</a:t>
            </a:r>
            <a:endParaRPr lang="en-US" sz="2400" dirty="0"/>
          </a:p>
          <a:p>
            <a:pPr marL="0" indent="0">
              <a:buNone/>
            </a:pPr>
            <a:endParaRPr lang="sv-SE" sz="2400" dirty="0"/>
          </a:p>
          <a:p>
            <a:pPr marL="0" indent="0">
              <a:buNone/>
            </a:pPr>
            <a:r>
              <a:rPr lang="sv-SE" sz="2400" dirty="0"/>
              <a:t>Denise Symdon</a:t>
            </a:r>
          </a:p>
          <a:p>
            <a:pPr marL="0" indent="0">
              <a:buNone/>
            </a:pPr>
            <a:r>
              <a:rPr lang="sv-SE" sz="2400" dirty="0">
                <a:hlinkClick r:id="rId5"/>
              </a:rPr>
              <a:t>dsymdon@cepp.com</a:t>
            </a:r>
            <a:endParaRPr lang="sv-SE" sz="2400" dirty="0"/>
          </a:p>
        </p:txBody>
      </p:sp>
      <p:pic>
        <p:nvPicPr>
          <p:cNvPr id="4" name="Picture 3">
            <a:extLst>
              <a:ext uri="{FF2B5EF4-FFF2-40B4-BE49-F238E27FC236}">
                <a16:creationId xmlns:a16="http://schemas.microsoft.com/office/drawing/2014/main" id="{06A9020A-A998-CFBF-506E-8DF52D72520E}"/>
              </a:ext>
            </a:extLst>
          </p:cNvPr>
          <p:cNvPicPr>
            <a:picLocks noChangeAspect="1"/>
          </p:cNvPicPr>
          <p:nvPr/>
        </p:nvPicPr>
        <p:blipFill>
          <a:blip r:embed="rId6"/>
          <a:stretch>
            <a:fillRect/>
          </a:stretch>
        </p:blipFill>
        <p:spPr>
          <a:xfrm>
            <a:off x="6248569" y="1275393"/>
            <a:ext cx="3206775" cy="4737003"/>
          </a:xfrm>
          <a:prstGeom prst="rect">
            <a:avLst/>
          </a:prstGeom>
        </p:spPr>
      </p:pic>
    </p:spTree>
    <p:extLst>
      <p:ext uri="{BB962C8B-B14F-4D97-AF65-F5344CB8AC3E}">
        <p14:creationId xmlns:p14="http://schemas.microsoft.com/office/powerpoint/2010/main" val="2599671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2D5066-2245-0857-1D95-69571BA6B9EC}"/>
              </a:ext>
            </a:extLst>
          </p:cNvPr>
          <p:cNvSpPr>
            <a:spLocks noGrp="1"/>
          </p:cNvSpPr>
          <p:nvPr>
            <p:ph type="title"/>
          </p:nvPr>
        </p:nvSpPr>
        <p:spPr/>
        <p:txBody>
          <a:bodyPr/>
          <a:lstStyle/>
          <a:p>
            <a:r>
              <a:rPr lang="en-US" dirty="0"/>
              <a:t>  </a:t>
            </a:r>
          </a:p>
        </p:txBody>
      </p:sp>
      <p:sp>
        <p:nvSpPr>
          <p:cNvPr id="6" name="TextBox 5">
            <a:extLst>
              <a:ext uri="{FF2B5EF4-FFF2-40B4-BE49-F238E27FC236}">
                <a16:creationId xmlns:a16="http://schemas.microsoft.com/office/drawing/2014/main" id="{BFF51FC6-7591-5257-DBBA-E18742F7E114}"/>
              </a:ext>
            </a:extLst>
          </p:cNvPr>
          <p:cNvSpPr txBox="1"/>
          <p:nvPr/>
        </p:nvSpPr>
        <p:spPr>
          <a:xfrm>
            <a:off x="132861" y="1888835"/>
            <a:ext cx="5142524" cy="3080330"/>
          </a:xfrm>
          <a:prstGeom prst="rect">
            <a:avLst/>
          </a:prstGeom>
          <a:solidFill>
            <a:schemeClr val="bg1"/>
          </a:solidFill>
        </p:spPr>
        <p:txBody>
          <a:bodyPr wrap="square">
            <a:spAutoFit/>
          </a:bodyPr>
          <a:lstStyle/>
          <a:p>
            <a:pPr algn="ctr"/>
            <a:r>
              <a:rPr lang="en-US" sz="2000" dirty="0">
                <a:latin typeface="Roboto" panose="02000000000000000000" pitchFamily="2" charset="0"/>
                <a:ea typeface="Roboto" panose="02000000000000000000" pitchFamily="2" charset="0"/>
                <a:cs typeface="Roboto" panose="02000000000000000000" pitchFamily="2" charset="0"/>
              </a:rPr>
              <a:t>Visit </a:t>
            </a:r>
            <a:r>
              <a:rPr lang="en-US" sz="2000" b="1" dirty="0">
                <a:latin typeface="Roboto" panose="02000000000000000000" pitchFamily="2" charset="0"/>
                <a:ea typeface="Roboto" panose="02000000000000000000" pitchFamily="2" charset="0"/>
                <a:cs typeface="Roboto" panose="02000000000000000000" pitchFamily="2" charset="0"/>
              </a:rPr>
              <a:t>communitysupervisioncenter.org </a:t>
            </a:r>
            <a:r>
              <a:rPr lang="en-US" sz="2000" dirty="0">
                <a:latin typeface="Roboto" panose="02000000000000000000" pitchFamily="2" charset="0"/>
                <a:ea typeface="Roboto" panose="02000000000000000000" pitchFamily="2" charset="0"/>
                <a:cs typeface="Roboto" panose="02000000000000000000" pitchFamily="2" charset="0"/>
              </a:rPr>
              <a:t>to register for upcoming CSRC webinars:</a:t>
            </a:r>
          </a:p>
          <a:p>
            <a:pPr algn="ctr"/>
            <a:endParaRPr lang="en-US" sz="2000" dirty="0">
              <a:latin typeface="Roboto" panose="02000000000000000000" pitchFamily="2" charset="0"/>
              <a:ea typeface="Roboto" panose="02000000000000000000" pitchFamily="2" charset="0"/>
              <a:cs typeface="Roboto" panose="02000000000000000000" pitchFamily="2" charset="0"/>
            </a:endParaRPr>
          </a:p>
          <a:p>
            <a:pPr algn="ctr"/>
            <a:endParaRPr lang="en-US" sz="2000" dirty="0">
              <a:latin typeface="Roboto" panose="02000000000000000000" pitchFamily="2" charset="0"/>
              <a:ea typeface="Roboto" panose="02000000000000000000" pitchFamily="2" charset="0"/>
              <a:cs typeface="Roboto" panose="02000000000000000000" pitchFamily="2" charset="0"/>
            </a:endParaRPr>
          </a:p>
          <a:p>
            <a:pPr algn="ctr"/>
            <a:endParaRPr lang="en-US" sz="2000" dirty="0">
              <a:latin typeface="Roboto" panose="02000000000000000000" pitchFamily="2" charset="0"/>
              <a:ea typeface="Roboto" panose="02000000000000000000" pitchFamily="2" charset="0"/>
              <a:cs typeface="Roboto" panose="02000000000000000000" pitchFamily="2" charset="0"/>
            </a:endParaRPr>
          </a:p>
          <a:p>
            <a:pPr algn="ctr">
              <a:lnSpc>
                <a:spcPct val="120000"/>
              </a:lnSpc>
              <a:spcBef>
                <a:spcPts val="0"/>
              </a:spcBef>
            </a:pPr>
            <a:r>
              <a:rPr lang="en-US" sz="2000" dirty="0">
                <a:latin typeface="Roboto" panose="02000000000000000000" pitchFamily="2" charset="0"/>
                <a:ea typeface="Roboto" panose="02000000000000000000" pitchFamily="2" charset="0"/>
                <a:cs typeface="Roboto" panose="02000000000000000000" pitchFamily="2" charset="0"/>
              </a:rPr>
              <a:t>Post-conviction Risk Assessments (Sep 26)</a:t>
            </a:r>
          </a:p>
          <a:p>
            <a:pPr algn="ctr">
              <a:lnSpc>
                <a:spcPct val="120000"/>
              </a:lnSpc>
              <a:spcBef>
                <a:spcPts val="0"/>
              </a:spcBef>
            </a:pPr>
            <a:r>
              <a:rPr lang="en-US" sz="2000" dirty="0">
                <a:latin typeface="Roboto" panose="02000000000000000000" pitchFamily="2" charset="0"/>
                <a:ea typeface="Roboto" panose="02000000000000000000" pitchFamily="2" charset="0"/>
                <a:cs typeface="Roboto" panose="02000000000000000000" pitchFamily="2" charset="0"/>
              </a:rPr>
              <a:t>Employee Peer Support Programs (Oct 16)</a:t>
            </a:r>
          </a:p>
          <a:p>
            <a:pPr algn="ctr">
              <a:lnSpc>
                <a:spcPct val="120000"/>
              </a:lnSpc>
              <a:spcBef>
                <a:spcPts val="0"/>
              </a:spcBef>
            </a:pPr>
            <a:r>
              <a:rPr lang="en-US" sz="2000" dirty="0">
                <a:latin typeface="Roboto" panose="02000000000000000000" pitchFamily="2" charset="0"/>
                <a:ea typeface="Roboto" panose="02000000000000000000" pitchFamily="2" charset="0"/>
                <a:cs typeface="Roboto" panose="02000000000000000000" pitchFamily="2" charset="0"/>
              </a:rPr>
              <a:t>Supervision in Rural Communities (Nov)</a:t>
            </a:r>
          </a:p>
          <a:p>
            <a:pPr algn="ctr">
              <a:lnSpc>
                <a:spcPct val="120000"/>
              </a:lnSpc>
              <a:spcBef>
                <a:spcPts val="0"/>
              </a:spcBef>
            </a:pPr>
            <a:r>
              <a:rPr lang="en-US" sz="2000" dirty="0">
                <a:latin typeface="Roboto" panose="02000000000000000000" pitchFamily="2" charset="0"/>
                <a:ea typeface="Roboto" panose="02000000000000000000" pitchFamily="2" charset="0"/>
                <a:cs typeface="Roboto" panose="02000000000000000000" pitchFamily="2" charset="0"/>
              </a:rPr>
              <a:t>Desistance from Crime (Dec)</a:t>
            </a:r>
          </a:p>
        </p:txBody>
      </p:sp>
      <p:sp>
        <p:nvSpPr>
          <p:cNvPr id="2" name="Title 1">
            <a:extLst>
              <a:ext uri="{FF2B5EF4-FFF2-40B4-BE49-F238E27FC236}">
                <a16:creationId xmlns:a16="http://schemas.microsoft.com/office/drawing/2014/main" id="{B16562B0-753E-188B-48E4-5FDC462B441D}"/>
              </a:ext>
            </a:extLst>
          </p:cNvPr>
          <p:cNvSpPr txBox="1">
            <a:spLocks/>
          </p:cNvSpPr>
          <p:nvPr/>
        </p:nvSpPr>
        <p:spPr>
          <a:xfrm>
            <a:off x="266978" y="80555"/>
            <a:ext cx="11256885" cy="1028670"/>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000" b="1" kern="1200">
                <a:solidFill>
                  <a:srgbClr val="193E5F"/>
                </a:solidFill>
                <a:latin typeface="Roboto" panose="02000000000000000000" pitchFamily="2" charset="0"/>
                <a:ea typeface="Roboto" panose="02000000000000000000" pitchFamily="2" charset="0"/>
                <a:cs typeface="Arial" panose="020B0604020202020204" pitchFamily="34" charset="0"/>
              </a:defRPr>
            </a:lvl1pPr>
          </a:lstStyle>
          <a:p>
            <a:r>
              <a:rPr lang="en-US" sz="4000" dirty="0"/>
              <a:t>Community Supervision Resource Center</a:t>
            </a:r>
          </a:p>
        </p:txBody>
      </p:sp>
    </p:spTree>
    <p:extLst>
      <p:ext uri="{BB962C8B-B14F-4D97-AF65-F5344CB8AC3E}">
        <p14:creationId xmlns:p14="http://schemas.microsoft.com/office/powerpoint/2010/main" val="2022492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7" name="Picture 16" descr="Front steps and columns of a majestic city building">
            <a:extLst>
              <a:ext uri="{FF2B5EF4-FFF2-40B4-BE49-F238E27FC236}">
                <a16:creationId xmlns:a16="http://schemas.microsoft.com/office/drawing/2014/main" id="{C04C0F3D-7A13-DE56-7008-75A3FC7BC40F}"/>
              </a:ext>
            </a:extLst>
          </p:cNvPr>
          <p:cNvPicPr>
            <a:picLocks noChangeAspect="1"/>
          </p:cNvPicPr>
          <p:nvPr/>
        </p:nvPicPr>
        <p:blipFill rotWithShape="1">
          <a:blip r:embed="rId3"/>
          <a:srcRect l="26599" r="28947" b="-1"/>
          <a:stretch/>
        </p:blipFill>
        <p:spPr>
          <a:xfrm>
            <a:off x="5" y="13"/>
            <a:ext cx="4567239" cy="6857991"/>
          </a:xfrm>
          <a:prstGeom prst="rect">
            <a:avLst/>
          </a:prstGeom>
          <a:noFill/>
        </p:spPr>
      </p:pic>
      <p:sp>
        <p:nvSpPr>
          <p:cNvPr id="12" name="Title 11">
            <a:extLst>
              <a:ext uri="{FF2B5EF4-FFF2-40B4-BE49-F238E27FC236}">
                <a16:creationId xmlns:a16="http://schemas.microsoft.com/office/drawing/2014/main" id="{0EFDFC37-B7DF-80F9-AD0D-6CC12741DCE0}"/>
              </a:ext>
            </a:extLst>
          </p:cNvPr>
          <p:cNvSpPr>
            <a:spLocks noGrp="1"/>
          </p:cNvSpPr>
          <p:nvPr>
            <p:ph type="title"/>
          </p:nvPr>
        </p:nvSpPr>
        <p:spPr>
          <a:xfrm>
            <a:off x="4950435" y="288849"/>
            <a:ext cx="6803419" cy="1193723"/>
          </a:xfrm>
        </p:spPr>
        <p:txBody>
          <a:bodyPr anchor="ctr">
            <a:normAutofit/>
          </a:bodyPr>
          <a:lstStyle/>
          <a:p>
            <a:r>
              <a:rPr lang="en-US" sz="4000" dirty="0"/>
              <a:t>Getting to Know You</a:t>
            </a:r>
          </a:p>
        </p:txBody>
      </p:sp>
      <p:sp>
        <p:nvSpPr>
          <p:cNvPr id="18" name="Content Placeholder 12">
            <a:extLst>
              <a:ext uri="{FF2B5EF4-FFF2-40B4-BE49-F238E27FC236}">
                <a16:creationId xmlns:a16="http://schemas.microsoft.com/office/drawing/2014/main" id="{99AE705E-6389-7AC2-5135-9DF7680E63E3}"/>
              </a:ext>
            </a:extLst>
          </p:cNvPr>
          <p:cNvSpPr>
            <a:spLocks noGrp="1"/>
          </p:cNvSpPr>
          <p:nvPr>
            <p:ph type="body" sz="quarter" idx="11"/>
          </p:nvPr>
        </p:nvSpPr>
        <p:spPr>
          <a:xfrm>
            <a:off x="4475618" y="1566821"/>
            <a:ext cx="8526508" cy="4575541"/>
          </a:xfrm>
        </p:spPr>
        <p:txBody>
          <a:bodyPr>
            <a:normAutofit/>
          </a:bodyPr>
          <a:lstStyle/>
          <a:p>
            <a:pPr marL="457189" indent="-228594">
              <a:spcBef>
                <a:spcPts val="0"/>
              </a:spcBef>
              <a:buClr>
                <a:srgbClr val="000000"/>
              </a:buClr>
              <a:buSzPts val="1800"/>
            </a:pPr>
            <a:endParaRPr lang="en-US" sz="2400" dirty="0"/>
          </a:p>
          <a:p>
            <a:pPr marL="457189" indent="-228594">
              <a:spcBef>
                <a:spcPts val="0"/>
              </a:spcBef>
              <a:buClr>
                <a:srgbClr val="000000"/>
              </a:buClr>
              <a:buSzPts val="1800"/>
            </a:pPr>
            <a:r>
              <a:rPr lang="en-US" sz="2400" dirty="0"/>
              <a:t>What role do you serve in your respective jurisdiction?</a:t>
            </a:r>
          </a:p>
          <a:p>
            <a:pPr marL="457189" indent="-228594">
              <a:spcBef>
                <a:spcPts val="0"/>
              </a:spcBef>
              <a:buClr>
                <a:srgbClr val="000000"/>
              </a:buClr>
              <a:buSzPts val="1800"/>
            </a:pPr>
            <a:r>
              <a:rPr lang="en-US" sz="2400" dirty="0"/>
              <a:t>		</a:t>
            </a:r>
          </a:p>
          <a:p>
            <a:pPr marL="571495" indent="-342900">
              <a:spcBef>
                <a:spcPts val="0"/>
              </a:spcBef>
              <a:buClr>
                <a:srgbClr val="000000"/>
              </a:buClr>
              <a:buSzPts val="1800"/>
              <a:buFont typeface="Arial" panose="020B0604020202020204" pitchFamily="34" charset="0"/>
              <a:buChar char="•"/>
            </a:pPr>
            <a:r>
              <a:rPr lang="en-US" sz="2400" dirty="0"/>
              <a:t>	Case Manager</a:t>
            </a:r>
          </a:p>
          <a:p>
            <a:pPr marL="571495" indent="-342900">
              <a:spcBef>
                <a:spcPts val="0"/>
              </a:spcBef>
              <a:buClr>
                <a:srgbClr val="000000"/>
              </a:buClr>
              <a:buSzPts val="1800"/>
              <a:buFont typeface="Arial" panose="020B0604020202020204" pitchFamily="34" charset="0"/>
              <a:buChar char="•"/>
            </a:pPr>
            <a:r>
              <a:rPr lang="en-US" sz="2400" dirty="0"/>
              <a:t>	Court Administrator</a:t>
            </a:r>
          </a:p>
          <a:p>
            <a:pPr marL="571495" indent="-342900">
              <a:spcBef>
                <a:spcPts val="0"/>
              </a:spcBef>
              <a:buClr>
                <a:srgbClr val="000000"/>
              </a:buClr>
              <a:buSzPts val="1800"/>
              <a:buFont typeface="Arial" panose="020B0604020202020204" pitchFamily="34" charset="0"/>
              <a:buChar char="•"/>
            </a:pPr>
            <a:r>
              <a:rPr lang="en-US" sz="2400" dirty="0"/>
              <a:t>	Judicial Officer</a:t>
            </a:r>
          </a:p>
          <a:p>
            <a:pPr marL="571495" indent="-342900">
              <a:spcBef>
                <a:spcPts val="0"/>
              </a:spcBef>
              <a:buClr>
                <a:srgbClr val="000000"/>
              </a:buClr>
              <a:buSzPts val="1800"/>
              <a:buFont typeface="Arial" panose="020B0604020202020204" pitchFamily="34" charset="0"/>
              <a:buChar char="•"/>
            </a:pPr>
            <a:r>
              <a:rPr lang="en-US" sz="2400" dirty="0"/>
              <a:t>	Pretrial Director/Manager/Supervisor</a:t>
            </a:r>
          </a:p>
          <a:p>
            <a:pPr marL="571495" indent="-342900">
              <a:spcBef>
                <a:spcPts val="0"/>
              </a:spcBef>
              <a:buClr>
                <a:srgbClr val="000000"/>
              </a:buClr>
              <a:buSzPts val="1800"/>
              <a:buFont typeface="Arial" panose="020B0604020202020204" pitchFamily="34" charset="0"/>
              <a:buChar char="•"/>
            </a:pPr>
            <a:r>
              <a:rPr lang="en-US" sz="2400" dirty="0"/>
              <a:t>	Pretrial Officer</a:t>
            </a:r>
          </a:p>
          <a:p>
            <a:pPr marL="571495" indent="-342900">
              <a:spcBef>
                <a:spcPts val="0"/>
              </a:spcBef>
              <a:buClr>
                <a:srgbClr val="000000"/>
              </a:buClr>
              <a:buSzPts val="1800"/>
              <a:buFont typeface="Arial" panose="020B0604020202020204" pitchFamily="34" charset="0"/>
              <a:buChar char="•"/>
            </a:pPr>
            <a:r>
              <a:rPr lang="en-US" sz="2400" dirty="0"/>
              <a:t>	Probation Officer</a:t>
            </a:r>
          </a:p>
          <a:p>
            <a:pPr marL="571495" indent="-342900">
              <a:spcBef>
                <a:spcPts val="0"/>
              </a:spcBef>
              <a:buClr>
                <a:srgbClr val="000000"/>
              </a:buClr>
              <a:buSzPts val="1800"/>
              <a:buFont typeface="Arial" panose="020B0604020202020204" pitchFamily="34" charset="0"/>
              <a:buChar char="•"/>
            </a:pPr>
            <a:r>
              <a:rPr lang="en-US" sz="2400" dirty="0"/>
              <a:t>	TA Provider</a:t>
            </a:r>
          </a:p>
          <a:p>
            <a:pPr marL="571495" indent="-342900">
              <a:spcBef>
                <a:spcPts val="0"/>
              </a:spcBef>
              <a:buClr>
                <a:srgbClr val="000000"/>
              </a:buClr>
              <a:buSzPts val="1800"/>
              <a:buFont typeface="Arial" panose="020B0604020202020204" pitchFamily="34" charset="0"/>
              <a:buChar char="•"/>
            </a:pPr>
            <a:r>
              <a:rPr lang="en-US" sz="2400" dirty="0"/>
              <a:t>	Other</a:t>
            </a:r>
          </a:p>
          <a:p>
            <a:endParaRPr lang="en-US" sz="24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687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6646E-8378-A5B0-A84E-42D2AD437F7B}"/>
              </a:ext>
            </a:extLst>
          </p:cNvPr>
          <p:cNvSpPr>
            <a:spLocks noGrp="1"/>
          </p:cNvSpPr>
          <p:nvPr>
            <p:ph type="title"/>
          </p:nvPr>
        </p:nvSpPr>
        <p:spPr>
          <a:xfrm>
            <a:off x="530275" y="191383"/>
            <a:ext cx="8442664" cy="1028671"/>
          </a:xfrm>
        </p:spPr>
        <p:txBody>
          <a:bodyPr/>
          <a:lstStyle/>
          <a:p>
            <a:r>
              <a:rPr lang="en-US" sz="4000" dirty="0"/>
              <a:t>Language Matters</a:t>
            </a:r>
          </a:p>
        </p:txBody>
      </p:sp>
      <p:sp>
        <p:nvSpPr>
          <p:cNvPr id="7" name="Content Placeholder 6">
            <a:extLst>
              <a:ext uri="{FF2B5EF4-FFF2-40B4-BE49-F238E27FC236}">
                <a16:creationId xmlns:a16="http://schemas.microsoft.com/office/drawing/2014/main" id="{7B750C99-71EC-53D9-B482-1BD8D018EEB5}"/>
              </a:ext>
            </a:extLst>
          </p:cNvPr>
          <p:cNvSpPr>
            <a:spLocks noGrp="1"/>
          </p:cNvSpPr>
          <p:nvPr>
            <p:ph idx="1"/>
          </p:nvPr>
        </p:nvSpPr>
        <p:spPr>
          <a:xfrm>
            <a:off x="1899899" y="1434003"/>
            <a:ext cx="8442664" cy="4672407"/>
          </a:xfrm>
        </p:spPr>
        <p:txBody>
          <a:bodyPr/>
          <a:lstStyle/>
          <a:p>
            <a:r>
              <a:rPr lang="en-US" dirty="0"/>
              <a:t>  </a:t>
            </a:r>
          </a:p>
        </p:txBody>
      </p:sp>
      <p:graphicFrame>
        <p:nvGraphicFramePr>
          <p:cNvPr id="4" name="Diagram 3">
            <a:extLst>
              <a:ext uri="{FF2B5EF4-FFF2-40B4-BE49-F238E27FC236}">
                <a16:creationId xmlns:a16="http://schemas.microsoft.com/office/drawing/2014/main" id="{A431510D-6214-1A8E-D18A-C98DD173C3E7}"/>
              </a:ext>
            </a:extLst>
          </p:cNvPr>
          <p:cNvGraphicFramePr/>
          <p:nvPr>
            <p:extLst>
              <p:ext uri="{D42A27DB-BD31-4B8C-83A1-F6EECF244321}">
                <p14:modId xmlns:p14="http://schemas.microsoft.com/office/powerpoint/2010/main" val="4094424008"/>
              </p:ext>
            </p:extLst>
          </p:nvPr>
        </p:nvGraphicFramePr>
        <p:xfrm>
          <a:off x="1686721" y="1327028"/>
          <a:ext cx="8818563" cy="4886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844A943-5AA9-496E-579C-B401CB77E415}"/>
              </a:ext>
            </a:extLst>
          </p:cNvPr>
          <p:cNvSpPr txBox="1"/>
          <p:nvPr/>
        </p:nvSpPr>
        <p:spPr>
          <a:xfrm>
            <a:off x="316423" y="6412701"/>
            <a:ext cx="6364597" cy="253916"/>
          </a:xfrm>
          <a:prstGeom prst="rect">
            <a:avLst/>
          </a:prstGeom>
          <a:noFill/>
        </p:spPr>
        <p:txBody>
          <a:bodyPr wrap="square" rtlCol="0">
            <a:spAutoFit/>
          </a:bodyPr>
          <a:lstStyle/>
          <a:p>
            <a:r>
              <a:rPr lang="en-US" sz="1050" u="sng" dirty="0">
                <a:solidFill>
                  <a:srgbClr val="467886"/>
                </a:solidFill>
                <a:effectLst/>
                <a:latin typeface="Roboto" panose="02000000000000000000" pitchFamily="2" charset="0"/>
                <a:ea typeface="Roboto" panose="02000000000000000000" pitchFamily="2" charset="0"/>
                <a:cs typeface="Roboto" panose="02000000000000000000" pitchFamily="2" charset="0"/>
                <a:hlinkClick r:id="rId8" tooltip="https://communitysupervisioncenter.org/wp-content/uploads/2024/06/CSRC-Language-Guide.pdf"/>
              </a:rPr>
              <a:t>https://communitysupervisioncenter.org/wp-content/uploads/2024/06/CSRC-Language-Guide.pdf</a:t>
            </a:r>
            <a:endParaRPr lang="en-US" sz="1050" dirty="0">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12231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6464-EF07-7D19-5959-EA2ECFA6DDD3}"/>
              </a:ext>
            </a:extLst>
          </p:cNvPr>
          <p:cNvSpPr>
            <a:spLocks noGrp="1"/>
          </p:cNvSpPr>
          <p:nvPr>
            <p:ph type="title"/>
          </p:nvPr>
        </p:nvSpPr>
        <p:spPr/>
        <p:txBody>
          <a:bodyPr>
            <a:normAutofit/>
          </a:bodyPr>
          <a:lstStyle/>
          <a:p>
            <a:r>
              <a:rPr lang="en-US" sz="4000" dirty="0"/>
              <a:t>Language Matters</a:t>
            </a:r>
          </a:p>
        </p:txBody>
      </p:sp>
      <p:graphicFrame>
        <p:nvGraphicFramePr>
          <p:cNvPr id="4" name="Table 3">
            <a:extLst>
              <a:ext uri="{FF2B5EF4-FFF2-40B4-BE49-F238E27FC236}">
                <a16:creationId xmlns:a16="http://schemas.microsoft.com/office/drawing/2014/main" id="{A1E017C3-ECE3-5ACF-D630-B7139D54C43D}"/>
              </a:ext>
            </a:extLst>
          </p:cNvPr>
          <p:cNvGraphicFramePr>
            <a:graphicFrameLocks noGrp="1"/>
          </p:cNvGraphicFramePr>
          <p:nvPr>
            <p:extLst>
              <p:ext uri="{D42A27DB-BD31-4B8C-83A1-F6EECF244321}">
                <p14:modId xmlns:p14="http://schemas.microsoft.com/office/powerpoint/2010/main" val="3622812453"/>
              </p:ext>
            </p:extLst>
          </p:nvPr>
        </p:nvGraphicFramePr>
        <p:xfrm>
          <a:off x="1458246" y="1278507"/>
          <a:ext cx="9275508" cy="4868550"/>
        </p:xfrm>
        <a:graphic>
          <a:graphicData uri="http://schemas.openxmlformats.org/drawingml/2006/table">
            <a:tbl>
              <a:tblPr firstRow="1" bandRow="1">
                <a:tableStyleId>{5C22544A-7EE6-4342-B048-85BDC9FD1C3A}</a:tableStyleId>
              </a:tblPr>
              <a:tblGrid>
                <a:gridCol w="3594246">
                  <a:extLst>
                    <a:ext uri="{9D8B030D-6E8A-4147-A177-3AD203B41FA5}">
                      <a16:colId xmlns:a16="http://schemas.microsoft.com/office/drawing/2014/main" val="1687534198"/>
                    </a:ext>
                  </a:extLst>
                </a:gridCol>
                <a:gridCol w="5681262">
                  <a:extLst>
                    <a:ext uri="{9D8B030D-6E8A-4147-A177-3AD203B41FA5}">
                      <a16:colId xmlns:a16="http://schemas.microsoft.com/office/drawing/2014/main" val="1180803361"/>
                    </a:ext>
                  </a:extLst>
                </a:gridCol>
              </a:tblGrid>
              <a:tr h="610858">
                <a:tc>
                  <a:txBody>
                    <a:bodyPr/>
                    <a:lstStyle/>
                    <a:p>
                      <a:r>
                        <a:rPr lang="en-US" sz="1600" dirty="0">
                          <a:latin typeface="Roboto" panose="02000000000000000000" pitchFamily="2" charset="0"/>
                          <a:ea typeface="Roboto" panose="02000000000000000000" pitchFamily="2" charset="0"/>
                          <a:cs typeface="Roboto" panose="02000000000000000000" pitchFamily="2" charset="0"/>
                        </a:rPr>
                        <a:t>Avoid…</a:t>
                      </a:r>
                    </a:p>
                  </a:txBody>
                  <a:tcPr anchor="ctr"/>
                </a:tc>
                <a:tc>
                  <a:txBody>
                    <a:bodyPr/>
                    <a:lstStyle/>
                    <a:p>
                      <a:r>
                        <a:rPr lang="en-US" sz="1600" dirty="0">
                          <a:latin typeface="Roboto" panose="02000000000000000000" pitchFamily="2" charset="0"/>
                          <a:ea typeface="Roboto" panose="02000000000000000000" pitchFamily="2" charset="0"/>
                          <a:cs typeface="Roboto" panose="02000000000000000000" pitchFamily="2" charset="0"/>
                        </a:rPr>
                        <a:t>Instead, use…</a:t>
                      </a:r>
                    </a:p>
                  </a:txBody>
                  <a:tcPr anchor="ctr"/>
                </a:tc>
                <a:extLst>
                  <a:ext uri="{0D108BD9-81ED-4DB2-BD59-A6C34878D82A}">
                    <a16:rowId xmlns:a16="http://schemas.microsoft.com/office/drawing/2014/main" val="547707412"/>
                  </a:ext>
                </a:extLst>
              </a:tr>
              <a:tr h="610858">
                <a:tc>
                  <a:txBody>
                    <a:bodyPr/>
                    <a:lstStyle/>
                    <a:p>
                      <a:r>
                        <a:rPr lang="en-US" sz="1600" dirty="0">
                          <a:latin typeface="Roboto" panose="02000000000000000000" pitchFamily="2" charset="0"/>
                          <a:ea typeface="Roboto" panose="02000000000000000000" pitchFamily="2" charset="0"/>
                          <a:cs typeface="Roboto" panose="02000000000000000000" pitchFamily="2" charset="0"/>
                        </a:rPr>
                        <a:t>Criminal, convict</a:t>
                      </a:r>
                    </a:p>
                  </a:txBody>
                  <a:tcPr anchor="ctr"/>
                </a:tc>
                <a:tc>
                  <a:txBody>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convicted of a crime</a:t>
                      </a:r>
                    </a:p>
                  </a:txBody>
                  <a:tcPr anchor="ctr"/>
                </a:tc>
                <a:extLst>
                  <a:ext uri="{0D108BD9-81ED-4DB2-BD59-A6C34878D82A}">
                    <a16:rowId xmlns:a16="http://schemas.microsoft.com/office/drawing/2014/main" val="1261654171"/>
                  </a:ext>
                </a:extLst>
              </a:tr>
              <a:tr h="870638">
                <a:tc>
                  <a:txBody>
                    <a:bodyPr/>
                    <a:lstStyle/>
                    <a:p>
                      <a:r>
                        <a:rPr lang="en-US" sz="1600" dirty="0">
                          <a:latin typeface="Roboto" panose="02000000000000000000" pitchFamily="2" charset="0"/>
                          <a:ea typeface="Roboto" panose="02000000000000000000" pitchFamily="2" charset="0"/>
                          <a:cs typeface="Roboto" panose="02000000000000000000" pitchFamily="2" charset="0"/>
                        </a:rPr>
                        <a:t>Defendant</a:t>
                      </a:r>
                    </a:p>
                  </a:txBody>
                  <a:tcPr anchor="ctr"/>
                </a:tc>
                <a:tc>
                  <a:txBody>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charged with/accused of a crime</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arrested/charged/accused</a:t>
                      </a:r>
                    </a:p>
                  </a:txBody>
                  <a:tcPr anchor="ctr"/>
                </a:tc>
                <a:extLst>
                  <a:ext uri="{0D108BD9-81ED-4DB2-BD59-A6C34878D82A}">
                    <a16:rowId xmlns:a16="http://schemas.microsoft.com/office/drawing/2014/main" val="2298628391"/>
                  </a:ext>
                </a:extLst>
              </a:tr>
              <a:tr h="1496496">
                <a:tc>
                  <a:txBody>
                    <a:bodyPr/>
                    <a:lstStyle/>
                    <a:p>
                      <a:r>
                        <a:rPr lang="en-US" sz="1600" dirty="0">
                          <a:latin typeface="Roboto" panose="02000000000000000000" pitchFamily="2" charset="0"/>
                          <a:ea typeface="Roboto" panose="02000000000000000000" pitchFamily="2" charset="0"/>
                          <a:cs typeface="Roboto" panose="02000000000000000000" pitchFamily="2" charset="0"/>
                        </a:rPr>
                        <a:t>Ex-offender, ex-con, ex-inmate</a:t>
                      </a:r>
                    </a:p>
                  </a:txBody>
                  <a:tcPr anchor="ctr"/>
                </a:tc>
                <a:tc>
                  <a:txBody>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who was system-involved</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with prior criminal justice system involvement</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who was incarcerated</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with lived experience</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reentering/rejoining the community</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Returning citizen</a:t>
                      </a:r>
                    </a:p>
                  </a:txBody>
                  <a:tcPr anchor="ctr"/>
                </a:tc>
                <a:extLst>
                  <a:ext uri="{0D108BD9-81ED-4DB2-BD59-A6C34878D82A}">
                    <a16:rowId xmlns:a16="http://schemas.microsoft.com/office/drawing/2014/main" val="4018911635"/>
                  </a:ext>
                </a:extLst>
              </a:tr>
              <a:tr h="610858">
                <a:tc>
                  <a:txBody>
                    <a:bodyPr/>
                    <a:lstStyle/>
                    <a:p>
                      <a:r>
                        <a:rPr lang="en-US" sz="1600" dirty="0">
                          <a:latin typeface="Roboto" panose="02000000000000000000" pitchFamily="2" charset="0"/>
                          <a:ea typeface="Roboto" panose="02000000000000000000" pitchFamily="2" charset="0"/>
                          <a:cs typeface="Roboto" panose="02000000000000000000" pitchFamily="2" charset="0"/>
                        </a:rPr>
                        <a:t>Felon</a:t>
                      </a:r>
                    </a:p>
                  </a:txBody>
                  <a:tcPr anchor="ctr"/>
                </a:tc>
                <a:tc>
                  <a:txBody>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convicted of a felony</a:t>
                      </a:r>
                    </a:p>
                  </a:txBody>
                  <a:tcPr anchor="ctr"/>
                </a:tc>
                <a:extLst>
                  <a:ext uri="{0D108BD9-81ED-4DB2-BD59-A6C34878D82A}">
                    <a16:rowId xmlns:a16="http://schemas.microsoft.com/office/drawing/2014/main" val="3588681993"/>
                  </a:ext>
                </a:extLst>
              </a:tr>
              <a:tr h="610858">
                <a:tc>
                  <a:txBody>
                    <a:bodyPr/>
                    <a:lstStyle/>
                    <a:p>
                      <a:r>
                        <a:rPr lang="en-US" sz="1600" dirty="0">
                          <a:latin typeface="Roboto" panose="02000000000000000000" pitchFamily="2" charset="0"/>
                          <a:ea typeface="Roboto" panose="02000000000000000000" pitchFamily="2" charset="0"/>
                          <a:cs typeface="Roboto" panose="02000000000000000000" pitchFamily="2" charset="0"/>
                        </a:rPr>
                        <a:t>Inmate, prisoner, detainee</a:t>
                      </a:r>
                    </a:p>
                  </a:txBody>
                  <a:tcPr anchor="ctr"/>
                </a:tc>
                <a:tc>
                  <a:txBody>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in jail/prison</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Person is incarcerated</a:t>
                      </a:r>
                    </a:p>
                  </a:txBody>
                  <a:tcPr anchor="ctr"/>
                </a:tc>
                <a:extLst>
                  <a:ext uri="{0D108BD9-81ED-4DB2-BD59-A6C34878D82A}">
                    <a16:rowId xmlns:a16="http://schemas.microsoft.com/office/drawing/2014/main" val="1380565611"/>
                  </a:ext>
                </a:extLst>
              </a:tr>
            </a:tbl>
          </a:graphicData>
        </a:graphic>
      </p:graphicFrame>
      <p:sp>
        <p:nvSpPr>
          <p:cNvPr id="3" name="TextBox 2">
            <a:extLst>
              <a:ext uri="{FF2B5EF4-FFF2-40B4-BE49-F238E27FC236}">
                <a16:creationId xmlns:a16="http://schemas.microsoft.com/office/drawing/2014/main" id="{443463BD-F19A-7EA0-BA4D-1F8589819160}"/>
              </a:ext>
            </a:extLst>
          </p:cNvPr>
          <p:cNvSpPr txBox="1"/>
          <p:nvPr/>
        </p:nvSpPr>
        <p:spPr>
          <a:xfrm>
            <a:off x="316423" y="6412701"/>
            <a:ext cx="6364597" cy="253916"/>
          </a:xfrm>
          <a:prstGeom prst="rect">
            <a:avLst/>
          </a:prstGeom>
          <a:noFill/>
        </p:spPr>
        <p:txBody>
          <a:bodyPr wrap="square" rtlCol="0">
            <a:spAutoFit/>
          </a:bodyPr>
          <a:lstStyle/>
          <a:p>
            <a:r>
              <a:rPr lang="en-US" sz="1050" u="sng" dirty="0">
                <a:solidFill>
                  <a:srgbClr val="467886"/>
                </a:solidFill>
                <a:effectLst/>
                <a:latin typeface="Roboto" panose="02000000000000000000" pitchFamily="2" charset="0"/>
                <a:ea typeface="Roboto" panose="02000000000000000000" pitchFamily="2" charset="0"/>
                <a:cs typeface="Roboto" panose="02000000000000000000" pitchFamily="2" charset="0"/>
                <a:hlinkClick r:id="rId3" tooltip="https://communitysupervisioncenter.org/wp-content/uploads/2024/06/CSRC-Language-Guide.pdf"/>
              </a:rPr>
              <a:t>https://communitysupervisioncenter.org/wp-content/uploads/2024/06/CSRC-Language-Guide.pdf</a:t>
            </a:r>
            <a:endParaRPr lang="en-US" sz="1050" dirty="0">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63356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EA38736-D8A9-9746-95FD-37AA76C6E359}" vid="{A59203F0-A51A-F642-A6B1-654B6F63AAC5}"/>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CSRC PPT Template</Template>
  <TotalTime>21964</TotalTime>
  <Words>6366</Words>
  <Application>Microsoft Office PowerPoint</Application>
  <PresentationFormat>Widescreen</PresentationFormat>
  <Paragraphs>827</Paragraphs>
  <Slides>70</Slides>
  <Notes>63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Arial</vt:lpstr>
      <vt:lpstr>Calibri</vt:lpstr>
      <vt:lpstr>Courier New</vt:lpstr>
      <vt:lpstr>Merriweather Sans</vt:lpstr>
      <vt:lpstr>Roboto</vt:lpstr>
      <vt:lpstr>Times New Roman</vt:lpstr>
      <vt:lpstr>Office Theme</vt:lpstr>
      <vt:lpstr>  Pretrial, Probation, and Post-Release:  Compare and Contrast</vt:lpstr>
      <vt:lpstr>PowerPoint Presentation</vt:lpstr>
      <vt:lpstr>CSRC Project Partners</vt:lpstr>
      <vt:lpstr>Community Supervision Resource Center (CSRC)</vt:lpstr>
      <vt:lpstr>Faculty</vt:lpstr>
      <vt:lpstr>Training Objectives</vt:lpstr>
      <vt:lpstr>Getting to Know You</vt:lpstr>
      <vt:lpstr>Language Matters</vt:lpstr>
      <vt:lpstr>Language Matters</vt:lpstr>
      <vt:lpstr>Language Matters</vt:lpstr>
      <vt:lpstr>General Definitions for Pretrial, Probation and Post-Release Supervision</vt:lpstr>
      <vt:lpstr>Pretrial supervision is a condition of release ordered by a judicial officer for a person charged with an offense(s) while awaiting the final disposition of their case. </vt:lpstr>
      <vt:lpstr>General Definitions for Probation Supervision</vt:lpstr>
      <vt:lpstr>General Definitions for Parole Supervision</vt:lpstr>
      <vt:lpstr>Fundamental Similarities and Differences</vt:lpstr>
      <vt:lpstr>Fundamental Similarity?</vt:lpstr>
      <vt:lpstr>Fundamental Difference?</vt:lpstr>
      <vt:lpstr>Goals or Purposes of Pretrial</vt:lpstr>
      <vt:lpstr>Goals or Purposes of Probation and Post-Release Supervision </vt:lpstr>
      <vt:lpstr>Compare and Contrast</vt:lpstr>
      <vt:lpstr>History of Supervision and Conditions </vt:lpstr>
      <vt:lpstr>Law: Right to Pretrial Release</vt:lpstr>
      <vt:lpstr>Law: Pretrial Release Conditions</vt:lpstr>
      <vt:lpstr>Laws Governing Probation</vt:lpstr>
      <vt:lpstr>Laws Governing Probation</vt:lpstr>
      <vt:lpstr>Example of Laws Governing Probation Conditions</vt:lpstr>
      <vt:lpstr>Evolution of Post-Release Supervision</vt:lpstr>
      <vt:lpstr>Post-Release Pathways</vt:lpstr>
      <vt:lpstr>Post-Release Pathways</vt:lpstr>
      <vt:lpstr>Post-Release Supervision Conditions</vt:lpstr>
      <vt:lpstr>Example Conditions</vt:lpstr>
      <vt:lpstr>Example Conditions</vt:lpstr>
      <vt:lpstr>Promoting Success Through Supervision</vt:lpstr>
      <vt:lpstr>Golden Rules of Supervision</vt:lpstr>
      <vt:lpstr>Pretrial, Probation, and Post-Release: Same Goal, Different Purpose </vt:lpstr>
      <vt:lpstr>Roles and Responsibilities</vt:lpstr>
      <vt:lpstr>Intake Process</vt:lpstr>
      <vt:lpstr>Assessment to Service Delivery</vt:lpstr>
      <vt:lpstr>Use of Assessment Tools</vt:lpstr>
      <vt:lpstr>Assessment to Service Delivery</vt:lpstr>
      <vt:lpstr>Assessment to Service Delivery</vt:lpstr>
      <vt:lpstr>Service Delivery</vt:lpstr>
      <vt:lpstr>Responding to Compliant and Non-Compliant Behaviors</vt:lpstr>
      <vt:lpstr>Responding to Compliant and Non-Compliant Behavior</vt:lpstr>
      <vt:lpstr>Why is this Important?</vt:lpstr>
      <vt:lpstr>Managing Behavior to Promote Success</vt:lpstr>
      <vt:lpstr>Responding to Compliance</vt:lpstr>
      <vt:lpstr>Polling Question</vt:lpstr>
      <vt:lpstr>Polling Question</vt:lpstr>
      <vt:lpstr>Responding to Non-Compliance</vt:lpstr>
      <vt:lpstr>Levels of Non-Compliance</vt:lpstr>
      <vt:lpstr>Ensuring a Solid Foundation</vt:lpstr>
      <vt:lpstr>Vision, Mission, and Values</vt:lpstr>
      <vt:lpstr>Values (Examples) </vt:lpstr>
      <vt:lpstr>Vision (Examples) </vt:lpstr>
      <vt:lpstr>Mission (Examples) </vt:lpstr>
      <vt:lpstr>Data-Driven Decision-Making</vt:lpstr>
      <vt:lpstr>Measuring for Success</vt:lpstr>
      <vt:lpstr>Importance of Performance Measurements</vt:lpstr>
      <vt:lpstr>How to Evaluate Pretrial Success?</vt:lpstr>
      <vt:lpstr>How to Evaluate Probation and  Post-Release Success?</vt:lpstr>
      <vt:lpstr>Example of Pretrial Performance Measurements</vt:lpstr>
      <vt:lpstr>Example of Probation and Post-Release Performance Measurements</vt:lpstr>
      <vt:lpstr>Example of Pretrial Data Dashboard</vt:lpstr>
      <vt:lpstr>Example of Probation and  Post-Release Data Dashboards</vt:lpstr>
      <vt:lpstr>Recap</vt:lpstr>
      <vt:lpstr>Every Interaction is an Opportunity to Reduce Harm!</vt:lpstr>
      <vt:lpstr>Evaluation and Questions </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Training</dc:title>
  <dc:creator>Debbie Smith</dc:creator>
  <cp:lastModifiedBy>Troy Hatfield</cp:lastModifiedBy>
  <cp:revision>100</cp:revision>
  <cp:lastPrinted>2024-06-26T15:01:02Z</cp:lastPrinted>
  <dcterms:created xsi:type="dcterms:W3CDTF">2020-12-13T14:16:34Z</dcterms:created>
  <dcterms:modified xsi:type="dcterms:W3CDTF">2024-08-09T20:00:36Z</dcterms:modified>
</cp:coreProperties>
</file>